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336" r:id="rId3"/>
    <p:sldId id="298" r:id="rId4"/>
    <p:sldId id="337" r:id="rId5"/>
    <p:sldId id="338" r:id="rId6"/>
    <p:sldId id="339" r:id="rId7"/>
    <p:sldId id="300" r:id="rId8"/>
    <p:sldId id="301" r:id="rId9"/>
    <p:sldId id="277" r:id="rId10"/>
    <p:sldId id="269" r:id="rId11"/>
    <p:sldId id="278" r:id="rId12"/>
    <p:sldId id="334" r:id="rId13"/>
    <p:sldId id="333" r:id="rId14"/>
    <p:sldId id="332" r:id="rId15"/>
    <p:sldId id="331" r:id="rId16"/>
    <p:sldId id="340" r:id="rId17"/>
    <p:sldId id="328" r:id="rId18"/>
    <p:sldId id="329" r:id="rId19"/>
    <p:sldId id="302" r:id="rId20"/>
    <p:sldId id="303" r:id="rId21"/>
    <p:sldId id="304" r:id="rId22"/>
    <p:sldId id="305" r:id="rId23"/>
    <p:sldId id="306" r:id="rId24"/>
    <p:sldId id="295" r:id="rId25"/>
  </p:sldIdLst>
  <p:sldSz cx="12161838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00"/>
    <a:srgbClr val="D7DB31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04" y="-9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D4A13-9F96-4314-BEFA-39811AAFA8CC}" type="datetimeFigureOut">
              <a:rPr lang="id-ID" smtClean="0"/>
              <a:pPr/>
              <a:t>27/03/2018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222EA-D29A-43A8-946E-783294F7ACC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74141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222EA-D29A-43A8-946E-783294F7ACCA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526035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8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7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E107-0AC4-4A05-AAEC-EEED87D57DC4}" type="datetimeFigureOut">
              <a:rPr lang="id-ID" smtClean="0"/>
              <a:pPr/>
              <a:t>27/03/2018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961B-C62E-4EE7-9978-6F5B08F1DED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947041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E107-0AC4-4A05-AAEC-EEED87D57DC4}" type="datetimeFigureOut">
              <a:rPr lang="id-ID" smtClean="0"/>
              <a:pPr/>
              <a:t>27/03/2018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961B-C62E-4EE7-9978-6F5B08F1DED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89305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41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41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E107-0AC4-4A05-AAEC-EEED87D57DC4}" type="datetimeFigureOut">
              <a:rPr lang="id-ID" smtClean="0"/>
              <a:pPr/>
              <a:t>27/03/2018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961B-C62E-4EE7-9978-6F5B08F1DED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48953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E107-0AC4-4A05-AAEC-EEED87D57DC4}" type="datetimeFigureOut">
              <a:rPr lang="id-ID" smtClean="0"/>
              <a:pPr/>
              <a:t>27/03/2018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961B-C62E-4EE7-9978-6F5B08F1DED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883669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3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E107-0AC4-4A05-AAEC-EEED87D57DC4}" type="datetimeFigureOut">
              <a:rPr lang="id-ID" smtClean="0"/>
              <a:pPr/>
              <a:t>27/03/2018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961B-C62E-4EE7-9978-6F5B08F1DED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82537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3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3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E107-0AC4-4A05-AAEC-EEED87D57DC4}" type="datetimeFigureOut">
              <a:rPr lang="id-ID" smtClean="0"/>
              <a:pPr/>
              <a:t>27/03/2018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961B-C62E-4EE7-9978-6F5B08F1DED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49634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7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7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E107-0AC4-4A05-AAEC-EEED87D57DC4}" type="datetimeFigureOut">
              <a:rPr lang="id-ID" smtClean="0"/>
              <a:pPr/>
              <a:t>27/03/2018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961B-C62E-4EE7-9978-6F5B08F1DED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99757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E107-0AC4-4A05-AAEC-EEED87D57DC4}" type="datetimeFigureOut">
              <a:rPr lang="id-ID" smtClean="0"/>
              <a:pPr/>
              <a:t>27/03/2018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961B-C62E-4EE7-9978-6F5B08F1DED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59878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E107-0AC4-4A05-AAEC-EEED87D57DC4}" type="datetimeFigureOut">
              <a:rPr lang="id-ID" smtClean="0"/>
              <a:pPr/>
              <a:t>27/03/2018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961B-C62E-4EE7-9978-6F5B08F1DED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23048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4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3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4" y="1435103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E107-0AC4-4A05-AAEC-EEED87D57DC4}" type="datetimeFigureOut">
              <a:rPr lang="id-ID" smtClean="0"/>
              <a:pPr/>
              <a:t>27/03/2018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961B-C62E-4EE7-9978-6F5B08F1DED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47993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E107-0AC4-4A05-AAEC-EEED87D57DC4}" type="datetimeFigureOut">
              <a:rPr lang="id-ID" smtClean="0"/>
              <a:pPr/>
              <a:t>27/03/2018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961B-C62E-4EE7-9978-6F5B08F1DED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856046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3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3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1E107-0AC4-4A05-AAEC-EEED87D57DC4}" type="datetimeFigureOut">
              <a:rPr lang="id-ID" smtClean="0"/>
              <a:pPr/>
              <a:t>27/03/2018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6" y="6356353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3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2961B-C62E-4EE7-9978-6F5B08F1DED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76255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16.emf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0162" y="1872685"/>
            <a:ext cx="12192000" cy="2198229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tIns="108000" anchor="ctr"/>
          <a:lstStyle/>
          <a:p>
            <a:pPr algn="ctr">
              <a:defRPr/>
            </a:pPr>
            <a:endParaRPr lang="id-ID" sz="1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TOPIK PENDUKUNG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(SINTA, TKT DAN RAB</a:t>
            </a:r>
            <a:r>
              <a:rPr lang="en-US" sz="3600" b="1" dirty="0" smtClean="0"/>
              <a:t>)</a:t>
            </a:r>
            <a:endParaRPr lang="id-ID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878" y="4315738"/>
            <a:ext cx="9677399" cy="17526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Direktorat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Riset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dan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Pengabdian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Masyarakat</a:t>
            </a: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Ditjen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Penguatan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Riset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dan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Pengembangan</a:t>
            </a: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2018</a:t>
            </a:r>
            <a:endParaRPr lang="id-ID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id-ID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4119" y="276125"/>
            <a:ext cx="1752600" cy="15589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53200"/>
            <a:ext cx="1051719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Sar&amp;mus</a:t>
            </a:r>
            <a:endParaRPr lang="en-US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603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4" y="188640"/>
            <a:ext cx="10945654" cy="1143000"/>
          </a:xfrm>
        </p:spPr>
        <p:txBody>
          <a:bodyPr/>
          <a:lstStyle/>
          <a:p>
            <a:pPr algn="l"/>
            <a:r>
              <a:rPr lang="id-ID" dirty="0" smtClean="0"/>
              <a:t>3. Mulai Pengukuran TKT</a:t>
            </a:r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86" y="2132859"/>
            <a:ext cx="11875871" cy="458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>
            <a:stCxn id="16" idx="1"/>
          </p:cNvCxnSpPr>
          <p:nvPr/>
        </p:nvCxnSpPr>
        <p:spPr>
          <a:xfrm flipH="1">
            <a:off x="6847104" y="1527810"/>
            <a:ext cx="1340824" cy="59249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452777" y="2120305"/>
            <a:ext cx="4118245" cy="3005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187928" y="935313"/>
            <a:ext cx="3666895" cy="1184995"/>
          </a:xfrm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d-ID" sz="2400" dirty="0" smtClean="0"/>
              <a:t>Sesuaikan bidang penelitian Anda dengan memilih sheet yang telah disediakan</a:t>
            </a:r>
            <a:endParaRPr lang="id-ID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81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86" y="2132859"/>
            <a:ext cx="11875871" cy="458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8523315" y="2547789"/>
            <a:ext cx="3303993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454505" y="1751567"/>
            <a:ext cx="1968397" cy="76258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292262" y="566572"/>
            <a:ext cx="10151953" cy="1184995"/>
          </a:xfrm>
          <a:ln>
            <a:solidFill>
              <a:srgbClr val="0070C0"/>
            </a:solidFill>
          </a:ln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id-ID" dirty="0" smtClean="0"/>
              <a:t>Perhatikan pada kolom </a:t>
            </a:r>
            <a:r>
              <a:rPr lang="id-ID" dirty="0" smtClean="0">
                <a:solidFill>
                  <a:srgbClr val="FF0000"/>
                </a:solidFill>
              </a:rPr>
              <a:t>Keterangan</a:t>
            </a:r>
            <a:r>
              <a:rPr lang="id-ID" dirty="0" smtClean="0"/>
              <a:t>, </a:t>
            </a:r>
          </a:p>
          <a:p>
            <a:r>
              <a:rPr lang="id-ID" dirty="0" smtClean="0"/>
              <a:t>Jika tertulis “PENGUKURAN DILANJUTKAN KE TKT BERIKUTNYA” maka lanjutkan pengisian indikator pada TKT berikutnya.</a:t>
            </a:r>
          </a:p>
          <a:p>
            <a:r>
              <a:rPr lang="id-ID" dirty="0" smtClean="0"/>
              <a:t>Jika tertulis “PENGUKURAN BERHENTI DI SINI” maka hentikan pengisian indikator dan nilai TKT Anda sudah bisa dilihat pada kolom </a:t>
            </a:r>
            <a:r>
              <a:rPr lang="id-ID" dirty="0" smtClean="0">
                <a:solidFill>
                  <a:srgbClr val="FF0000"/>
                </a:solidFill>
              </a:rPr>
              <a:t>NILAI TKT</a:t>
            </a:r>
            <a:r>
              <a:rPr lang="id-ID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53452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019" y="914400"/>
            <a:ext cx="7505700" cy="5753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23350" y="304800"/>
            <a:ext cx="5086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PENGISIAN TKT MELALUI SIMLITABMAS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74095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19" y="50448"/>
            <a:ext cx="9296399" cy="68697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470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719" y="-17584"/>
            <a:ext cx="9296399" cy="68931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815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719" y="26166"/>
            <a:ext cx="9228055" cy="67556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397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519" y="1143000"/>
            <a:ext cx="6553200" cy="3733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2630" y="1741487"/>
            <a:ext cx="1498498" cy="13959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47119" y="1600200"/>
            <a:ext cx="7239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STANDAR BIAYA KELUARAN 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(</a:t>
            </a:r>
            <a:r>
              <a:rPr lang="en-US" sz="4000" b="1" i="1" dirty="0" smtClean="0">
                <a:solidFill>
                  <a:srgbClr val="FF0000"/>
                </a:solidFill>
              </a:rPr>
              <a:t>SUB-OUTPUT</a:t>
            </a:r>
            <a:r>
              <a:rPr lang="en-US" sz="4000" b="1" dirty="0" smtClean="0">
                <a:solidFill>
                  <a:srgbClr val="FF0000"/>
                </a:solidFill>
              </a:rPr>
              <a:t> PENELITIAN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Vs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STANDAR BIAYA MASUKAN</a:t>
            </a:r>
            <a:r>
              <a:rPr lang="en-US" sz="4000" b="1" dirty="0" smtClean="0">
                <a:solidFill>
                  <a:schemeClr val="bg1"/>
                </a:solidFill>
              </a:rPr>
              <a:t>)</a:t>
            </a:r>
            <a:endParaRPr lang="id-ID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367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19" y="809960"/>
            <a:ext cx="9172575" cy="5971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85319" y="421243"/>
            <a:ext cx="5799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PMK </a:t>
            </a:r>
            <a:r>
              <a:rPr lang="en-US" sz="3600" dirty="0" err="1" smtClean="0"/>
              <a:t>Nomor</a:t>
            </a:r>
            <a:r>
              <a:rPr lang="en-US" sz="3600" dirty="0" smtClean="0"/>
              <a:t> 86/PMK.02/2017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48231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119" y="1006915"/>
            <a:ext cx="8224837" cy="57748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85319" y="152400"/>
            <a:ext cx="5783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SBM </a:t>
            </a:r>
            <a:r>
              <a:rPr lang="en-US" sz="3600" dirty="0" err="1" smtClean="0"/>
              <a:t>Nomor</a:t>
            </a:r>
            <a:r>
              <a:rPr lang="en-US" sz="3600" dirty="0" smtClean="0"/>
              <a:t> 49/PMK.02/2017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74071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4671" y="94411"/>
            <a:ext cx="10925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6878" y="328091"/>
            <a:ext cx="10509663" cy="646331"/>
          </a:xfrm>
          <a:prstGeom prst="rect">
            <a:avLst/>
          </a:prstGeom>
          <a:solidFill>
            <a:srgbClr val="122086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PENGERTIAN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521111" y="1388808"/>
            <a:ext cx="11198942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346575" indent="-4346575"/>
            <a:r>
              <a:rPr lang="en-US" sz="2800" b="1" dirty="0" smtClean="0"/>
              <a:t>     </a:t>
            </a:r>
            <a:r>
              <a:rPr lang="en-US" sz="2800" b="1" dirty="0" err="1" smtClean="0"/>
              <a:t>Standar</a:t>
            </a:r>
            <a:r>
              <a:rPr lang="en-US" sz="2800" b="1" dirty="0" smtClean="0"/>
              <a:t> </a:t>
            </a:r>
            <a:r>
              <a:rPr lang="en-US" sz="2800" b="1" dirty="0" err="1"/>
              <a:t>Biaya</a:t>
            </a:r>
            <a:r>
              <a:rPr lang="en-US" sz="2800" b="1" dirty="0"/>
              <a:t> </a:t>
            </a:r>
            <a:r>
              <a:rPr lang="en-US" sz="2800" b="1" dirty="0" err="1"/>
              <a:t>Keluaran</a:t>
            </a:r>
            <a:r>
              <a:rPr lang="en-US" sz="2800" b="1" dirty="0"/>
              <a:t> (SBK): </a:t>
            </a:r>
            <a:r>
              <a:rPr lang="en-US" sz="2800" b="1" dirty="0" err="1"/>
              <a:t>B</a:t>
            </a:r>
            <a:r>
              <a:rPr lang="en-US" sz="2800" b="1" dirty="0" err="1" smtClean="0"/>
              <a:t>esaran</a:t>
            </a:r>
            <a:r>
              <a:rPr lang="en-US" sz="2800" b="1" dirty="0" smtClean="0"/>
              <a:t> </a:t>
            </a:r>
            <a:r>
              <a:rPr lang="en-US" sz="2800" b="1" dirty="0" err="1"/>
              <a:t>biaya</a:t>
            </a:r>
            <a:r>
              <a:rPr lang="en-US" sz="2800" b="1" dirty="0"/>
              <a:t> yang </a:t>
            </a:r>
            <a:r>
              <a:rPr lang="en-US" sz="2800" b="1" dirty="0" err="1"/>
              <a:t>ditetapkan</a:t>
            </a:r>
            <a:r>
              <a:rPr lang="en-US" sz="2800" b="1" dirty="0"/>
              <a:t> </a:t>
            </a:r>
            <a:r>
              <a:rPr lang="en-US" sz="2800" b="1" dirty="0" err="1" smtClean="0"/>
              <a:t>untuk</a:t>
            </a:r>
            <a:endParaRPr lang="en-US" sz="2800" b="1" dirty="0" smtClean="0"/>
          </a:p>
          <a:p>
            <a:pPr marL="4346575" indent="-4346575"/>
            <a:r>
              <a:rPr lang="en-US" sz="2800" b="1" dirty="0"/>
              <a:t> </a:t>
            </a:r>
            <a:r>
              <a:rPr lang="en-US" sz="2800" b="1" dirty="0" smtClean="0"/>
              <a:t>                                                           </a:t>
            </a:r>
            <a:r>
              <a:rPr lang="en-US" sz="2800" b="1" dirty="0" err="1" smtClean="0"/>
              <a:t>menghasilkan</a:t>
            </a:r>
            <a:r>
              <a:rPr lang="en-US" sz="2800" b="1" dirty="0" smtClean="0"/>
              <a:t> </a:t>
            </a:r>
            <a:r>
              <a:rPr lang="en-US" sz="2800" b="1" dirty="0" err="1"/>
              <a:t>keluaran</a:t>
            </a:r>
            <a:r>
              <a:rPr lang="en-US" sz="2800" b="1" dirty="0"/>
              <a:t> </a:t>
            </a:r>
            <a:r>
              <a:rPr lang="en-US" sz="2800" b="1" i="1" dirty="0"/>
              <a:t>(output</a:t>
            </a:r>
            <a:r>
              <a:rPr lang="en-US" sz="2800" b="1" i="1" dirty="0" smtClean="0"/>
              <a:t>)/</a:t>
            </a:r>
          </a:p>
          <a:p>
            <a:pPr marL="4346575" indent="-4346575"/>
            <a:r>
              <a:rPr lang="en-US" sz="2800" b="1" i="1" dirty="0"/>
              <a:t> </a:t>
            </a:r>
            <a:r>
              <a:rPr lang="en-US" sz="2800" b="1" i="1" dirty="0" smtClean="0"/>
              <a:t>                                                           sub </a:t>
            </a:r>
            <a:r>
              <a:rPr lang="en-US" sz="2800" b="1" dirty="0" err="1"/>
              <a:t>keluaran</a:t>
            </a:r>
            <a:r>
              <a:rPr lang="en-US" sz="2800" b="1" dirty="0"/>
              <a:t> </a:t>
            </a:r>
            <a:r>
              <a:rPr lang="en-US" sz="2800" b="1" i="1" dirty="0"/>
              <a:t>(sub output</a:t>
            </a:r>
            <a:r>
              <a:rPr lang="en-US" sz="2800" b="1" i="1" dirty="0" smtClean="0"/>
              <a:t>)</a:t>
            </a:r>
            <a:endParaRPr lang="en-US" sz="28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924233" y="3369191"/>
            <a:ext cx="10632767" cy="2927529"/>
            <a:chOff x="924233" y="3165991"/>
            <a:chExt cx="10632767" cy="2927529"/>
          </a:xfrm>
        </p:grpSpPr>
        <p:sp>
          <p:nvSpPr>
            <p:cNvPr id="6" name="TextBox 5"/>
            <p:cNvSpPr txBox="1"/>
            <p:nvPr/>
          </p:nvSpPr>
          <p:spPr>
            <a:xfrm>
              <a:off x="924233" y="4316362"/>
              <a:ext cx="747252" cy="5232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4346575" indent="-4346575">
                <a:defRPr sz="2800"/>
              </a:lvl1pPr>
            </a:lstStyle>
            <a:p>
              <a:r>
                <a:rPr lang="en-US" b="1" dirty="0"/>
                <a:t>SBK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61186" y="3165991"/>
              <a:ext cx="2556387" cy="120032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SBK yang </a:t>
              </a:r>
              <a:r>
                <a:rPr lang="en-US" b="1" dirty="0" err="1"/>
                <a:t>berlaku</a:t>
              </a:r>
              <a:r>
                <a:rPr lang="en-US" b="1" dirty="0"/>
                <a:t> </a:t>
              </a:r>
              <a:r>
                <a:rPr lang="en-US" b="1" dirty="0" err="1"/>
                <a:t>untuk</a:t>
              </a:r>
              <a:r>
                <a:rPr lang="en-US" b="1" dirty="0"/>
                <a:t> </a:t>
              </a:r>
              <a:r>
                <a:rPr lang="pt-BR" b="1" dirty="0" smtClean="0"/>
                <a:t>beberapa/seluruh  Kementerian </a:t>
              </a:r>
              <a:r>
                <a:rPr lang="pt-BR" b="1" dirty="0"/>
                <a:t>N</a:t>
              </a:r>
              <a:r>
                <a:rPr lang="pt-BR" b="1" dirty="0" smtClean="0"/>
                <a:t>egara/  Lembaga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66106" y="4961708"/>
              <a:ext cx="2688388" cy="92333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b="1" dirty="0"/>
                <a:t>SBK yang berlaku untuk satu </a:t>
              </a:r>
              <a:r>
                <a:rPr lang="en-US" b="1" dirty="0" err="1"/>
                <a:t>K</a:t>
              </a:r>
              <a:r>
                <a:rPr lang="en-US" b="1" dirty="0" err="1" smtClean="0"/>
                <a:t>ementerian</a:t>
              </a:r>
              <a:r>
                <a:rPr lang="en-US" b="1" dirty="0" smtClean="0"/>
                <a:t> Negara/ </a:t>
              </a:r>
              <a:r>
                <a:rPr lang="en-US" b="1" dirty="0" err="1" smtClean="0"/>
                <a:t>Lembaga</a:t>
              </a:r>
              <a:r>
                <a:rPr lang="en-US" b="1" dirty="0" smtClean="0"/>
                <a:t> </a:t>
              </a:r>
              <a:r>
                <a:rPr lang="en-US" b="1" dirty="0" err="1"/>
                <a:t>tertentu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07274" y="3165991"/>
              <a:ext cx="4187397" cy="10772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225425" indent="-225425">
                <a:spcAft>
                  <a:spcPts val="1200"/>
                </a:spcAft>
              </a:pPr>
              <a:r>
                <a:rPr lang="fi-FI" dirty="0"/>
                <a:t>a. Sub Keluaran </a:t>
              </a:r>
              <a:r>
                <a:rPr lang="fi-FI" i="1" dirty="0"/>
                <a:t>(Sub Output) </a:t>
              </a:r>
              <a:r>
                <a:rPr lang="fi-FI" dirty="0"/>
                <a:t>Perencanaan, </a:t>
              </a:r>
              <a:r>
                <a:rPr lang="nl-NL" dirty="0"/>
                <a:t>Pemeriksaan, Pendidikan, dan Pelatihan; </a:t>
              </a:r>
            </a:p>
            <a:p>
              <a:pPr marL="225425" indent="-225425">
                <a:spcAft>
                  <a:spcPts val="1200"/>
                </a:spcAft>
              </a:pPr>
              <a:r>
                <a:rPr lang="fi-FI" b="1" dirty="0">
                  <a:solidFill>
                    <a:srgbClr val="0000FF"/>
                  </a:solidFill>
                </a:rPr>
                <a:t>b. Sub Keluaran </a:t>
              </a:r>
              <a:r>
                <a:rPr lang="fi-FI" b="1" i="1" dirty="0">
                  <a:solidFill>
                    <a:srgbClr val="0000FF"/>
                  </a:solidFill>
                </a:rPr>
                <a:t>(Sub Output) </a:t>
              </a:r>
              <a:r>
                <a:rPr lang="fi-FI" b="1" dirty="0">
                  <a:solidFill>
                    <a:srgbClr val="0000FF"/>
                  </a:solidFill>
                </a:rPr>
                <a:t>Penelitian.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cxnSp>
          <p:nvCxnSpPr>
            <p:cNvPr id="10" name="Straight Connector 9"/>
            <p:cNvCxnSpPr>
              <a:stCxn id="6" idx="3"/>
              <a:endCxn id="7" idx="1"/>
            </p:cNvCxnSpPr>
            <p:nvPr/>
          </p:nvCxnSpPr>
          <p:spPr>
            <a:xfrm flipV="1">
              <a:off x="1671485" y="3766156"/>
              <a:ext cx="1189701" cy="8118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6" idx="3"/>
              <a:endCxn id="8" idx="1"/>
            </p:cNvCxnSpPr>
            <p:nvPr/>
          </p:nvCxnSpPr>
          <p:spPr>
            <a:xfrm>
              <a:off x="1671485" y="4577972"/>
              <a:ext cx="1194621" cy="845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7" idx="3"/>
            </p:cNvCxnSpPr>
            <p:nvPr/>
          </p:nvCxnSpPr>
          <p:spPr>
            <a:xfrm flipV="1">
              <a:off x="5417573" y="3766155"/>
              <a:ext cx="1189701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619974" y="4893191"/>
              <a:ext cx="4187397" cy="12003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B</a:t>
              </a:r>
              <a:r>
                <a:rPr lang="en-US" b="1" dirty="0" smtClean="0">
                  <a:solidFill>
                    <a:srgbClr val="FF0000"/>
                  </a:solidFill>
                </a:rPr>
                <a:t>atas </a:t>
              </a:r>
              <a:r>
                <a:rPr lang="en-US" b="1" dirty="0" err="1">
                  <a:solidFill>
                    <a:srgbClr val="FF0000"/>
                  </a:solidFill>
                </a:rPr>
                <a:t>tertinggi</a:t>
              </a:r>
              <a:r>
                <a:rPr lang="en-US" b="1" dirty="0">
                  <a:solidFill>
                    <a:srgbClr val="FF0000"/>
                  </a:solidFill>
                </a:rPr>
                <a:t> yang </a:t>
              </a:r>
              <a:r>
                <a:rPr lang="en-US" b="1" dirty="0" err="1">
                  <a:solidFill>
                    <a:srgbClr val="FF0000"/>
                  </a:solidFill>
                </a:rPr>
                <a:t>besarannya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tidak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dapat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dilampaui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sv-SE" b="1" dirty="0">
                  <a:solidFill>
                    <a:srgbClr val="FF0000"/>
                  </a:solidFill>
                </a:rPr>
                <a:t>dalam penyusunan </a:t>
              </a:r>
              <a:r>
                <a:rPr lang="sv-SE" b="1" dirty="0" smtClean="0">
                  <a:solidFill>
                    <a:srgbClr val="FF0000"/>
                  </a:solidFill>
                </a:rPr>
                <a:t>rencana </a:t>
              </a:r>
              <a:r>
                <a:rPr lang="sv-SE" b="1" dirty="0">
                  <a:solidFill>
                    <a:srgbClr val="FF0000"/>
                  </a:solidFill>
                </a:rPr>
                <a:t>kerja </a:t>
              </a:r>
              <a:r>
                <a:rPr lang="sv-SE" b="1" dirty="0" smtClean="0">
                  <a:solidFill>
                    <a:srgbClr val="FF0000"/>
                  </a:solidFill>
                </a:rPr>
                <a:t>dan anggaran </a:t>
              </a:r>
              <a:r>
                <a:rPr lang="en-US" b="1" dirty="0" err="1">
                  <a:solidFill>
                    <a:srgbClr val="FF0000"/>
                  </a:solidFill>
                </a:rPr>
                <a:t>K</a:t>
              </a:r>
              <a:r>
                <a:rPr lang="en-US" b="1" dirty="0" err="1" smtClean="0">
                  <a:solidFill>
                    <a:srgbClr val="FF0000"/>
                  </a:solidFill>
                </a:rPr>
                <a:t>ementerian</a:t>
              </a:r>
              <a:r>
                <a:rPr lang="en-US" b="1" dirty="0" smtClean="0">
                  <a:solidFill>
                    <a:srgbClr val="FF0000"/>
                  </a:solidFill>
                </a:rPr>
                <a:t> Negara/</a:t>
              </a:r>
              <a:r>
                <a:rPr lang="en-US" b="1" dirty="0" err="1">
                  <a:solidFill>
                    <a:srgbClr val="FF0000"/>
                  </a:solidFill>
                </a:rPr>
                <a:t>L</a:t>
              </a:r>
              <a:r>
                <a:rPr lang="en-US" b="1" dirty="0" err="1" smtClean="0">
                  <a:solidFill>
                    <a:srgbClr val="FF0000"/>
                  </a:solidFill>
                </a:rPr>
                <a:t>embaga</a:t>
              </a:r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Tahun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Anggaran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2017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10477500" y="4089400"/>
              <a:ext cx="1079500" cy="127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1557000" y="4089400"/>
              <a:ext cx="0" cy="1447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0807371" y="5537200"/>
              <a:ext cx="749629" cy="0"/>
            </a:xfrm>
            <a:prstGeom prst="line">
              <a:avLst/>
            </a:prstGeom>
            <a:ln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 rot="16200000">
            <a:off x="-2700990" y="3674970"/>
            <a:ext cx="5972050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Peraturan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Menteri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Keuangan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Nomor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86/PMK.02/2017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519" y="3633790"/>
            <a:ext cx="10337562" cy="136207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SINTA</a:t>
            </a:r>
            <a:r>
              <a:rPr lang="en-US" dirty="0"/>
              <a:t> (</a:t>
            </a:r>
            <a:r>
              <a:rPr lang="en-US" i="1" dirty="0"/>
              <a:t>Science and Technology Index</a:t>
            </a:r>
            <a:r>
              <a:rPr lang="en-US" dirty="0"/>
              <a:t>) 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2630" y="1741487"/>
            <a:ext cx="1498498" cy="13959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498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013" y="1138811"/>
            <a:ext cx="56755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TABEL BIAYA DASAR PENELITIA</a:t>
            </a:r>
            <a:r>
              <a:rPr lang="id-ID" sz="2400" b="1" dirty="0">
                <a:solidFill>
                  <a:srgbClr val="C00000"/>
                </a:solidFill>
              </a:rPr>
              <a:t>N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220" y="1648814"/>
            <a:ext cx="4965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Merupakan</a:t>
            </a:r>
            <a:r>
              <a:rPr lang="en-US" sz="2000" b="1" dirty="0"/>
              <a:t> </a:t>
            </a:r>
            <a:r>
              <a:rPr lang="en-US" sz="2000" b="1" dirty="0" err="1"/>
              <a:t>biaya</a:t>
            </a:r>
            <a:r>
              <a:rPr lang="en-US" sz="2000" b="1" dirty="0"/>
              <a:t> </a:t>
            </a:r>
            <a:r>
              <a:rPr lang="en-US" sz="2000" b="1" dirty="0" err="1"/>
              <a:t>penelitian</a:t>
            </a:r>
            <a:r>
              <a:rPr lang="en-US" sz="2000" b="1" dirty="0"/>
              <a:t> </a:t>
            </a:r>
            <a:r>
              <a:rPr lang="en-US" sz="2000" b="1" dirty="0" err="1" smtClean="0"/>
              <a:t>maksimal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</a:t>
            </a:r>
            <a:r>
              <a:rPr lang="en-US" sz="2000" b="1" dirty="0" smtClean="0"/>
              <a:t>- </a:t>
            </a:r>
            <a:r>
              <a:rPr lang="en-US" sz="2000" b="1" dirty="0" err="1" smtClean="0"/>
              <a:t>dasarkan</a:t>
            </a:r>
            <a:r>
              <a:rPr lang="en-US" sz="2000" b="1" dirty="0" smtClean="0"/>
              <a:t> </a:t>
            </a:r>
            <a:r>
              <a:rPr lang="en-US" sz="2000" b="1" dirty="0" err="1"/>
              <a:t>jenis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bidang</a:t>
            </a:r>
            <a:r>
              <a:rPr lang="en-US" sz="2000" b="1" dirty="0"/>
              <a:t> </a:t>
            </a:r>
            <a:r>
              <a:rPr lang="en-US" sz="2000" b="1" dirty="0" err="1"/>
              <a:t>fokus</a:t>
            </a:r>
            <a:r>
              <a:rPr lang="en-US" sz="2000" b="1" dirty="0"/>
              <a:t> </a:t>
            </a:r>
            <a:r>
              <a:rPr lang="en-US" sz="2000" b="1" dirty="0" err="1"/>
              <a:t>penelitian</a:t>
            </a:r>
            <a:endParaRPr lang="en-US" sz="2000" b="1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963347"/>
            <a:ext cx="9964881" cy="10390"/>
          </a:xfrm>
          <a:prstGeom prst="line">
            <a:avLst/>
          </a:prstGeom>
          <a:ln w="44450" cmpd="thinThick">
            <a:solidFill>
              <a:schemeClr val="accent1">
                <a:lumMod val="50000"/>
                <a:alpha val="7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l="17082" t="12823" r="14094" b="22522"/>
          <a:stretch>
            <a:fillRect/>
          </a:stretch>
        </p:blipFill>
        <p:spPr bwMode="auto">
          <a:xfrm>
            <a:off x="-8255" y="2644413"/>
            <a:ext cx="6227379" cy="34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 l="17203" t="10453" r="14821" b="5927"/>
          <a:stretch>
            <a:fillRect/>
          </a:stretch>
        </p:blipFill>
        <p:spPr bwMode="auto">
          <a:xfrm>
            <a:off x="5950949" y="1047688"/>
            <a:ext cx="6044099" cy="515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41583" y="6316751"/>
            <a:ext cx="8886499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605" indent="-268605">
              <a:buFont typeface="Arial" panose="020B0604020202020204" pitchFamily="34" charset="0"/>
              <a:buChar char="•"/>
            </a:pPr>
            <a:r>
              <a:rPr lang="id-ID" sz="2200" b="1" dirty="0">
                <a:solidFill>
                  <a:schemeClr val="accent2">
                    <a:lumMod val="75000"/>
                  </a:schemeClr>
                </a:solidFill>
              </a:rPr>
              <a:t>Pendanaan disesuaikan dengan ketersediaan alokasi anggaran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878" y="308684"/>
            <a:ext cx="10509663" cy="645160"/>
          </a:xfrm>
          <a:prstGeom prst="rect">
            <a:avLst/>
          </a:prstGeom>
          <a:solidFill>
            <a:srgbClr val="122086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altLang="en-AU" dirty="0"/>
              <a:t>BESARAN SBK 2017 </a:t>
            </a:r>
            <a:r>
              <a:rPr lang="en-US" altLang="en-AU" dirty="0" smtClean="0"/>
              <a:t>– </a:t>
            </a:r>
            <a:r>
              <a:rPr lang="en-US" altLang="en-AU" i="1" dirty="0" smtClean="0"/>
              <a:t>SUB OUTPUT</a:t>
            </a:r>
            <a:r>
              <a:rPr lang="en-US" altLang="en-AU" dirty="0" smtClean="0"/>
              <a:t> </a:t>
            </a:r>
            <a:r>
              <a:rPr lang="en-US" altLang="en-AU" dirty="0"/>
              <a:t>PENELITIAN</a:t>
            </a:r>
            <a:endParaRPr lang="en-AU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23600" y="13970"/>
            <a:ext cx="1168400" cy="109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68013" y="3200400"/>
            <a:ext cx="2002906" cy="304800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00866" y="967237"/>
            <a:ext cx="2002906" cy="304800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03888" y="4098774"/>
            <a:ext cx="2002906" cy="304800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02727" y="5769450"/>
            <a:ext cx="2002906" cy="304800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6789" y="883143"/>
            <a:ext cx="291267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C00000"/>
                </a:solidFill>
              </a:rPr>
              <a:t>BIAYA TAMBAHAN</a:t>
            </a:r>
            <a:endParaRPr lang="en-US" sz="2800" u="sng" dirty="0">
              <a:solidFill>
                <a:srgbClr val="C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3114" y="306127"/>
            <a:ext cx="1636349" cy="6467060"/>
            <a:chOff x="10341318" y="242085"/>
            <a:chExt cx="1636349" cy="6467060"/>
          </a:xfrm>
        </p:grpSpPr>
        <p:pic>
          <p:nvPicPr>
            <p:cNvPr id="4" name="Picture 2" descr="http://marketing.marketing91.netdna-cdn.com/wp-content/uploads/2014/11/Low-cost-market-research.jpg?fd3a6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1319" y="5890971"/>
              <a:ext cx="1636348" cy="8181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://www.stewardshipadvocates.org/wp-content/uploads/budgetin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1318" y="3572240"/>
              <a:ext cx="1479249" cy="130522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http://www.greenbookblog.org/wp-content/uploads/2014/12/researchcloseup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1319" y="2211264"/>
              <a:ext cx="1486189" cy="14861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://www.genengnews.com/media/images/AnalysisAndInsight/Sept26_2011_32674192_BudgetKnifeWoodenCuttingBoard_2012BudgetCJS1864819215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1319" y="4928437"/>
              <a:ext cx="1479249" cy="97038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http://nadjibsalatti.web.id/upload/kontent/1416911660pasar-bebas-asean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2327" y="1431665"/>
              <a:ext cx="1478242" cy="63353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s://www.ekon.go.id/berita/img/477267599-pemerintah-gencar-siapkan.64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8258" y="242085"/>
              <a:ext cx="1479250" cy="106933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" name="Straight Connector 9"/>
          <p:cNvCxnSpPr/>
          <p:nvPr/>
        </p:nvCxnSpPr>
        <p:spPr>
          <a:xfrm flipV="1">
            <a:off x="1919463" y="853050"/>
            <a:ext cx="9964881" cy="10390"/>
          </a:xfrm>
          <a:prstGeom prst="line">
            <a:avLst/>
          </a:prstGeom>
          <a:ln w="44450" cmpd="thinThick">
            <a:solidFill>
              <a:schemeClr val="accent1">
                <a:lumMod val="50000"/>
                <a:alpha val="7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8"/>
          <a:srcRect l="37684" t="28448" r="31055" b="8190"/>
          <a:stretch>
            <a:fillRect/>
          </a:stretch>
        </p:blipFill>
        <p:spPr bwMode="auto">
          <a:xfrm>
            <a:off x="2097405" y="2510561"/>
            <a:ext cx="4666615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/>
          <a:srcRect l="40015" t="14332" r="35662" b="6358"/>
          <a:stretch>
            <a:fillRect/>
          </a:stretch>
        </p:blipFill>
        <p:spPr bwMode="auto">
          <a:xfrm>
            <a:off x="6999605" y="1106805"/>
            <a:ext cx="4729480" cy="557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097405" y="1345768"/>
            <a:ext cx="4902200" cy="916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Merupakan</a:t>
            </a:r>
            <a:r>
              <a:rPr lang="en-US" b="1" dirty="0"/>
              <a:t> </a:t>
            </a:r>
            <a:r>
              <a:rPr lang="en-US" b="1" dirty="0" err="1"/>
              <a:t>biaya</a:t>
            </a:r>
            <a:r>
              <a:rPr lang="en-US" b="1" dirty="0"/>
              <a:t> </a:t>
            </a:r>
            <a:r>
              <a:rPr lang="en-US" b="1" dirty="0" err="1"/>
              <a:t>tambahan</a:t>
            </a:r>
            <a:r>
              <a:rPr lang="en-US" b="1" dirty="0"/>
              <a:t> </a:t>
            </a:r>
            <a:r>
              <a:rPr lang="en-US" b="1" dirty="0" err="1"/>
              <a:t>maksimal</a:t>
            </a:r>
            <a:r>
              <a:rPr lang="en-US" b="1" dirty="0"/>
              <a:t> yang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diberikan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mencapai</a:t>
            </a:r>
            <a:r>
              <a:rPr lang="en-US" b="1" dirty="0"/>
              <a:t> </a:t>
            </a:r>
            <a:r>
              <a:rPr lang="en-US" b="1" dirty="0" smtClean="0"/>
              <a:t>target </a:t>
            </a:r>
            <a:r>
              <a:rPr lang="en-US" b="1" i="1" dirty="0" err="1"/>
              <a:t>ouput</a:t>
            </a:r>
            <a:r>
              <a:rPr lang="en-US" b="1" dirty="0"/>
              <a:t> </a:t>
            </a:r>
            <a:r>
              <a:rPr lang="en-US" b="1" dirty="0" smtClean="0"/>
              <a:t>(</a:t>
            </a:r>
            <a:r>
              <a:rPr lang="en-US" b="1" dirty="0" err="1" smtClean="0"/>
              <a:t>sebagaimana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tabel</a:t>
            </a:r>
            <a:r>
              <a:rPr lang="en-US" b="1" dirty="0" smtClean="0"/>
              <a:t> </a:t>
            </a:r>
            <a:r>
              <a:rPr lang="en-US" b="1" dirty="0" err="1" smtClean="0"/>
              <a:t>berikut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6878" y="200734"/>
            <a:ext cx="10509663" cy="645160"/>
          </a:xfrm>
          <a:prstGeom prst="rect">
            <a:avLst/>
          </a:prstGeom>
          <a:solidFill>
            <a:srgbClr val="122086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altLang="en-AU" dirty="0"/>
              <a:t>BESARAN SBK 2017 - </a:t>
            </a:r>
            <a:r>
              <a:rPr lang="en-US" altLang="en-AU" i="1" dirty="0"/>
              <a:t>SUB OUTPUT</a:t>
            </a:r>
            <a:r>
              <a:rPr lang="en-US" altLang="en-AU" dirty="0"/>
              <a:t> PENELITIAN</a:t>
            </a:r>
            <a:endParaRPr lang="en-AU" dirty="0"/>
          </a:p>
        </p:txBody>
      </p:sp>
      <p:pic>
        <p:nvPicPr>
          <p:cNvPr id="15" name="Content Placeholder 1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023600" y="13970"/>
            <a:ext cx="1168400" cy="109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4671" y="94411"/>
            <a:ext cx="10925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6878" y="308684"/>
            <a:ext cx="10509663" cy="646331"/>
          </a:xfrm>
          <a:prstGeom prst="rect">
            <a:avLst/>
          </a:prstGeom>
          <a:solidFill>
            <a:srgbClr val="122086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PERHITUNGAN BIAYA PENELITIAN BERBASIS SBK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0178"/>
            <a:ext cx="11724968" cy="34178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3303" y="3933419"/>
            <a:ext cx="6559850" cy="28501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1"/>
          <p:cNvSpPr/>
          <p:nvPr/>
        </p:nvSpPr>
        <p:spPr>
          <a:xfrm>
            <a:off x="11403702" y="3078897"/>
            <a:ext cx="270472" cy="35279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86465" y="3060616"/>
            <a:ext cx="10267990" cy="4106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41" y="4096341"/>
            <a:ext cx="5924993" cy="24966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95319" y="4114800"/>
            <a:ext cx="5082003" cy="261610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d-ID" sz="2400" b="1" dirty="0">
                <a:solidFill>
                  <a:schemeClr val="bg1"/>
                </a:solidFill>
              </a:rPr>
              <a:t>CONTOH </a:t>
            </a:r>
            <a:r>
              <a:rPr lang="en-US" sz="2400" b="1" dirty="0">
                <a:solidFill>
                  <a:schemeClr val="bg1"/>
                </a:solidFill>
              </a:rPr>
              <a:t>PERHITUNGAN</a:t>
            </a:r>
            <a:r>
              <a:rPr lang="id-ID" sz="2400" b="1" dirty="0">
                <a:solidFill>
                  <a:schemeClr val="bg1"/>
                </a:solidFill>
              </a:rPr>
              <a:t>: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id-ID" sz="2000" b="1" dirty="0" smtClean="0">
                <a:solidFill>
                  <a:schemeClr val="bg1"/>
                </a:solidFill>
              </a:rPr>
              <a:t>Penelitian </a:t>
            </a:r>
            <a:r>
              <a:rPr lang="id-ID" sz="2000" b="1" dirty="0">
                <a:solidFill>
                  <a:schemeClr val="bg1"/>
                </a:solidFill>
              </a:rPr>
              <a:t>Dasar di Bidang </a:t>
            </a:r>
            <a:r>
              <a:rPr lang="en-US" sz="2000" b="1" dirty="0">
                <a:solidFill>
                  <a:schemeClr val="bg1"/>
                </a:solidFill>
              </a:rPr>
              <a:t>TIK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(</a:t>
            </a:r>
            <a:r>
              <a:rPr lang="en-US" sz="2000" b="1" dirty="0" err="1" smtClean="0"/>
              <a:t>Biaya</a:t>
            </a:r>
            <a:r>
              <a:rPr lang="en-US" sz="2000" b="1" dirty="0" smtClean="0"/>
              <a:t> </a:t>
            </a:r>
            <a:r>
              <a:rPr lang="en-US" sz="2000" b="1" dirty="0" err="1"/>
              <a:t>dasar</a:t>
            </a:r>
            <a:r>
              <a:rPr lang="en-US" sz="2000" b="1" dirty="0"/>
              <a:t> </a:t>
            </a:r>
            <a:r>
              <a:rPr lang="en-US" sz="2000" b="1" dirty="0" err="1"/>
              <a:t>Rp</a:t>
            </a:r>
            <a:r>
              <a:rPr lang="en-US" sz="2000" b="1" dirty="0"/>
              <a:t> 93,9 </a:t>
            </a:r>
            <a:r>
              <a:rPr lang="en-US" sz="2000" b="1" dirty="0" err="1" smtClean="0"/>
              <a:t>Jt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target </a:t>
            </a:r>
            <a:r>
              <a:rPr lang="en-US" sz="2000" b="1" dirty="0" err="1" smtClean="0"/>
              <a:t>luaran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wajib</a:t>
            </a:r>
            <a:r>
              <a:rPr lang="en-US" sz="2000" b="1" dirty="0" smtClean="0"/>
              <a:t>)</a:t>
            </a:r>
            <a:r>
              <a:rPr lang="id-ID" sz="2000" b="1" dirty="0"/>
              <a:t>, dengan </a:t>
            </a:r>
            <a:r>
              <a:rPr lang="id-ID" sz="2000" b="1" dirty="0" smtClean="0"/>
              <a:t>target</a:t>
            </a:r>
            <a:r>
              <a:rPr lang="en-ID" sz="2000" b="1" dirty="0" smtClean="0"/>
              <a:t> </a:t>
            </a:r>
            <a:r>
              <a:rPr lang="en-ID" sz="2000" b="1" dirty="0" err="1" smtClean="0"/>
              <a:t>tambahan</a:t>
            </a:r>
            <a:r>
              <a:rPr lang="en-ID" sz="2000" b="1" dirty="0" smtClean="0"/>
              <a:t> </a:t>
            </a:r>
            <a:r>
              <a:rPr lang="id-ID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Publikasi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Internasional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terindeks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/>
              <a:t>(</a:t>
            </a:r>
            <a:r>
              <a:rPr lang="en-US" sz="2000" b="1" dirty="0" err="1"/>
              <a:t>Anggaran</a:t>
            </a:r>
            <a:r>
              <a:rPr lang="en-US" sz="2000" b="1" dirty="0"/>
              <a:t> </a:t>
            </a:r>
            <a:r>
              <a:rPr lang="en-US" sz="2000" b="1" dirty="0" err="1"/>
              <a:t>tambahan</a:t>
            </a:r>
            <a:r>
              <a:rPr lang="en-US" sz="2000" b="1" dirty="0"/>
              <a:t> </a:t>
            </a:r>
            <a:r>
              <a:rPr lang="en-US" sz="2000" b="1" dirty="0" err="1"/>
              <a:t>Rp</a:t>
            </a:r>
            <a:r>
              <a:rPr lang="en-US" sz="2000" b="1" dirty="0"/>
              <a:t> 50 </a:t>
            </a:r>
            <a:r>
              <a:rPr lang="en-US" sz="2000" b="1" dirty="0" err="1"/>
              <a:t>Jt</a:t>
            </a:r>
            <a:r>
              <a:rPr lang="en-US" sz="2000" b="1" dirty="0"/>
              <a:t>) </a:t>
            </a:r>
            <a:r>
              <a:rPr lang="en-US" sz="2000" b="1" dirty="0" smtClean="0">
                <a:sym typeface="Wingdings" panose="05000000000000000000" pitchFamily="2" charset="2"/>
              </a:rPr>
              <a:t>  </a:t>
            </a:r>
            <a:r>
              <a:rPr lang="en-US" sz="2000" b="1" dirty="0">
                <a:sym typeface="Wingdings" panose="05000000000000000000" pitchFamily="2" charset="2"/>
              </a:rPr>
              <a:t>D</a:t>
            </a:r>
            <a:r>
              <a:rPr lang="id-ID" sz="2000" b="1" dirty="0" smtClean="0"/>
              <a:t>iberikan </a:t>
            </a:r>
            <a:r>
              <a:rPr lang="id-ID" sz="2000" b="1" dirty="0">
                <a:solidFill>
                  <a:schemeClr val="bg1"/>
                </a:solidFill>
              </a:rPr>
              <a:t>anggaran Penelitian Maksimal</a:t>
            </a:r>
            <a:r>
              <a:rPr lang="id-ID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/>
              <a:t>sebesar</a:t>
            </a:r>
            <a:r>
              <a:rPr lang="id-ID" sz="2000" b="1" dirty="0"/>
              <a:t>: </a:t>
            </a:r>
            <a:r>
              <a:rPr lang="en-US" sz="2000" b="1" dirty="0" smtClean="0"/>
              <a:t>                              </a:t>
            </a:r>
          </a:p>
          <a:p>
            <a:r>
              <a:rPr lang="id-ID" sz="2000" b="1" dirty="0" smtClean="0">
                <a:solidFill>
                  <a:schemeClr val="bg1"/>
                </a:solidFill>
              </a:rPr>
              <a:t>Rp</a:t>
            </a:r>
            <a:r>
              <a:rPr lang="id-ID" sz="2000" b="1" dirty="0">
                <a:solidFill>
                  <a:schemeClr val="bg1"/>
                </a:solidFill>
              </a:rPr>
              <a:t>. </a:t>
            </a:r>
            <a:r>
              <a:rPr lang="en-US" sz="2000" b="1" dirty="0" smtClean="0">
                <a:solidFill>
                  <a:schemeClr val="bg1"/>
                </a:solidFill>
              </a:rPr>
              <a:t>93,9 </a:t>
            </a:r>
            <a:r>
              <a:rPr lang="en-US" sz="2000" b="1" dirty="0" err="1" smtClean="0">
                <a:solidFill>
                  <a:schemeClr val="bg1"/>
                </a:solidFill>
              </a:rPr>
              <a:t>Jt</a:t>
            </a:r>
            <a:r>
              <a:rPr lang="en-US" sz="2000" b="1" dirty="0" smtClean="0">
                <a:solidFill>
                  <a:schemeClr val="bg1"/>
                </a:solidFill>
              </a:rPr>
              <a:t> +</a:t>
            </a:r>
            <a:r>
              <a:rPr lang="id-ID" sz="2000" b="1" dirty="0" smtClean="0">
                <a:solidFill>
                  <a:schemeClr val="bg1"/>
                </a:solidFill>
              </a:rPr>
              <a:t> </a:t>
            </a:r>
            <a:r>
              <a:rPr lang="id-ID" sz="2000" b="1" dirty="0">
                <a:solidFill>
                  <a:schemeClr val="bg1"/>
                </a:solidFill>
              </a:rPr>
              <a:t>Rp. 5</a:t>
            </a:r>
            <a:r>
              <a:rPr lang="en-US" sz="2000" b="1" dirty="0" smtClean="0">
                <a:solidFill>
                  <a:schemeClr val="bg1"/>
                </a:solidFill>
              </a:rPr>
              <a:t>0 </a:t>
            </a:r>
            <a:r>
              <a:rPr lang="en-US" sz="2000" b="1" dirty="0" err="1" smtClean="0">
                <a:solidFill>
                  <a:schemeClr val="bg1"/>
                </a:solidFill>
              </a:rPr>
              <a:t>Jt</a:t>
            </a:r>
            <a:r>
              <a:rPr lang="id-ID" sz="2000" b="1" dirty="0" smtClean="0">
                <a:solidFill>
                  <a:schemeClr val="bg1"/>
                </a:solidFill>
              </a:rPr>
              <a:t> </a:t>
            </a:r>
            <a:r>
              <a:rPr lang="id-ID" sz="2000" b="1" dirty="0">
                <a:solidFill>
                  <a:schemeClr val="bg1"/>
                </a:solidFill>
              </a:rPr>
              <a:t>=</a:t>
            </a:r>
            <a:r>
              <a:rPr lang="en-US" sz="2000" b="1" dirty="0">
                <a:solidFill>
                  <a:schemeClr val="bg1"/>
                </a:solidFill>
              </a:rPr>
              <a:t>  </a:t>
            </a:r>
            <a:r>
              <a:rPr lang="id-ID" sz="2000" b="1" dirty="0">
                <a:solidFill>
                  <a:schemeClr val="bg1"/>
                </a:solidFill>
              </a:rPr>
              <a:t>Rp. </a:t>
            </a:r>
            <a:r>
              <a:rPr lang="en-US" sz="2000" b="1" dirty="0" smtClean="0">
                <a:solidFill>
                  <a:schemeClr val="bg1"/>
                </a:solidFill>
              </a:rPr>
              <a:t>143,9 </a:t>
            </a:r>
            <a:r>
              <a:rPr lang="en-US" sz="2000" b="1" dirty="0" err="1" smtClean="0">
                <a:solidFill>
                  <a:schemeClr val="bg1"/>
                </a:solidFill>
              </a:rPr>
              <a:t>Jt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10905081" y="2886074"/>
            <a:ext cx="208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BESARAN ANGGARAN BATAS TERTINGGI 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0384" y="5947031"/>
            <a:ext cx="5562600" cy="4106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4"/>
          <p:cNvSpPr/>
          <p:nvPr/>
        </p:nvSpPr>
        <p:spPr>
          <a:xfrm>
            <a:off x="6239755" y="6004861"/>
            <a:ext cx="270472" cy="35279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6200000">
            <a:off x="5786608" y="5741986"/>
            <a:ext cx="1746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ANGGARAN TAMBAHAN OUTPUT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4671" y="94411"/>
            <a:ext cx="10925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6878" y="328091"/>
            <a:ext cx="10509663" cy="584775"/>
          </a:xfrm>
          <a:prstGeom prst="rect">
            <a:avLst/>
          </a:prstGeom>
          <a:solidFill>
            <a:srgbClr val="122086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z="3200" dirty="0" smtClean="0"/>
              <a:t>CONTOH PERHITUNGAN BIAYA PENELITIAN BERBASIS SBK</a:t>
            </a:r>
            <a:endParaRPr lang="id-ID" sz="3200" dirty="0"/>
          </a:p>
        </p:txBody>
      </p:sp>
      <p:sp>
        <p:nvSpPr>
          <p:cNvPr id="4" name="Rectangle 3"/>
          <p:cNvSpPr/>
          <p:nvPr/>
        </p:nvSpPr>
        <p:spPr>
          <a:xfrm>
            <a:off x="213519" y="914400"/>
            <a:ext cx="1122571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PENELITIAN DASAR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bidang</a:t>
            </a:r>
            <a:r>
              <a:rPr lang="en-US" sz="2800" b="1" dirty="0" smtClean="0"/>
              <a:t> </a:t>
            </a:r>
            <a:r>
              <a:rPr lang="en-US" sz="4000" b="1" dirty="0" smtClean="0"/>
              <a:t>HANKAM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dengan</a:t>
            </a:r>
            <a:r>
              <a:rPr lang="en-US" sz="2800" b="1" dirty="0" smtClean="0"/>
              <a:t> target </a:t>
            </a:r>
            <a:r>
              <a:rPr lang="en-US" sz="2800" b="1" dirty="0" err="1" smtClean="0"/>
              <a:t>luaran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wajib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PUBLIKASI DI JURNAL INTERNASIONAL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luaran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tambahan</a:t>
            </a:r>
            <a:r>
              <a:rPr lang="en-US" sz="2800" b="1" dirty="0" smtClean="0"/>
              <a:t> </a:t>
            </a:r>
            <a:r>
              <a:rPr lang="en-US" sz="2800" b="1" dirty="0">
                <a:solidFill>
                  <a:srgbClr val="FF0000"/>
                </a:solidFill>
              </a:rPr>
              <a:t>PROTOTIPE </a:t>
            </a:r>
            <a:r>
              <a:rPr lang="en-US" sz="2800" b="1" dirty="0" err="1" smtClean="0"/>
              <a:t>diberikan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biaya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Penelitian</a:t>
            </a:r>
            <a:r>
              <a:rPr lang="en-US" sz="2800" b="1" dirty="0" smtClean="0"/>
              <a:t> MAKSIMAL:</a:t>
            </a:r>
            <a:endParaRPr lang="en-US" sz="2800" dirty="0"/>
          </a:p>
          <a:p>
            <a:endParaRPr lang="en-US" sz="2800" b="1" dirty="0" smtClean="0"/>
          </a:p>
          <a:p>
            <a:r>
              <a:rPr lang="en-US" sz="2800" b="1" dirty="0" err="1" smtClean="0"/>
              <a:t>Rp</a:t>
            </a:r>
            <a:r>
              <a:rPr lang="en-US" sz="2800" b="1" dirty="0" smtClean="0"/>
              <a:t>. 245,0 </a:t>
            </a:r>
            <a:r>
              <a:rPr lang="en-US" sz="2800" b="1" dirty="0" err="1" smtClean="0"/>
              <a:t>Juta</a:t>
            </a:r>
            <a:r>
              <a:rPr lang="en-US" sz="2800" b="1" dirty="0" smtClean="0"/>
              <a:t> + </a:t>
            </a:r>
            <a:r>
              <a:rPr lang="en-US" sz="2800" b="1" dirty="0" err="1" smtClean="0"/>
              <a:t>Rp</a:t>
            </a:r>
            <a:r>
              <a:rPr lang="en-US" sz="2800" b="1" dirty="0" smtClean="0"/>
              <a:t>. 65,0 </a:t>
            </a:r>
            <a:r>
              <a:rPr lang="en-US" sz="2800" b="1" dirty="0" err="1" smtClean="0"/>
              <a:t>Juta</a:t>
            </a:r>
            <a:r>
              <a:rPr lang="en-US" sz="2800" b="1" dirty="0" smtClean="0"/>
              <a:t>  =  </a:t>
            </a:r>
            <a:r>
              <a:rPr lang="en-US" sz="2800" b="1" dirty="0" err="1" smtClean="0"/>
              <a:t>Rp</a:t>
            </a:r>
            <a:r>
              <a:rPr lang="en-US" sz="2800" b="1" dirty="0" smtClean="0"/>
              <a:t>. 310,0 </a:t>
            </a:r>
            <a:r>
              <a:rPr lang="en-US" sz="2800" b="1" dirty="0" err="1" smtClean="0"/>
              <a:t>Juta</a:t>
            </a:r>
            <a:endParaRPr lang="en-US" sz="2800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      [</a:t>
            </a:r>
            <a:r>
              <a:rPr lang="en-US" b="1" dirty="0" err="1" smtClean="0">
                <a:solidFill>
                  <a:srgbClr val="FF0000"/>
                </a:solidFill>
              </a:rPr>
              <a:t>Standar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Biaya</a:t>
            </a:r>
            <a:r>
              <a:rPr lang="en-US" b="1" dirty="0" smtClean="0">
                <a:solidFill>
                  <a:srgbClr val="FF0000"/>
                </a:solidFill>
              </a:rPr>
              <a:t>/          [</a:t>
            </a:r>
            <a:r>
              <a:rPr lang="en-US" b="1" dirty="0" err="1" smtClean="0">
                <a:solidFill>
                  <a:srgbClr val="FF0000"/>
                </a:solidFill>
              </a:rPr>
              <a:t>Tambahan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Biaya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b="1" dirty="0" smtClean="0">
                <a:solidFill>
                  <a:srgbClr val="FF0000"/>
                </a:solidFill>
              </a:rPr>
              <a:t>                  </a:t>
            </a:r>
            <a:r>
              <a:rPr lang="en-US" b="1" dirty="0">
                <a:solidFill>
                  <a:srgbClr val="FF0000"/>
                </a:solidFill>
              </a:rPr>
              <a:t>[</a:t>
            </a:r>
            <a:r>
              <a:rPr lang="en-US" b="1" i="1" dirty="0">
                <a:solidFill>
                  <a:srgbClr val="FF0000"/>
                </a:solidFill>
              </a:rPr>
              <a:t>Output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publikasi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</a:rPr>
              <a:t>artikel</a:t>
            </a:r>
            <a:r>
              <a:rPr lang="en-US" b="1" dirty="0" smtClean="0">
                <a:solidFill>
                  <a:srgbClr val="FF0000"/>
                </a:solidFill>
              </a:rPr>
              <a:t> di </a:t>
            </a:r>
            <a:r>
              <a:rPr lang="en-US" b="1" dirty="0" err="1" smtClean="0">
                <a:solidFill>
                  <a:srgbClr val="FF0000"/>
                </a:solidFill>
              </a:rPr>
              <a:t>jurnal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internasional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dan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</a:t>
            </a:r>
            <a:r>
              <a:rPr lang="en-US" b="1" dirty="0" err="1" smtClean="0">
                <a:solidFill>
                  <a:srgbClr val="FF0000"/>
                </a:solidFill>
              </a:rPr>
              <a:t>Luaran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Wajib</a:t>
            </a:r>
            <a:r>
              <a:rPr lang="en-US" b="1" dirty="0" smtClean="0">
                <a:solidFill>
                  <a:srgbClr val="FF0000"/>
                </a:solidFill>
              </a:rPr>
              <a:t>]              </a:t>
            </a:r>
            <a:r>
              <a:rPr lang="en-US" b="1" dirty="0" err="1" smtClean="0">
                <a:solidFill>
                  <a:srgbClr val="FF0000"/>
                </a:solidFill>
              </a:rPr>
              <a:t>Luaran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tambahan</a:t>
            </a:r>
            <a:r>
              <a:rPr lang="en-US" b="1" dirty="0" smtClean="0">
                <a:solidFill>
                  <a:srgbClr val="FF0000"/>
                </a:solidFill>
              </a:rPr>
              <a:t>]                </a:t>
            </a:r>
            <a:r>
              <a:rPr lang="en-US" b="1" dirty="0" err="1" smtClean="0">
                <a:solidFill>
                  <a:srgbClr val="FF0000"/>
                </a:solidFill>
              </a:rPr>
              <a:t>prototipe</a:t>
            </a:r>
            <a:r>
              <a:rPr lang="en-US" b="1" dirty="0" smtClean="0">
                <a:solidFill>
                  <a:srgbClr val="FF0000"/>
                </a:solidFill>
              </a:rPr>
              <a:t>]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sz="2800" b="1" dirty="0" err="1" smtClean="0"/>
              <a:t>Rincian</a:t>
            </a:r>
            <a:r>
              <a:rPr lang="en-US" sz="2800" b="1" dirty="0" smtClean="0"/>
              <a:t> </a:t>
            </a:r>
            <a:r>
              <a:rPr lang="en-US" sz="2800" b="1" dirty="0" err="1"/>
              <a:t>S</a:t>
            </a:r>
            <a:r>
              <a:rPr lang="en-US" sz="2800" b="1" dirty="0" err="1" smtClean="0"/>
              <a:t>tandar</a:t>
            </a:r>
            <a:r>
              <a:rPr lang="en-US" sz="2800" b="1" dirty="0" smtClean="0"/>
              <a:t> </a:t>
            </a:r>
            <a:r>
              <a:rPr lang="en-US" sz="2800" b="1" dirty="0" err="1"/>
              <a:t>B</a:t>
            </a:r>
            <a:r>
              <a:rPr lang="en-US" sz="2800" b="1" dirty="0" err="1" smtClean="0"/>
              <a:t>iaya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Rp</a:t>
            </a:r>
            <a:r>
              <a:rPr lang="en-US" sz="2800" b="1" dirty="0" smtClean="0"/>
              <a:t>. 245,0 </a:t>
            </a:r>
            <a:r>
              <a:rPr lang="en-US" sz="2800" b="1" dirty="0" err="1" smtClean="0"/>
              <a:t>Juta</a:t>
            </a:r>
            <a:r>
              <a:rPr lang="en-US" sz="2800" b="1" dirty="0" smtClean="0"/>
              <a:t>) </a:t>
            </a:r>
            <a:r>
              <a:rPr lang="en-US" sz="2800" b="1" dirty="0" smtClean="0">
                <a:sym typeface="Wingdings" panose="05000000000000000000" pitchFamily="2" charset="2"/>
              </a:rPr>
              <a:t> RAB </a:t>
            </a:r>
            <a:r>
              <a:rPr lang="en-US" sz="2800" b="1" dirty="0" err="1" smtClean="0">
                <a:sym typeface="Wingdings" panose="05000000000000000000" pitchFamily="2" charset="2"/>
              </a:rPr>
              <a:t>berbasis</a:t>
            </a:r>
            <a:r>
              <a:rPr lang="en-US" sz="2800" b="1" dirty="0" smtClean="0"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ym typeface="Wingdings" panose="05000000000000000000" pitchFamily="2" charset="2"/>
              </a:rPr>
              <a:t>Standar</a:t>
            </a:r>
            <a:r>
              <a:rPr lang="en-US" sz="2800" b="1" dirty="0" smtClean="0"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ym typeface="Wingdings" panose="05000000000000000000" pitchFamily="2" charset="2"/>
              </a:rPr>
              <a:t>Biaya</a:t>
            </a:r>
            <a:r>
              <a:rPr lang="en-US" sz="2800" b="1" dirty="0" smtClean="0"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ym typeface="Wingdings" panose="05000000000000000000" pitchFamily="2" charset="2"/>
              </a:rPr>
              <a:t>Masukan</a:t>
            </a:r>
            <a:r>
              <a:rPr lang="en-US" sz="2800" b="1" dirty="0" smtClean="0">
                <a:sym typeface="Wingdings" panose="05000000000000000000" pitchFamily="2" charset="2"/>
              </a:rPr>
              <a:t> (SBM):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ym typeface="Wingdings" panose="05000000000000000000" pitchFamily="2" charset="2"/>
              </a:rPr>
              <a:t># Honorarium		                                        = </a:t>
            </a:r>
            <a:r>
              <a:rPr lang="en-US" sz="2400" b="1" dirty="0" err="1" smtClean="0">
                <a:sym typeface="Wingdings" panose="05000000000000000000" pitchFamily="2" charset="2"/>
              </a:rPr>
              <a:t>Rp</a:t>
            </a:r>
            <a:r>
              <a:rPr lang="en-US" sz="2400" b="1" dirty="0" smtClean="0">
                <a:sym typeface="Wingdings" panose="05000000000000000000" pitchFamily="2" charset="2"/>
              </a:rPr>
              <a:t>.   42,0 </a:t>
            </a:r>
            <a:r>
              <a:rPr lang="en-US" sz="2400" b="1" dirty="0" err="1" smtClean="0">
                <a:sym typeface="Wingdings" panose="05000000000000000000" pitchFamily="2" charset="2"/>
              </a:rPr>
              <a:t>Juta</a:t>
            </a:r>
            <a:endParaRPr lang="en-US" sz="2400" b="1" dirty="0" smtClean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# </a:t>
            </a:r>
            <a:r>
              <a:rPr lang="en-US" sz="2400" b="1" dirty="0" err="1" smtClean="0"/>
              <a:t>Bahan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habis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pakai</a:t>
            </a:r>
            <a:r>
              <a:rPr lang="en-US" sz="2400" b="1" dirty="0" smtClean="0"/>
              <a:t> 				= </a:t>
            </a:r>
            <a:r>
              <a:rPr lang="en-US" sz="2400" b="1" dirty="0" err="1" smtClean="0"/>
              <a:t>Rp</a:t>
            </a:r>
            <a:r>
              <a:rPr lang="en-US" sz="2400" b="1" dirty="0" smtClean="0"/>
              <a:t>.   </a:t>
            </a:r>
            <a:r>
              <a:rPr lang="en-US" sz="2400" b="1" dirty="0"/>
              <a:t>7</a:t>
            </a:r>
            <a:r>
              <a:rPr lang="en-US" sz="2400" b="1" dirty="0" smtClean="0"/>
              <a:t>0,5 </a:t>
            </a:r>
            <a:r>
              <a:rPr lang="en-US" sz="2400" b="1" dirty="0" err="1" smtClean="0"/>
              <a:t>Juta</a:t>
            </a:r>
            <a:endParaRPr lang="en-US" sz="24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# </a:t>
            </a:r>
            <a:r>
              <a:rPr lang="en-US" sz="2400" b="1" dirty="0" err="1" smtClean="0"/>
              <a:t>Perjalanan</a:t>
            </a:r>
            <a:r>
              <a:rPr lang="en-US" sz="2400" b="1" dirty="0" smtClean="0"/>
              <a:t> 					= </a:t>
            </a:r>
            <a:r>
              <a:rPr lang="en-US" sz="2400" b="1" dirty="0" err="1" smtClean="0"/>
              <a:t>Rp</a:t>
            </a:r>
            <a:r>
              <a:rPr lang="en-US" sz="2400" b="1" dirty="0" smtClean="0"/>
              <a:t>. 117,0 </a:t>
            </a:r>
            <a:r>
              <a:rPr lang="en-US" sz="2400" b="1" dirty="0" err="1" smtClean="0"/>
              <a:t>Juta</a:t>
            </a:r>
            <a:endParaRPr lang="en-US" sz="24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# </a:t>
            </a:r>
            <a:r>
              <a:rPr lang="en-US" sz="2400" b="1" dirty="0" err="1" smtClean="0"/>
              <a:t>Sewa</a:t>
            </a:r>
            <a:r>
              <a:rPr lang="en-US" sz="2400" b="1" dirty="0" smtClean="0"/>
              <a:t> 						= </a:t>
            </a:r>
            <a:r>
              <a:rPr lang="en-US" sz="2400" b="1" dirty="0" err="1" smtClean="0"/>
              <a:t>Rp</a:t>
            </a:r>
            <a:r>
              <a:rPr lang="en-US" sz="2400" b="1" dirty="0" smtClean="0"/>
              <a:t>.   15,5 </a:t>
            </a:r>
            <a:r>
              <a:rPr lang="en-US" sz="2400" b="1" dirty="0" err="1" smtClean="0"/>
              <a:t>Juta</a:t>
            </a:r>
            <a:endParaRPr lang="en-US" sz="2400" b="1" dirty="0" smtClean="0"/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                                                                            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9266" y="2967335"/>
            <a:ext cx="4213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TERIMAKASIH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74412" y="2967335"/>
            <a:ext cx="4213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TERIMAKASIH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SINTA</a:t>
            </a:r>
            <a:r>
              <a:rPr lang="en-US" dirty="0" smtClean="0"/>
              <a:t> (</a:t>
            </a:r>
            <a:r>
              <a:rPr lang="en-US" b="1" i="1" dirty="0" smtClean="0"/>
              <a:t>Science and Technology Index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1295401"/>
            <a:ext cx="10945654" cy="3352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Sinta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portal yang </a:t>
            </a:r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/>
              <a:t>K</a:t>
            </a:r>
            <a:r>
              <a:rPr lang="en-US" dirty="0" err="1" smtClean="0"/>
              <a:t>emenristekdikti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mengukur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yang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peneliti</a:t>
            </a:r>
            <a:r>
              <a:rPr lang="en-US" dirty="0" smtClean="0"/>
              <a:t>/</a:t>
            </a:r>
            <a:r>
              <a:rPr lang="en-US" dirty="0" err="1" smtClean="0"/>
              <a:t>penulis</a:t>
            </a:r>
            <a:r>
              <a:rPr lang="en-US" dirty="0" smtClean="0"/>
              <a:t>/author,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,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institusi</a:t>
            </a:r>
            <a:r>
              <a:rPr lang="en-US" dirty="0" smtClean="0"/>
              <a:t> </a:t>
            </a:r>
            <a:r>
              <a:rPr lang="en-US" dirty="0" err="1" smtClean="0"/>
              <a:t>iptek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Pengusul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2018 </a:t>
            </a:r>
            <a:r>
              <a:rPr lang="en-US" dirty="0" err="1" smtClean="0"/>
              <a:t>wajib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sinta</a:t>
            </a:r>
            <a:endParaRPr lang="en-US" dirty="0" smtClean="0"/>
          </a:p>
          <a:p>
            <a:r>
              <a:rPr lang="en-US" dirty="0" err="1" smtClean="0"/>
              <a:t>Pendaftaran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Sinta</a:t>
            </a:r>
            <a:r>
              <a:rPr lang="en-US" dirty="0" smtClean="0"/>
              <a:t> di URL sinta2.ristekdikti.go.id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152400"/>
            <a:ext cx="10945654" cy="609600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Registrasi</a:t>
            </a:r>
            <a:r>
              <a:rPr lang="en-US" sz="3600" dirty="0" smtClean="0"/>
              <a:t> </a:t>
            </a:r>
            <a:r>
              <a:rPr lang="en-US" sz="3600" dirty="0" err="1" smtClean="0"/>
              <a:t>Sinta</a:t>
            </a:r>
            <a:r>
              <a:rPr lang="en-US" sz="3600" dirty="0" smtClean="0"/>
              <a:t> </a:t>
            </a:r>
            <a:r>
              <a:rPr lang="en-US" sz="3600" dirty="0"/>
              <a:t>(http://</a:t>
            </a:r>
            <a:r>
              <a:rPr lang="en-US" sz="3600" dirty="0" smtClean="0"/>
              <a:t>sinta2.ristekdikti.go.id)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40" y="762000"/>
            <a:ext cx="11553746" cy="603866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042319" y="1101183"/>
            <a:ext cx="6858000" cy="3531442"/>
            <a:chOff x="2042319" y="1101183"/>
            <a:chExt cx="6858000" cy="3531442"/>
          </a:xfrm>
        </p:grpSpPr>
        <p:sp>
          <p:nvSpPr>
            <p:cNvPr id="5" name="TextBox 4"/>
            <p:cNvSpPr txBox="1"/>
            <p:nvPr/>
          </p:nvSpPr>
          <p:spPr>
            <a:xfrm>
              <a:off x="2042319" y="3863184"/>
              <a:ext cx="4278672" cy="76944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4400" dirty="0" smtClean="0"/>
                <a:t>REGISTRASI SINTA</a:t>
              </a:r>
              <a:endParaRPr lang="en-US" sz="4400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6538119" y="1101183"/>
              <a:ext cx="2362200" cy="3013617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53509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9" y="668111"/>
            <a:ext cx="11430000" cy="626608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8092" y="152400"/>
            <a:ext cx="10945654" cy="609600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Registrasi</a:t>
            </a:r>
            <a:r>
              <a:rPr lang="en-US" sz="3600" dirty="0" smtClean="0"/>
              <a:t> </a:t>
            </a:r>
            <a:r>
              <a:rPr lang="en-US" sz="3600" dirty="0" err="1" smtClean="0"/>
              <a:t>Sinta</a:t>
            </a:r>
            <a:r>
              <a:rPr lang="en-US" sz="3600" dirty="0" smtClean="0"/>
              <a:t> </a:t>
            </a:r>
            <a:r>
              <a:rPr lang="en-US" sz="3600" dirty="0"/>
              <a:t>(http://</a:t>
            </a:r>
            <a:r>
              <a:rPr lang="en-US" sz="3600" dirty="0" smtClean="0"/>
              <a:t>sinta2.ristekdikti.go.id)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89774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2630" y="1741487"/>
            <a:ext cx="1498498" cy="1395969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962311" y="3733800"/>
            <a:ext cx="10528808" cy="1219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2060"/>
                </a:solidFill>
              </a:rPr>
              <a:t>TINGKAT KESIAPTERAPAN TEKNOLOGI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UNTUK ILMU SOSIAL KATA </a:t>
            </a:r>
            <a:r>
              <a:rPr lang="en-US" sz="2800" dirty="0" smtClean="0">
                <a:solidFill>
                  <a:srgbClr val="FF0000"/>
                </a:solidFill>
              </a:rPr>
              <a:t>TEKNOLOGI</a:t>
            </a:r>
            <a:r>
              <a:rPr lang="en-US" sz="2800" dirty="0" smtClean="0"/>
              <a:t> DIGANTI DENGAN </a:t>
            </a:r>
            <a:r>
              <a:rPr lang="en-US" sz="2800" dirty="0" smtClean="0">
                <a:solidFill>
                  <a:srgbClr val="FF0000"/>
                </a:solidFill>
              </a:rPr>
              <a:t>HASIL RISET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6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s://i.ytimg.com/vi/TmceV41V7TY/maxresdefault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11" r="7253" b="11429"/>
          <a:stretch>
            <a:fillRect/>
          </a:stretch>
        </p:blipFill>
        <p:spPr bwMode="auto">
          <a:xfrm>
            <a:off x="2738414" y="928670"/>
            <a:ext cx="8715436" cy="50720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45850" y="871219"/>
            <a:ext cx="3287947" cy="838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d-ID" sz="3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PENGERTIAN</a:t>
            </a:r>
            <a:endParaRPr lang="en-US" sz="36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46" t="27350" r="8114" b="10136"/>
          <a:stretch>
            <a:fillRect/>
          </a:stretch>
        </p:blipFill>
        <p:spPr bwMode="auto">
          <a:xfrm>
            <a:off x="151477" y="1543717"/>
            <a:ext cx="11105507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78066" y="117804"/>
            <a:ext cx="3998464" cy="838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d-ID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PERMENRISTEKDIKTI 42/2016</a:t>
            </a:r>
            <a:endParaRPr lang="en-US" sz="2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25" y="102116"/>
            <a:ext cx="819398" cy="712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25" y="102116"/>
            <a:ext cx="819398" cy="7120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989181" y="2554381"/>
            <a:ext cx="941315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1  2  3  4  5  6  7  8  9</a:t>
            </a:r>
            <a:endParaRPr lang="en-US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2018678" y="3962400"/>
            <a:ext cx="3071641" cy="0"/>
          </a:xfrm>
          <a:prstGeom prst="line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20165" y="1130711"/>
            <a:ext cx="29497" cy="49259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334871" y="1199537"/>
            <a:ext cx="29497" cy="49259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284858" y="1130710"/>
            <a:ext cx="29497" cy="49259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206188" y="1130709"/>
            <a:ext cx="29497" cy="49259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46903" y="1130708"/>
            <a:ext cx="29497" cy="49259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68233" y="1130711"/>
            <a:ext cx="29497" cy="49259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94199" y="1130711"/>
            <a:ext cx="29497" cy="49259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89181" y="1199537"/>
            <a:ext cx="29497" cy="49259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461507" y="1130710"/>
            <a:ext cx="29497" cy="49259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448805" y="1199537"/>
            <a:ext cx="29497" cy="49259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048834" y="2132989"/>
            <a:ext cx="118173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Dasar</a:t>
            </a:r>
            <a:r>
              <a:rPr lang="en-US" sz="3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sz="3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018678" y="2732417"/>
            <a:ext cx="3078136" cy="15615"/>
          </a:xfrm>
          <a:prstGeom prst="line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003232" y="2140090"/>
            <a:ext cx="154234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Terapan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096809" y="2728912"/>
            <a:ext cx="3255319" cy="0"/>
          </a:xfrm>
          <a:prstGeom prst="line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082981" y="3962400"/>
            <a:ext cx="3231374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262143" y="4089442"/>
            <a:ext cx="328296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PP/PP-UPT/KRU-PT</a:t>
            </a:r>
            <a:endParaRPr lang="en-US" sz="3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313434" y="3962400"/>
            <a:ext cx="3163947" cy="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261133" y="4033840"/>
            <a:ext cx="127836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3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PDUPT</a:t>
            </a:r>
            <a:endParaRPr lang="en-US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05214" y="4110040"/>
            <a:ext cx="122591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3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PTUPT</a:t>
            </a:r>
            <a:endParaRPr lang="en-US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2028825" y="4679092"/>
            <a:ext cx="6269020" cy="2149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974055" y="4669028"/>
            <a:ext cx="571603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PDP, PKPT, PPS</a:t>
            </a:r>
            <a:endParaRPr lang="en-US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549285" y="1241761"/>
            <a:ext cx="253402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TEKNOLOGI </a:t>
            </a:r>
          </a:p>
          <a:p>
            <a:pPr algn="ctr"/>
            <a:r>
              <a:rPr lang="id-ID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YANG DIMANFAATKAN</a:t>
            </a:r>
          </a:p>
          <a:p>
            <a:pPr algn="ctr"/>
            <a:r>
              <a:rPr lang="id-ID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INDUSTRI</a:t>
            </a:r>
            <a:endParaRPr 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8313434" y="2709946"/>
            <a:ext cx="3163947" cy="18966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 descr="Hasil gamb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4" y="2748032"/>
            <a:ext cx="1670702" cy="1085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8544643" y="2095504"/>
            <a:ext cx="264437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Pengembangan</a:t>
            </a:r>
            <a:endParaRPr lang="en-US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86" y="2132859"/>
            <a:ext cx="11875871" cy="458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7235244" y="2420888"/>
            <a:ext cx="1245051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Oval 5"/>
          <p:cNvSpPr/>
          <p:nvPr/>
        </p:nvSpPr>
        <p:spPr>
          <a:xfrm>
            <a:off x="142984" y="2486819"/>
            <a:ext cx="1245051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100715" y="1628800"/>
            <a:ext cx="1149278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889375" y="1628801"/>
            <a:ext cx="1968397" cy="76258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8094" y="443806"/>
            <a:ext cx="6627152" cy="1184995"/>
          </a:xfrm>
          <a:ln>
            <a:solidFill>
              <a:srgbClr val="0070C0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d-ID" dirty="0" smtClean="0"/>
              <a:t>Mulai pengisian dari TKT 1 dengan cara memasukkan nilai capaian pada masing-masing indikator</a:t>
            </a:r>
            <a:endParaRPr lang="id-ID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931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520</Words>
  <Application>Microsoft Office PowerPoint</Application>
  <PresentationFormat>Custom</PresentationFormat>
  <Paragraphs>81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TOPIK PENDUKUNG (SINTA, TKT DAN RAB)</vt:lpstr>
      <vt:lpstr>SINTA (Science and Technology Index) </vt:lpstr>
      <vt:lpstr>SINTA (Science and Technology Index) </vt:lpstr>
      <vt:lpstr>Registrasi Sinta (http://sinta2.ristekdikti.go.id)</vt:lpstr>
      <vt:lpstr>Registrasi Sinta (http://sinta2.ristekdikti.go.id)</vt:lpstr>
      <vt:lpstr>Slide 6</vt:lpstr>
      <vt:lpstr>Slide 7</vt:lpstr>
      <vt:lpstr>Slide 8</vt:lpstr>
      <vt:lpstr>Slide 9</vt:lpstr>
      <vt:lpstr>3. Mulai Pengukuran TKT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Prosedur Teknis Pengisian Aplikasi Pengukuran TKT Offline</dc:title>
  <dc:creator>ASUS NB</dc:creator>
  <cp:lastModifiedBy>Imam</cp:lastModifiedBy>
  <cp:revision>62</cp:revision>
  <dcterms:created xsi:type="dcterms:W3CDTF">2017-04-13T03:28:05Z</dcterms:created>
  <dcterms:modified xsi:type="dcterms:W3CDTF">2018-03-27T01:53:52Z</dcterms:modified>
</cp:coreProperties>
</file>