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2" r:id="rId3"/>
    <p:sldId id="261" r:id="rId4"/>
    <p:sldId id="262" r:id="rId5"/>
    <p:sldId id="264" r:id="rId6"/>
    <p:sldId id="268" r:id="rId7"/>
    <p:sldId id="267" r:id="rId8"/>
    <p:sldId id="257" r:id="rId9"/>
    <p:sldId id="271" r:id="rId10"/>
    <p:sldId id="272" r:id="rId11"/>
    <p:sldId id="273" r:id="rId12"/>
    <p:sldId id="276" r:id="rId13"/>
    <p:sldId id="275" r:id="rId14"/>
    <p:sldId id="277" r:id="rId15"/>
    <p:sldId id="278" r:id="rId16"/>
    <p:sldId id="270" r:id="rId17"/>
    <p:sldId id="266" r:id="rId18"/>
    <p:sldId id="269" r:id="rId19"/>
    <p:sldId id="280" r:id="rId20"/>
    <p:sldId id="283" r:id="rId21"/>
    <p:sldId id="281" r:id="rId22"/>
    <p:sldId id="285" r:id="rId23"/>
    <p:sldId id="287" r:id="rId24"/>
    <p:sldId id="288" r:id="rId25"/>
    <p:sldId id="2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3178" autoAdjust="0"/>
  </p:normalViewPr>
  <p:slideViewPr>
    <p:cSldViewPr snapToGrid="0" showGuides="1">
      <p:cViewPr varScale="1">
        <p:scale>
          <a:sx n="68" d="100"/>
          <a:sy n="68" d="100"/>
        </p:scale>
        <p:origin x="-8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5DCE6-7306-4211-A63D-DF058D97EA18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27023-791F-42B2-BAEE-9793F27EA7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213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27023-791F-42B2-BAEE-9793F27EA73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8206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EF1E-3480-4E81-BA47-5D1156F59D30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B239-654D-4700-83D1-3DB6DBEBE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306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EF1E-3480-4E81-BA47-5D1156F59D30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B239-654D-4700-83D1-3DB6DBEBE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7198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EF1E-3480-4E81-BA47-5D1156F59D30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B239-654D-4700-83D1-3DB6DBEBE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393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EF1E-3480-4E81-BA47-5D1156F59D30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B239-654D-4700-83D1-3DB6DBEBE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5181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EF1E-3480-4E81-BA47-5D1156F59D30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B239-654D-4700-83D1-3DB6DBEBE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683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EF1E-3480-4E81-BA47-5D1156F59D30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B239-654D-4700-83D1-3DB6DBEBE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357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EF1E-3480-4E81-BA47-5D1156F59D30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B239-654D-4700-83D1-3DB6DBEBE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492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EF1E-3480-4E81-BA47-5D1156F59D30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B239-654D-4700-83D1-3DB6DBEBE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49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EF1E-3480-4E81-BA47-5D1156F59D30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B239-654D-4700-83D1-3DB6DBEBE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2967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EF1E-3480-4E81-BA47-5D1156F59D30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B239-654D-4700-83D1-3DB6DBEBE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4645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EF1E-3480-4E81-BA47-5D1156F59D30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B239-654D-4700-83D1-3DB6DBEBE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861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AEF1E-3480-4E81-BA47-5D1156F59D30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6B239-654D-4700-83D1-3DB6DBEBE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091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jpe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5.png"/><Relationship Id="rId7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s://www.google.co.id/url?sa=i&amp;rct=j&amp;q=&amp;esrc=s&amp;source=images&amp;cd=&amp;cad=rja&amp;uact=8&amp;ved=2ahUKEwi-xLSX_IjaAhULGZQKHSDbDDsQjRx6BAgAEAU&amp;url=http://www.clipartpanda.com/clipart_images/review-md-19704158&amp;psig=AOvVaw0GZ9Ng08Nv_35vOGpC5fqb&amp;ust=1522118647200861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6.jpeg"/><Relationship Id="rId9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id/url?sa=i&amp;rct=j&amp;q=&amp;esrc=s&amp;source=images&amp;cd=&amp;cad=rja&amp;uact=8&amp;ved=2ahUKEwi-xLSX_IjaAhULGZQKHSDbDDsQjRx6BAgAEAU&amp;url=http://www.clipartpanda.com/clipart_images/review-md-19704158&amp;psig=AOvVaw0GZ9Ng08Nv_35vOGpC5fqb&amp;ust=1522118647200861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s://www.google.co.id/url?sa=i&amp;rct=j&amp;q=&amp;esrc=s&amp;source=images&amp;cd=&amp;cad=rja&amp;uact=8&amp;ved=2ahUKEwi-xLSX_IjaAhULGZQKHSDbDDsQjRx6BAgAEAU&amp;url=http://www.clipartpanda.com/clipart_images/review-md-19704158&amp;psig=AOvVaw0GZ9Ng08Nv_35vOGpC5fqb&amp;ust=152211864720086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s://www.google.co.id/url?sa=i&amp;rct=j&amp;q=&amp;esrc=s&amp;source=images&amp;cd=&amp;cad=rja&amp;uact=8&amp;ved=2ahUKEwi-xLSX_IjaAhULGZQKHSDbDDsQjRx6BAgAEAU&amp;url=http://www.clipartpanda.com/clipart_images/review-md-19704158&amp;psig=AOvVaw0GZ9Ng08Nv_35vOGpC5fqb&amp;ust=1522118647200861" TargetMode="Externa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414382"/>
            <a:ext cx="12192000" cy="2198229"/>
          </a:xfrm>
          <a:prstGeom prst="rect">
            <a:avLst/>
          </a:prstGeom>
          <a:solidFill>
            <a:srgbClr val="00206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tIns="108000" anchor="ctr"/>
          <a:lstStyle/>
          <a:p>
            <a:pPr algn="ctr">
              <a:defRPr/>
            </a:pPr>
            <a:endParaRPr lang="id-ID" sz="1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539718"/>
            <a:ext cx="11430000" cy="1778563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ENGUSULAN DAN PENILAIAN KELAYAKAN USULAN PENELITIAN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SESUAI PANDUAN PENELITIAN DAN PENGABDIAN KEPADA MASYARAKAT EDISI XII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00263"/>
            <a:ext cx="9144000" cy="950913"/>
          </a:xfrm>
        </p:spPr>
        <p:txBody>
          <a:bodyPr anchor="ctr"/>
          <a:lstStyle/>
          <a:p>
            <a:r>
              <a:rPr lang="en-US" b="1" dirty="0"/>
              <a:t>DRPM </a:t>
            </a:r>
            <a:r>
              <a:rPr lang="en-US" b="1" dirty="0" err="1"/>
              <a:t>Ditjen</a:t>
            </a:r>
            <a:r>
              <a:rPr lang="en-US" b="1" dirty="0"/>
              <a:t> </a:t>
            </a:r>
            <a:r>
              <a:rPr lang="en-US" b="1" dirty="0" err="1"/>
              <a:t>Penguatan</a:t>
            </a:r>
            <a:r>
              <a:rPr lang="en-US" b="1" dirty="0"/>
              <a:t> </a:t>
            </a:r>
            <a:r>
              <a:rPr lang="en-US" b="1" dirty="0" err="1"/>
              <a:t>Riset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Pengembangan</a:t>
            </a:r>
            <a:endParaRPr lang="id-ID" b="1" dirty="0"/>
          </a:p>
          <a:p>
            <a:r>
              <a:rPr lang="en-US" dirty="0" smtClean="0"/>
              <a:t>2018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962" y="420913"/>
            <a:ext cx="2060252" cy="1919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075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089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PROSES PENGUSULAN</a:t>
            </a:r>
            <a:endParaRPr lang="en-US" dirty="0"/>
          </a:p>
        </p:txBody>
      </p:sp>
      <p:sp>
        <p:nvSpPr>
          <p:cNvPr id="25" name="Block Arc 24"/>
          <p:cNvSpPr/>
          <p:nvPr/>
        </p:nvSpPr>
        <p:spPr>
          <a:xfrm>
            <a:off x="-1909482" y="1371597"/>
            <a:ext cx="4734512" cy="4652685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Oval 29"/>
          <p:cNvSpPr/>
          <p:nvPr/>
        </p:nvSpPr>
        <p:spPr>
          <a:xfrm>
            <a:off x="2344535" y="1163966"/>
            <a:ext cx="1618560" cy="1619012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13000" r="-13000"/>
            </a:stretch>
          </a:blipFill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" name="Group 31"/>
          <p:cNvGrpSpPr/>
          <p:nvPr/>
        </p:nvGrpSpPr>
        <p:grpSpPr>
          <a:xfrm>
            <a:off x="157796" y="2542326"/>
            <a:ext cx="2305202" cy="2318960"/>
            <a:chOff x="157796" y="2160496"/>
            <a:chExt cx="3021372" cy="3049919"/>
          </a:xfrm>
        </p:grpSpPr>
        <p:sp>
          <p:nvSpPr>
            <p:cNvPr id="24" name="Freeform 23"/>
            <p:cNvSpPr/>
            <p:nvPr/>
          </p:nvSpPr>
          <p:spPr>
            <a:xfrm>
              <a:off x="157796" y="2188894"/>
              <a:ext cx="3021372" cy="3021521"/>
            </a:xfrm>
            <a:custGeom>
              <a:avLst/>
              <a:gdLst>
                <a:gd name="connsiteX0" fmla="*/ 0 w 3021372"/>
                <a:gd name="connsiteY0" fmla="*/ 1510761 h 3021521"/>
                <a:gd name="connsiteX1" fmla="*/ 1510686 w 3021372"/>
                <a:gd name="connsiteY1" fmla="*/ 0 h 3021521"/>
                <a:gd name="connsiteX2" fmla="*/ 3021372 w 3021372"/>
                <a:gd name="connsiteY2" fmla="*/ 1510761 h 3021521"/>
                <a:gd name="connsiteX3" fmla="*/ 1510686 w 3021372"/>
                <a:gd name="connsiteY3" fmla="*/ 3021522 h 3021521"/>
                <a:gd name="connsiteX4" fmla="*/ 0 w 3021372"/>
                <a:gd name="connsiteY4" fmla="*/ 1510761 h 30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1372" h="3021521">
                  <a:moveTo>
                    <a:pt x="0" y="1510761"/>
                  </a:moveTo>
                  <a:cubicBezTo>
                    <a:pt x="0" y="676391"/>
                    <a:pt x="676357" y="0"/>
                    <a:pt x="1510686" y="0"/>
                  </a:cubicBezTo>
                  <a:cubicBezTo>
                    <a:pt x="2345015" y="0"/>
                    <a:pt x="3021372" y="676391"/>
                    <a:pt x="3021372" y="1510761"/>
                  </a:cubicBezTo>
                  <a:cubicBezTo>
                    <a:pt x="3021372" y="2345131"/>
                    <a:pt x="2345015" y="3021522"/>
                    <a:pt x="1510686" y="3021522"/>
                  </a:cubicBezTo>
                  <a:cubicBezTo>
                    <a:pt x="676357" y="3021522"/>
                    <a:pt x="0" y="2345131"/>
                    <a:pt x="0" y="1510761"/>
                  </a:cubicBezTo>
                  <a:close/>
                </a:path>
              </a:pathLst>
            </a:cu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5020" tIns="525042" rIns="525020" bIns="525042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76674" y="2160496"/>
              <a:ext cx="2333262" cy="2369307"/>
              <a:chOff x="276674" y="2160496"/>
              <a:chExt cx="2333262" cy="236930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74" y="2837127"/>
                <a:ext cx="2333262" cy="169267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887628" y="2160496"/>
                <a:ext cx="1657866" cy="850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KETUA PENGUSUL</a:t>
                </a:r>
                <a:endParaRPr lang="en-US" b="1" dirty="0"/>
              </a:p>
            </p:txBody>
          </p:sp>
        </p:grpSp>
      </p:grpSp>
      <p:sp>
        <p:nvSpPr>
          <p:cNvPr id="35" name="Rectangle 34"/>
          <p:cNvSpPr/>
          <p:nvPr/>
        </p:nvSpPr>
        <p:spPr>
          <a:xfrm>
            <a:off x="1440224" y="758718"/>
            <a:ext cx="550151" cy="5927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34290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1833926" y="839419"/>
            <a:ext cx="2993937" cy="396125"/>
          </a:xfrm>
          <a:custGeom>
            <a:avLst/>
            <a:gdLst>
              <a:gd name="connsiteX0" fmla="*/ 0 w 3130383"/>
              <a:gd name="connsiteY0" fmla="*/ 0 h 396125"/>
              <a:gd name="connsiteX1" fmla="*/ 3130383 w 3130383"/>
              <a:gd name="connsiteY1" fmla="*/ 0 h 396125"/>
              <a:gd name="connsiteX2" fmla="*/ 3130383 w 3130383"/>
              <a:gd name="connsiteY2" fmla="*/ 396125 h 396125"/>
              <a:gd name="connsiteX3" fmla="*/ 0 w 3130383"/>
              <a:gd name="connsiteY3" fmla="*/ 396125 h 396125"/>
              <a:gd name="connsiteX4" fmla="*/ 0 w 3130383"/>
              <a:gd name="connsiteY4" fmla="*/ 0 h 39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0383" h="396125">
                <a:moveTo>
                  <a:pt x="0" y="0"/>
                </a:moveTo>
                <a:lnTo>
                  <a:pt x="3130383" y="0"/>
                </a:lnTo>
                <a:lnTo>
                  <a:pt x="3130383" y="396125"/>
                </a:lnTo>
                <a:lnTo>
                  <a:pt x="0" y="3961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r" defTabSz="800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800" b="1" kern="1200" dirty="0" smtClean="0"/>
              <a:t>PENGISIAN SUBTANSI USULAN</a:t>
            </a:r>
            <a:endParaRPr lang="en-US" sz="1800" b="1" kern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5091620" y="709639"/>
            <a:ext cx="3898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C</a:t>
            </a:r>
            <a:r>
              <a:rPr lang="en-US" sz="1600" b="1" dirty="0" smtClean="0"/>
              <a:t>. TINJAUAN PUSTAKA</a:t>
            </a:r>
          </a:p>
          <a:p>
            <a:pPr algn="ctr"/>
            <a:r>
              <a:rPr lang="en-US" sz="1600" b="1" dirty="0" smtClean="0"/>
              <a:t>KOMPETITIF NASIONAL: PENELITIAN DASAR</a:t>
            </a:r>
            <a:endParaRPr lang="en-US" sz="1600" b="1" dirty="0"/>
          </a:p>
        </p:txBody>
      </p:sp>
      <p:sp>
        <p:nvSpPr>
          <p:cNvPr id="53" name="Rectangle 52"/>
          <p:cNvSpPr/>
          <p:nvPr/>
        </p:nvSpPr>
        <p:spPr>
          <a:xfrm>
            <a:off x="4068809" y="2182940"/>
            <a:ext cx="7831838" cy="457741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400" dirty="0" err="1"/>
              <a:t>Ensim</a:t>
            </a:r>
            <a:r>
              <a:rPr lang="en-US" sz="1400" dirty="0"/>
              <a:t> </a:t>
            </a:r>
            <a:r>
              <a:rPr lang="en-US" sz="1400" dirty="0" err="1"/>
              <a:t>merupakan</a:t>
            </a:r>
            <a:r>
              <a:rPr lang="en-US" sz="1400" dirty="0"/>
              <a:t> </a:t>
            </a:r>
            <a:r>
              <a:rPr lang="en-US" sz="1400" dirty="0" err="1"/>
              <a:t>biokatalis</a:t>
            </a:r>
            <a:r>
              <a:rPr lang="en-US" sz="1400" dirty="0"/>
              <a:t> </a:t>
            </a:r>
            <a:r>
              <a:rPr lang="en-US" sz="1400" dirty="0" err="1"/>
              <a:t>potensial</a:t>
            </a:r>
            <a:r>
              <a:rPr lang="en-US" sz="1400" dirty="0"/>
              <a:t> </a:t>
            </a:r>
            <a:r>
              <a:rPr lang="en-US" sz="1400" dirty="0" smtClean="0"/>
              <a:t>……..</a:t>
            </a:r>
            <a:r>
              <a:rPr lang="en-US" sz="1400" dirty="0" err="1" smtClean="0"/>
              <a:t>maupun</a:t>
            </a:r>
            <a:r>
              <a:rPr lang="en-US" sz="1400" dirty="0" smtClean="0"/>
              <a:t> </a:t>
            </a:r>
            <a:r>
              <a:rPr lang="en-US" sz="1400" dirty="0"/>
              <a:t>di </a:t>
            </a:r>
            <a:r>
              <a:rPr lang="en-US" sz="1400" dirty="0" err="1"/>
              <a:t>sekitar</a:t>
            </a:r>
            <a:r>
              <a:rPr lang="en-US" sz="1400" dirty="0"/>
              <a:t> </a:t>
            </a:r>
            <a:r>
              <a:rPr lang="en-US" sz="1400" dirty="0" err="1"/>
              <a:t>lingkungan</a:t>
            </a:r>
            <a:r>
              <a:rPr lang="en-US" sz="1400" dirty="0"/>
              <a:t> </a:t>
            </a:r>
            <a:r>
              <a:rPr lang="en-US" sz="1400" dirty="0" smtClean="0"/>
              <a:t>---------------------------- </a:t>
            </a:r>
            <a:r>
              <a:rPr lang="en-US" sz="1400" dirty="0" err="1" smtClean="0"/>
              <a:t>biotik</a:t>
            </a:r>
            <a:r>
              <a:rPr lang="en-US" sz="1400" dirty="0" smtClean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abiotik</a:t>
            </a:r>
            <a:r>
              <a:rPr lang="en-US" sz="1400" dirty="0"/>
              <a:t> </a:t>
            </a:r>
            <a:r>
              <a:rPr lang="en-US" sz="1400" dirty="0" smtClean="0"/>
              <a:t>(1, 23, 24). 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pPr algn="ctr"/>
            <a:endParaRPr lang="en-US" sz="1400" dirty="0" smtClean="0"/>
          </a:p>
          <a:p>
            <a:r>
              <a:rPr lang="en-US" sz="1400" dirty="0"/>
              <a:t> </a:t>
            </a:r>
            <a:r>
              <a:rPr lang="en-US" sz="1400" dirty="0" smtClean="0"/>
              <a:t>                                                                        </a:t>
            </a:r>
            <a:r>
              <a:rPr lang="en-US" sz="1400" b="1" dirty="0" err="1" smtClean="0"/>
              <a:t>Gambar</a:t>
            </a:r>
            <a:r>
              <a:rPr lang="en-US" sz="1400" b="1" dirty="0" smtClean="0"/>
              <a:t> 3.1 Peta </a:t>
            </a:r>
            <a:r>
              <a:rPr lang="en-US" sz="1400" b="1" dirty="0" err="1" smtClean="0"/>
              <a:t>Jalan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Penelitian</a:t>
            </a:r>
            <a:endParaRPr lang="en-US" sz="1400" b="1" dirty="0"/>
          </a:p>
          <a:p>
            <a:r>
              <a:rPr lang="en-US" sz="1400" dirty="0" err="1" smtClean="0"/>
              <a:t>Selanjutnya</a:t>
            </a:r>
            <a:r>
              <a:rPr lang="en-US" sz="1400" dirty="0" smtClean="0"/>
              <a:t> </a:t>
            </a:r>
            <a:r>
              <a:rPr lang="en-US" sz="1400" dirty="0" err="1"/>
              <a:t>sudah</a:t>
            </a:r>
            <a:r>
              <a:rPr lang="en-US" sz="1400" dirty="0"/>
              <a:t> </a:t>
            </a:r>
            <a:r>
              <a:rPr lang="en-US" sz="1400" dirty="0" err="1"/>
              <a:t>sangat</a:t>
            </a:r>
            <a:r>
              <a:rPr lang="en-US" sz="1400" dirty="0"/>
              <a:t> </a:t>
            </a:r>
            <a:r>
              <a:rPr lang="en-US" sz="1400" dirty="0" err="1"/>
              <a:t>banyak</a:t>
            </a:r>
            <a:r>
              <a:rPr lang="en-US" sz="1400" dirty="0"/>
              <a:t> </a:t>
            </a:r>
            <a:r>
              <a:rPr lang="en-US" sz="1400" dirty="0" err="1"/>
              <a:t>ensim</a:t>
            </a:r>
            <a:r>
              <a:rPr lang="en-US" sz="1400" dirty="0"/>
              <a:t> </a:t>
            </a:r>
            <a:r>
              <a:rPr lang="en-US" sz="1400" dirty="0" err="1"/>
              <a:t>mikroba</a:t>
            </a:r>
            <a:r>
              <a:rPr lang="en-US" sz="1400" dirty="0"/>
              <a:t> </a:t>
            </a:r>
            <a:r>
              <a:rPr lang="en-US" sz="1400" dirty="0" err="1"/>
              <a:t>telah</a:t>
            </a:r>
            <a:r>
              <a:rPr lang="en-US" sz="1400" dirty="0"/>
              <a:t> </a:t>
            </a:r>
            <a:r>
              <a:rPr lang="en-US" sz="1400" dirty="0" smtClean="0"/>
              <a:t>……….</a:t>
            </a:r>
            <a:r>
              <a:rPr lang="en-US" sz="1400" dirty="0" err="1" smtClean="0"/>
              <a:t>kegunaan</a:t>
            </a:r>
            <a:r>
              <a:rPr lang="en-US" sz="1400" dirty="0" smtClean="0"/>
              <a:t> </a:t>
            </a:r>
            <a:r>
              <a:rPr lang="en-US" sz="1400" dirty="0" err="1"/>
              <a:t>luas</a:t>
            </a:r>
            <a:r>
              <a:rPr lang="en-US" sz="1400" dirty="0"/>
              <a:t> di </a:t>
            </a:r>
            <a:r>
              <a:rPr lang="en-US" sz="1400" dirty="0" err="1"/>
              <a:t>industri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smtClean="0"/>
              <a:t>…….</a:t>
            </a:r>
            <a:r>
              <a:rPr lang="en-US" sz="1400" dirty="0" err="1" smtClean="0"/>
              <a:t>telah</a:t>
            </a:r>
            <a:r>
              <a:rPr lang="en-US" sz="1400" dirty="0" smtClean="0"/>
              <a:t> </a:t>
            </a:r>
            <a:r>
              <a:rPr lang="en-US" sz="1400" dirty="0" err="1"/>
              <a:t>diketahui</a:t>
            </a:r>
            <a:r>
              <a:rPr lang="en-US" sz="1400" dirty="0"/>
              <a:t> </a:t>
            </a:r>
            <a:r>
              <a:rPr lang="en-US" sz="1400" dirty="0" err="1"/>
              <a:t>bahwa</a:t>
            </a:r>
            <a:r>
              <a:rPr lang="en-US" sz="1400" dirty="0"/>
              <a:t> </a:t>
            </a:r>
            <a:r>
              <a:rPr lang="en-US" sz="1400" dirty="0" err="1"/>
              <a:t>banyak</a:t>
            </a:r>
            <a:r>
              <a:rPr lang="en-US" sz="1400" dirty="0"/>
              <a:t> </a:t>
            </a:r>
            <a:r>
              <a:rPr lang="en-US" sz="1400" dirty="0" err="1"/>
              <a:t>ensim</a:t>
            </a:r>
            <a:r>
              <a:rPr lang="en-US" sz="1400" dirty="0"/>
              <a:t> </a:t>
            </a:r>
            <a:r>
              <a:rPr lang="en-US" sz="1400" dirty="0" err="1"/>
              <a:t>potensial</a:t>
            </a:r>
            <a:r>
              <a:rPr lang="en-US" sz="1400" dirty="0"/>
              <a:t> yang </a:t>
            </a:r>
            <a:r>
              <a:rPr lang="en-US" sz="1400" dirty="0" smtClean="0"/>
              <a:t>………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/>
              <a:t>ensim</a:t>
            </a:r>
            <a:r>
              <a:rPr lang="en-US" sz="1400" dirty="0"/>
              <a:t> yang </a:t>
            </a:r>
            <a:endParaRPr lang="en-US" sz="1400" dirty="0" smtClean="0"/>
          </a:p>
          <a:p>
            <a:r>
              <a:rPr lang="en-US" sz="1400" dirty="0" smtClean="0"/>
              <a:t>……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/>
              <a:t>hewan</a:t>
            </a:r>
            <a:r>
              <a:rPr lang="en-US" sz="1400" dirty="0"/>
              <a:t> </a:t>
            </a:r>
            <a:r>
              <a:rPr lang="en-US" sz="1400" dirty="0" smtClean="0"/>
              <a:t>(12, 23,27). </a:t>
            </a:r>
            <a:r>
              <a:rPr lang="en-US" sz="1400" dirty="0" err="1"/>
              <a:t>Mikroorganisme</a:t>
            </a:r>
            <a:r>
              <a:rPr lang="en-US" sz="1400" dirty="0"/>
              <a:t> </a:t>
            </a:r>
            <a:r>
              <a:rPr lang="en-US" sz="1400" dirty="0" err="1"/>
              <a:t>merupakan</a:t>
            </a:r>
            <a:r>
              <a:rPr lang="en-US" sz="1400" dirty="0"/>
              <a:t> </a:t>
            </a:r>
            <a:r>
              <a:rPr lang="en-US" sz="1400" dirty="0" err="1"/>
              <a:t>pabrik</a:t>
            </a:r>
            <a:r>
              <a:rPr lang="en-US" sz="1400" dirty="0"/>
              <a:t> </a:t>
            </a:r>
            <a:r>
              <a:rPr lang="en-US" sz="1400" dirty="0" smtClean="0"/>
              <a:t>e-----------------------------</a:t>
            </a:r>
            <a:r>
              <a:rPr lang="en-US" sz="1400" dirty="0" err="1" smtClean="0"/>
              <a:t>nsim</a:t>
            </a:r>
            <a:r>
              <a:rPr lang="en-US" sz="1400" dirty="0" smtClean="0"/>
              <a:t> </a:t>
            </a:r>
            <a:r>
              <a:rPr lang="en-US" sz="1400" dirty="0" err="1"/>
              <a:t>alternatif</a:t>
            </a:r>
            <a:r>
              <a:rPr lang="en-US" sz="1400" dirty="0"/>
              <a:t> </a:t>
            </a:r>
            <a:r>
              <a:rPr lang="en-US" sz="1400" dirty="0" smtClean="0"/>
              <a:t>…..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/>
              <a:t>jumlah</a:t>
            </a:r>
            <a:r>
              <a:rPr lang="en-US" sz="1400" dirty="0"/>
              <a:t> </a:t>
            </a:r>
            <a:r>
              <a:rPr lang="en-US" sz="1400" dirty="0" err="1"/>
              <a:t>banyak</a:t>
            </a:r>
            <a:r>
              <a:rPr lang="en-US" sz="1400" dirty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………..</a:t>
            </a:r>
            <a:r>
              <a:rPr lang="en-US" sz="1400" dirty="0" err="1" smtClean="0"/>
              <a:t>ensim</a:t>
            </a:r>
            <a:r>
              <a:rPr lang="en-US" sz="1400" dirty="0" smtClean="0"/>
              <a:t> </a:t>
            </a:r>
            <a:r>
              <a:rPr lang="en-US" sz="1400" dirty="0" err="1"/>
              <a:t>sesuai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kebutuhan</a:t>
            </a:r>
            <a:r>
              <a:rPr lang="en-US" sz="1400" dirty="0"/>
              <a:t>. </a:t>
            </a:r>
            <a:r>
              <a:rPr lang="en-US" sz="1400" dirty="0" err="1"/>
              <a:t>Karena</a:t>
            </a:r>
            <a:r>
              <a:rPr lang="en-US" sz="1400" dirty="0"/>
              <a:t> </a:t>
            </a:r>
            <a:r>
              <a:rPr lang="en-US" sz="1400" dirty="0" err="1"/>
              <a:t>pertumbuhan</a:t>
            </a:r>
            <a:r>
              <a:rPr lang="en-US" sz="1400" dirty="0"/>
              <a:t> </a:t>
            </a:r>
            <a:r>
              <a:rPr lang="en-US" sz="1400" dirty="0" err="1"/>
              <a:t>mikroorganisme</a:t>
            </a:r>
            <a:r>
              <a:rPr lang="en-US" sz="1400" dirty="0"/>
              <a:t> </a:t>
            </a:r>
            <a:r>
              <a:rPr lang="en-US" sz="1400" dirty="0" err="1"/>
              <a:t>begitu</a:t>
            </a:r>
            <a:r>
              <a:rPr lang="en-US" sz="1400" dirty="0"/>
              <a:t> </a:t>
            </a:r>
            <a:r>
              <a:rPr lang="en-US" sz="1400" dirty="0" err="1"/>
              <a:t>cepat</a:t>
            </a:r>
            <a:r>
              <a:rPr lang="en-US" sz="1400" dirty="0"/>
              <a:t>, </a:t>
            </a:r>
            <a:r>
              <a:rPr lang="en-US" sz="1400" dirty="0" err="1"/>
              <a:t>maka</a:t>
            </a:r>
            <a:r>
              <a:rPr lang="en-US" sz="1400" dirty="0"/>
              <a:t> </a:t>
            </a:r>
            <a:r>
              <a:rPr lang="en-US" sz="1400" dirty="0" err="1"/>
              <a:t>penggunaan</a:t>
            </a:r>
            <a:r>
              <a:rPr lang="en-US" sz="1400" dirty="0"/>
              <a:t> </a:t>
            </a:r>
            <a:r>
              <a:rPr lang="en-US" sz="1400" dirty="0" err="1"/>
              <a:t>mikroorganisme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skala</a:t>
            </a:r>
            <a:r>
              <a:rPr lang="en-US" sz="1400" dirty="0"/>
              <a:t> </a:t>
            </a:r>
            <a:r>
              <a:rPr lang="en-US" sz="1400" dirty="0" err="1"/>
              <a:t>industri</a:t>
            </a:r>
            <a:r>
              <a:rPr lang="en-US" sz="1400" dirty="0"/>
              <a:t> </a:t>
            </a:r>
            <a:r>
              <a:rPr lang="en-US" sz="1400" dirty="0" smtClean="0"/>
              <a:t>…………………….</a:t>
            </a:r>
            <a:r>
              <a:rPr lang="en-US" sz="1400" dirty="0" err="1" smtClean="0"/>
              <a:t>itu</a:t>
            </a:r>
            <a:r>
              <a:rPr lang="en-US" sz="1400" dirty="0" smtClean="0"/>
              <a:t> </a:t>
            </a:r>
            <a:r>
              <a:rPr lang="en-US" sz="1400" dirty="0" err="1"/>
              <a:t>sendiri</a:t>
            </a:r>
            <a:r>
              <a:rPr lang="en-US" sz="1400" dirty="0"/>
              <a:t> </a:t>
            </a:r>
            <a:r>
              <a:rPr lang="en-US" sz="1400" dirty="0" smtClean="0"/>
              <a:t>(29, 27). ………………………….</a:t>
            </a:r>
            <a:r>
              <a:rPr lang="en-US" sz="1400" dirty="0" err="1" smtClean="0"/>
              <a:t>dalam</a:t>
            </a:r>
            <a:r>
              <a:rPr lang="en-US" sz="1400" dirty="0" smtClean="0"/>
              <a:t> ……</a:t>
            </a:r>
            <a:r>
              <a:rPr lang="en-US" sz="1400" dirty="0" err="1" smtClean="0"/>
              <a:t>adalah</a:t>
            </a:r>
            <a:r>
              <a:rPr lang="en-US" sz="1400" dirty="0" smtClean="0"/>
              <a:t> </a:t>
            </a:r>
            <a:r>
              <a:rPr lang="en-US" sz="1400" dirty="0" err="1" smtClean="0"/>
              <a:t>agai</a:t>
            </a:r>
            <a:r>
              <a:rPr lang="en-US" sz="1400" dirty="0" smtClean="0"/>
              <a:t> </a:t>
            </a:r>
            <a:r>
              <a:rPr lang="en-US" sz="1400" dirty="0" err="1"/>
              <a:t>mikroorganisme</a:t>
            </a:r>
            <a:r>
              <a:rPr lang="en-US" sz="1400" dirty="0"/>
              <a:t> </a:t>
            </a:r>
            <a:r>
              <a:rPr lang="en-US" sz="1400" dirty="0" smtClean="0"/>
              <a:t>…...</a:t>
            </a:r>
            <a:endParaRPr lang="en-US" sz="1300" dirty="0"/>
          </a:p>
        </p:txBody>
      </p:sp>
      <p:sp>
        <p:nvSpPr>
          <p:cNvPr id="57" name="TextBox 56"/>
          <p:cNvSpPr txBox="1"/>
          <p:nvPr/>
        </p:nvSpPr>
        <p:spPr>
          <a:xfrm>
            <a:off x="4068809" y="1305884"/>
            <a:ext cx="7831838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/>
              <a:t>Tinjauan</a:t>
            </a:r>
            <a:r>
              <a:rPr lang="en-US" sz="1200" dirty="0"/>
              <a:t> </a:t>
            </a:r>
            <a:r>
              <a:rPr lang="en-US" sz="1200" dirty="0" err="1"/>
              <a:t>pustaka</a:t>
            </a:r>
            <a:r>
              <a:rPr lang="en-US" sz="1200" dirty="0"/>
              <a:t>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lebih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1000 kata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mengemukakan</a:t>
            </a:r>
            <a:r>
              <a:rPr lang="en-US" sz="1200" dirty="0"/>
              <a:t> state of the art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peta</a:t>
            </a:r>
            <a:r>
              <a:rPr lang="en-US" sz="1200" dirty="0"/>
              <a:t> </a:t>
            </a:r>
            <a:r>
              <a:rPr lang="en-US" sz="1200" dirty="0" err="1"/>
              <a:t>jalan</a:t>
            </a:r>
            <a:r>
              <a:rPr lang="en-US" sz="1200" dirty="0"/>
              <a:t> (</a:t>
            </a:r>
            <a:r>
              <a:rPr lang="en-US" sz="1200" i="1" dirty="0"/>
              <a:t>road map</a:t>
            </a:r>
            <a:r>
              <a:rPr lang="en-US" sz="1200" dirty="0"/>
              <a:t>)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bidang</a:t>
            </a:r>
            <a:r>
              <a:rPr lang="en-US" sz="1200" dirty="0"/>
              <a:t> yang </a:t>
            </a:r>
            <a:r>
              <a:rPr lang="en-US" sz="1200" dirty="0" err="1"/>
              <a:t>diteliti</a:t>
            </a:r>
            <a:r>
              <a:rPr lang="en-US" sz="1200" dirty="0"/>
              <a:t>. Bagan </a:t>
            </a:r>
            <a:r>
              <a:rPr lang="en-US" sz="1200" dirty="0" err="1"/>
              <a:t>dan</a:t>
            </a:r>
            <a:r>
              <a:rPr lang="en-US" sz="1200" dirty="0"/>
              <a:t> road map </a:t>
            </a:r>
            <a:r>
              <a:rPr lang="en-US" sz="1200" dirty="0" err="1"/>
              <a:t>dibuat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bentuk</a:t>
            </a:r>
            <a:r>
              <a:rPr lang="en-US" sz="1200" dirty="0"/>
              <a:t> JPG/PNG yang </a:t>
            </a:r>
            <a:r>
              <a:rPr lang="en-US" sz="1200" dirty="0" err="1"/>
              <a:t>kemudian</a:t>
            </a:r>
            <a:r>
              <a:rPr lang="en-US" sz="1200" dirty="0"/>
              <a:t> </a:t>
            </a:r>
            <a:r>
              <a:rPr lang="en-US" sz="1200" dirty="0" err="1"/>
              <a:t>disisipkan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isian</a:t>
            </a:r>
            <a:r>
              <a:rPr lang="en-US" sz="1200" dirty="0"/>
              <a:t> </a:t>
            </a:r>
            <a:r>
              <a:rPr lang="en-US" sz="1200" dirty="0" err="1"/>
              <a:t>ini</a:t>
            </a:r>
            <a:r>
              <a:rPr lang="en-US" sz="1200" dirty="0"/>
              <a:t>. </a:t>
            </a:r>
            <a:r>
              <a:rPr lang="en-US" sz="1200" dirty="0" err="1"/>
              <a:t>Sumber</a:t>
            </a:r>
            <a:r>
              <a:rPr lang="en-US" sz="1200" dirty="0"/>
              <a:t> </a:t>
            </a:r>
            <a:r>
              <a:rPr lang="en-US" sz="1200" dirty="0" err="1"/>
              <a:t>pustaka</a:t>
            </a:r>
            <a:r>
              <a:rPr lang="en-US" sz="1200" dirty="0"/>
              <a:t>/</a:t>
            </a:r>
            <a:r>
              <a:rPr lang="en-US" sz="1200" dirty="0" err="1"/>
              <a:t>referensi</a:t>
            </a:r>
            <a:r>
              <a:rPr lang="en-US" sz="1200" dirty="0"/>
              <a:t> primer yang </a:t>
            </a:r>
            <a:r>
              <a:rPr lang="en-US" sz="1200" dirty="0" err="1"/>
              <a:t>relevan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mengutamakan</a:t>
            </a:r>
            <a:r>
              <a:rPr lang="en-US" sz="1200" dirty="0"/>
              <a:t> </a:t>
            </a:r>
            <a:r>
              <a:rPr lang="en-US" sz="1200" dirty="0" err="1"/>
              <a:t>hasil</a:t>
            </a:r>
            <a:r>
              <a:rPr lang="en-US" sz="1200" dirty="0"/>
              <a:t> </a:t>
            </a:r>
            <a:r>
              <a:rPr lang="en-US" sz="1200" dirty="0" err="1"/>
              <a:t>penelitian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jurnal</a:t>
            </a:r>
            <a:r>
              <a:rPr lang="en-US" sz="1200" dirty="0"/>
              <a:t> </a:t>
            </a:r>
            <a:r>
              <a:rPr lang="en-US" sz="1200" dirty="0" err="1"/>
              <a:t>ilmiah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/</a:t>
            </a:r>
            <a:r>
              <a:rPr lang="en-US" sz="1200" dirty="0" err="1"/>
              <a:t>atau</a:t>
            </a:r>
            <a:r>
              <a:rPr lang="en-US" sz="1200" dirty="0"/>
              <a:t> paten yang </a:t>
            </a:r>
            <a:r>
              <a:rPr lang="en-US" sz="1200" dirty="0" err="1"/>
              <a:t>terkini</a:t>
            </a:r>
            <a:r>
              <a:rPr lang="en-US" sz="1200" dirty="0"/>
              <a:t>. </a:t>
            </a:r>
            <a:r>
              <a:rPr lang="en-US" sz="1200" dirty="0" err="1"/>
              <a:t>Disarankan</a:t>
            </a:r>
            <a:r>
              <a:rPr lang="en-US" sz="1200" dirty="0"/>
              <a:t> </a:t>
            </a:r>
            <a:r>
              <a:rPr lang="en-US" sz="1200" dirty="0" err="1"/>
              <a:t>penggunaan</a:t>
            </a:r>
            <a:r>
              <a:rPr lang="en-US" sz="1200" dirty="0"/>
              <a:t> </a:t>
            </a:r>
            <a:r>
              <a:rPr lang="en-US" sz="1200" dirty="0" err="1"/>
              <a:t>sumber</a:t>
            </a:r>
            <a:r>
              <a:rPr lang="en-US" sz="1200" dirty="0"/>
              <a:t> </a:t>
            </a:r>
            <a:r>
              <a:rPr lang="en-US" sz="1200" dirty="0" err="1"/>
              <a:t>pustaka</a:t>
            </a:r>
            <a:r>
              <a:rPr lang="en-US" sz="1200" dirty="0"/>
              <a:t> 10 </a:t>
            </a:r>
            <a:r>
              <a:rPr lang="en-US" sz="1200" dirty="0" err="1"/>
              <a:t>tahun</a:t>
            </a:r>
            <a:r>
              <a:rPr lang="en-US" sz="1200" dirty="0"/>
              <a:t> </a:t>
            </a:r>
            <a:r>
              <a:rPr lang="en-US" sz="1200" dirty="0" err="1"/>
              <a:t>terakhir</a:t>
            </a:r>
            <a:r>
              <a:rPr lang="en-US" sz="12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113" y="2675402"/>
            <a:ext cx="5778111" cy="23272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361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089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PROSES PENGUSULAN</a:t>
            </a:r>
            <a:endParaRPr lang="en-US" dirty="0"/>
          </a:p>
        </p:txBody>
      </p:sp>
      <p:sp>
        <p:nvSpPr>
          <p:cNvPr id="25" name="Block Arc 24"/>
          <p:cNvSpPr/>
          <p:nvPr/>
        </p:nvSpPr>
        <p:spPr>
          <a:xfrm>
            <a:off x="-1909482" y="1371597"/>
            <a:ext cx="4734512" cy="4652685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Oval 29"/>
          <p:cNvSpPr/>
          <p:nvPr/>
        </p:nvSpPr>
        <p:spPr>
          <a:xfrm>
            <a:off x="2344535" y="1163966"/>
            <a:ext cx="1618560" cy="1619012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13000" r="-13000"/>
            </a:stretch>
          </a:blipFill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" name="Group 31"/>
          <p:cNvGrpSpPr/>
          <p:nvPr/>
        </p:nvGrpSpPr>
        <p:grpSpPr>
          <a:xfrm>
            <a:off x="157796" y="2542326"/>
            <a:ext cx="2305202" cy="2318960"/>
            <a:chOff x="157796" y="2160496"/>
            <a:chExt cx="3021372" cy="3049919"/>
          </a:xfrm>
        </p:grpSpPr>
        <p:sp>
          <p:nvSpPr>
            <p:cNvPr id="24" name="Freeform 23"/>
            <p:cNvSpPr/>
            <p:nvPr/>
          </p:nvSpPr>
          <p:spPr>
            <a:xfrm>
              <a:off x="157796" y="2188894"/>
              <a:ext cx="3021372" cy="3021521"/>
            </a:xfrm>
            <a:custGeom>
              <a:avLst/>
              <a:gdLst>
                <a:gd name="connsiteX0" fmla="*/ 0 w 3021372"/>
                <a:gd name="connsiteY0" fmla="*/ 1510761 h 3021521"/>
                <a:gd name="connsiteX1" fmla="*/ 1510686 w 3021372"/>
                <a:gd name="connsiteY1" fmla="*/ 0 h 3021521"/>
                <a:gd name="connsiteX2" fmla="*/ 3021372 w 3021372"/>
                <a:gd name="connsiteY2" fmla="*/ 1510761 h 3021521"/>
                <a:gd name="connsiteX3" fmla="*/ 1510686 w 3021372"/>
                <a:gd name="connsiteY3" fmla="*/ 3021522 h 3021521"/>
                <a:gd name="connsiteX4" fmla="*/ 0 w 3021372"/>
                <a:gd name="connsiteY4" fmla="*/ 1510761 h 30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1372" h="3021521">
                  <a:moveTo>
                    <a:pt x="0" y="1510761"/>
                  </a:moveTo>
                  <a:cubicBezTo>
                    <a:pt x="0" y="676391"/>
                    <a:pt x="676357" y="0"/>
                    <a:pt x="1510686" y="0"/>
                  </a:cubicBezTo>
                  <a:cubicBezTo>
                    <a:pt x="2345015" y="0"/>
                    <a:pt x="3021372" y="676391"/>
                    <a:pt x="3021372" y="1510761"/>
                  </a:cubicBezTo>
                  <a:cubicBezTo>
                    <a:pt x="3021372" y="2345131"/>
                    <a:pt x="2345015" y="3021522"/>
                    <a:pt x="1510686" y="3021522"/>
                  </a:cubicBezTo>
                  <a:cubicBezTo>
                    <a:pt x="676357" y="3021522"/>
                    <a:pt x="0" y="2345131"/>
                    <a:pt x="0" y="1510761"/>
                  </a:cubicBezTo>
                  <a:close/>
                </a:path>
              </a:pathLst>
            </a:cu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5020" tIns="525042" rIns="525020" bIns="525042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76674" y="2160496"/>
              <a:ext cx="2333262" cy="2369307"/>
              <a:chOff x="276674" y="2160496"/>
              <a:chExt cx="2333262" cy="236930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74" y="2837127"/>
                <a:ext cx="2333262" cy="169267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887628" y="2160496"/>
                <a:ext cx="1657866" cy="850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KETUA PENGUSUL</a:t>
                </a:r>
                <a:endParaRPr lang="en-US" b="1" dirty="0"/>
              </a:p>
            </p:txBody>
          </p:sp>
        </p:grpSp>
      </p:grpSp>
      <p:sp>
        <p:nvSpPr>
          <p:cNvPr id="35" name="Rectangle 34"/>
          <p:cNvSpPr/>
          <p:nvPr/>
        </p:nvSpPr>
        <p:spPr>
          <a:xfrm>
            <a:off x="1440224" y="758718"/>
            <a:ext cx="550151" cy="5927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34290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1833926" y="839419"/>
            <a:ext cx="2993937" cy="396125"/>
          </a:xfrm>
          <a:custGeom>
            <a:avLst/>
            <a:gdLst>
              <a:gd name="connsiteX0" fmla="*/ 0 w 3130383"/>
              <a:gd name="connsiteY0" fmla="*/ 0 h 396125"/>
              <a:gd name="connsiteX1" fmla="*/ 3130383 w 3130383"/>
              <a:gd name="connsiteY1" fmla="*/ 0 h 396125"/>
              <a:gd name="connsiteX2" fmla="*/ 3130383 w 3130383"/>
              <a:gd name="connsiteY2" fmla="*/ 396125 h 396125"/>
              <a:gd name="connsiteX3" fmla="*/ 0 w 3130383"/>
              <a:gd name="connsiteY3" fmla="*/ 396125 h 396125"/>
              <a:gd name="connsiteX4" fmla="*/ 0 w 3130383"/>
              <a:gd name="connsiteY4" fmla="*/ 0 h 39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0383" h="396125">
                <a:moveTo>
                  <a:pt x="0" y="0"/>
                </a:moveTo>
                <a:lnTo>
                  <a:pt x="3130383" y="0"/>
                </a:lnTo>
                <a:lnTo>
                  <a:pt x="3130383" y="396125"/>
                </a:lnTo>
                <a:lnTo>
                  <a:pt x="0" y="3961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r" defTabSz="800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800" b="1" kern="1200" dirty="0" smtClean="0"/>
              <a:t>PENGISIAN SUBTANSI USULAN</a:t>
            </a:r>
            <a:endParaRPr lang="en-US" sz="1800" b="1" kern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5091620" y="709639"/>
            <a:ext cx="3898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D. METODE</a:t>
            </a:r>
          </a:p>
          <a:p>
            <a:pPr algn="ctr"/>
            <a:r>
              <a:rPr lang="en-US" sz="1600" b="1" dirty="0" smtClean="0"/>
              <a:t>KOMPETITIF NASIONAL: PENELITIAN DASAR</a:t>
            </a:r>
            <a:endParaRPr lang="en-US" sz="1600" b="1" dirty="0"/>
          </a:p>
        </p:txBody>
      </p:sp>
      <p:sp>
        <p:nvSpPr>
          <p:cNvPr id="53" name="Rectangle 52"/>
          <p:cNvSpPr/>
          <p:nvPr/>
        </p:nvSpPr>
        <p:spPr>
          <a:xfrm>
            <a:off x="4068809" y="2391887"/>
            <a:ext cx="7831838" cy="4368466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1400" dirty="0" err="1" smtClean="0"/>
              <a:t>Metode</a:t>
            </a:r>
            <a:r>
              <a:rPr lang="en-US" sz="1400" dirty="0" smtClean="0"/>
              <a:t> ………………………………….</a:t>
            </a:r>
            <a:r>
              <a:rPr lang="en-US" sz="1400" dirty="0" err="1" smtClean="0"/>
              <a:t>hasil</a:t>
            </a:r>
            <a:r>
              <a:rPr lang="en-US" sz="1400" dirty="0" smtClean="0"/>
              <a:t>  </a:t>
            </a:r>
            <a:r>
              <a:rPr lang="en-US" sz="1400" i="1" dirty="0"/>
              <a:t>multiple step solid state fermentation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smtClean="0"/>
              <a:t>…………… </a:t>
            </a:r>
            <a:r>
              <a:rPr lang="en-US" sz="1400" dirty="0" err="1" smtClean="0"/>
              <a:t>dila</a:t>
            </a:r>
            <a:r>
              <a:rPr lang="en-US" sz="1400" dirty="0" smtClean="0"/>
              <a:t> </a:t>
            </a:r>
            <a:r>
              <a:rPr lang="en-US" sz="1400" dirty="0" err="1"/>
              <a:t>analisis</a:t>
            </a:r>
            <a:r>
              <a:rPr lang="en-US" sz="1400" dirty="0"/>
              <a:t> :</a:t>
            </a:r>
          </a:p>
          <a:p>
            <a:pPr lvl="0"/>
            <a:r>
              <a:rPr lang="en-US" sz="1400" dirty="0" err="1"/>
              <a:t>Efisiensi</a:t>
            </a:r>
            <a:r>
              <a:rPr lang="en-US" sz="1400" dirty="0"/>
              <a:t> </a:t>
            </a:r>
            <a:r>
              <a:rPr lang="en-US" sz="1400" dirty="0" err="1"/>
              <a:t>hidrolisis</a:t>
            </a:r>
            <a:r>
              <a:rPr lang="en-US" sz="1400" dirty="0"/>
              <a:t> </a:t>
            </a:r>
            <a:r>
              <a:rPr lang="en-US" sz="1400" dirty="0" smtClean="0"/>
              <a:t>………………………………</a:t>
            </a:r>
            <a:endParaRPr lang="en-US" sz="1400" dirty="0"/>
          </a:p>
          <a:p>
            <a:pPr algn="just"/>
            <a:r>
              <a:rPr lang="en-US" sz="1400" dirty="0" err="1"/>
              <a:t>Effisiensi</a:t>
            </a:r>
            <a:r>
              <a:rPr lang="en-US" sz="1400" dirty="0"/>
              <a:t> </a:t>
            </a:r>
            <a:r>
              <a:rPr lang="en-US" sz="1400" dirty="0" err="1"/>
              <a:t>hidrolisis</a:t>
            </a:r>
            <a:r>
              <a:rPr lang="en-US" sz="1400" dirty="0"/>
              <a:t> </a:t>
            </a:r>
            <a:r>
              <a:rPr lang="en-US" sz="1400" dirty="0" err="1"/>
              <a:t>didasarkan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analisis</a:t>
            </a:r>
            <a:r>
              <a:rPr lang="en-US" sz="1400" dirty="0"/>
              <a:t> </a:t>
            </a:r>
            <a:r>
              <a:rPr lang="en-US" sz="1400" dirty="0" err="1"/>
              <a:t>gula</a:t>
            </a:r>
            <a:r>
              <a:rPr lang="en-US" sz="1400" dirty="0"/>
              <a:t> </a:t>
            </a:r>
            <a:r>
              <a:rPr lang="en-US" sz="1400" dirty="0" err="1"/>
              <a:t>reduksi</a:t>
            </a:r>
            <a:r>
              <a:rPr lang="en-US" sz="1400" dirty="0"/>
              <a:t> yang </a:t>
            </a:r>
            <a:r>
              <a:rPr lang="en-US" sz="1400" dirty="0" err="1"/>
              <a:t>dihasilkan</a:t>
            </a:r>
            <a:r>
              <a:rPr lang="en-US" sz="1400" dirty="0"/>
              <a:t> </a:t>
            </a:r>
            <a:r>
              <a:rPr lang="en-US" sz="1400" dirty="0" err="1"/>
              <a:t>selama</a:t>
            </a:r>
            <a:r>
              <a:rPr lang="en-US" sz="1400" dirty="0"/>
              <a:t> proses </a:t>
            </a:r>
            <a:r>
              <a:rPr lang="en-US" sz="1400" dirty="0" err="1"/>
              <a:t>hidrolisis</a:t>
            </a:r>
            <a:r>
              <a:rPr lang="en-US" sz="1400" dirty="0"/>
              <a:t> </a:t>
            </a:r>
            <a:r>
              <a:rPr lang="en-US" sz="1400" dirty="0" err="1"/>
              <a:t>substrat</a:t>
            </a:r>
            <a:r>
              <a:rPr lang="en-US" sz="1400" dirty="0"/>
              <a:t> alkali </a:t>
            </a:r>
            <a:r>
              <a:rPr lang="en-US" sz="1400" dirty="0" err="1"/>
              <a:t>ekstrak</a:t>
            </a:r>
            <a:r>
              <a:rPr lang="en-US" sz="1400" dirty="0"/>
              <a:t> </a:t>
            </a:r>
            <a:r>
              <a:rPr lang="en-US" sz="1400" dirty="0" smtClean="0"/>
              <a:t>………………………………………..yang d………………………..</a:t>
            </a:r>
            <a:r>
              <a:rPr lang="en-US" sz="1400" dirty="0" err="1" smtClean="0"/>
              <a:t>inyantakan</a:t>
            </a:r>
            <a:r>
              <a:rPr lang="en-US" sz="1400" dirty="0" smtClean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persentase</a:t>
            </a:r>
            <a:r>
              <a:rPr lang="en-US" sz="1400" dirty="0"/>
              <a:t>. </a:t>
            </a:r>
            <a:r>
              <a:rPr lang="en-US" sz="1400" dirty="0" err="1"/>
              <a:t>Penyiapan</a:t>
            </a:r>
            <a:r>
              <a:rPr lang="en-US" sz="1400" dirty="0"/>
              <a:t> </a:t>
            </a:r>
            <a:r>
              <a:rPr lang="en-US" sz="1400" dirty="0" err="1"/>
              <a:t>substrat</a:t>
            </a:r>
            <a:r>
              <a:rPr lang="en-US" sz="1400" dirty="0"/>
              <a:t> alkali </a:t>
            </a:r>
            <a:r>
              <a:rPr lang="en-US" sz="1400" dirty="0" err="1"/>
              <a:t>ekstrak</a:t>
            </a:r>
            <a:r>
              <a:rPr lang="en-US" sz="1400" dirty="0"/>
              <a:t> LKEK </a:t>
            </a:r>
            <a:r>
              <a:rPr lang="en-US" sz="1400" dirty="0" err="1"/>
              <a:t>yaitu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menimbang</a:t>
            </a:r>
            <a:r>
              <a:rPr lang="en-US" sz="1400" dirty="0"/>
              <a:t> 100 gram </a:t>
            </a:r>
            <a:r>
              <a:rPr lang="en-US" sz="1400" dirty="0" err="1"/>
              <a:t>bubuk</a:t>
            </a:r>
            <a:r>
              <a:rPr lang="en-US" sz="1400" dirty="0"/>
              <a:t> </a:t>
            </a:r>
            <a:r>
              <a:rPr lang="en-US" sz="1400" dirty="0" smtClean="0"/>
              <a:t>………………………………….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/>
              <a:t>dihidrolisis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kimiawi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1 L </a:t>
            </a:r>
            <a:r>
              <a:rPr lang="en-US" sz="1400" dirty="0" err="1"/>
              <a:t>NaOH</a:t>
            </a:r>
            <a:r>
              <a:rPr lang="en-US" sz="1400" dirty="0"/>
              <a:t> 1 M </a:t>
            </a:r>
            <a:r>
              <a:rPr lang="en-US" sz="1400" dirty="0" err="1"/>
              <a:t>selama</a:t>
            </a:r>
            <a:r>
              <a:rPr lang="en-US" sz="1400" dirty="0"/>
              <a:t> 24 jam </a:t>
            </a:r>
            <a:r>
              <a:rPr lang="en-US" sz="1400" dirty="0" err="1"/>
              <a:t>sambil</a:t>
            </a:r>
            <a:r>
              <a:rPr lang="en-US" sz="1400" dirty="0"/>
              <a:t> di </a:t>
            </a:r>
            <a:r>
              <a:rPr lang="en-US" sz="1400" i="1" dirty="0"/>
              <a:t>shaker</a:t>
            </a:r>
            <a:r>
              <a:rPr lang="en-US" sz="1400" dirty="0"/>
              <a:t>.  </a:t>
            </a:r>
            <a:r>
              <a:rPr lang="en-US" sz="1400" dirty="0" err="1"/>
              <a:t>NaOH</a:t>
            </a:r>
            <a:r>
              <a:rPr lang="en-US" sz="1400" dirty="0"/>
              <a:t> </a:t>
            </a:r>
            <a:r>
              <a:rPr lang="en-US" sz="1400" dirty="0" err="1"/>
              <a:t>berfungsi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memecah</a:t>
            </a:r>
            <a:r>
              <a:rPr lang="en-US" sz="1400" dirty="0"/>
              <a:t> </a:t>
            </a:r>
            <a:r>
              <a:rPr lang="en-US" sz="1400" dirty="0" err="1"/>
              <a:t>komponen</a:t>
            </a:r>
            <a:r>
              <a:rPr lang="en-US" sz="1400" dirty="0"/>
              <a:t> </a:t>
            </a:r>
            <a:r>
              <a:rPr lang="en-US" sz="1400" dirty="0" err="1"/>
              <a:t>karbohidrat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smtClean="0"/>
              <a:t>………………………………………………………….</a:t>
            </a:r>
            <a:r>
              <a:rPr lang="en-US" sz="1400" dirty="0" err="1" smtClean="0"/>
              <a:t>menjadi</a:t>
            </a:r>
            <a:r>
              <a:rPr lang="en-US" sz="1400" dirty="0" smtClean="0"/>
              <a:t> </a:t>
            </a:r>
            <a:r>
              <a:rPr lang="en-US" sz="1400" dirty="0" err="1"/>
              <a:t>polisakarida</a:t>
            </a:r>
            <a:r>
              <a:rPr lang="en-US" sz="1400" dirty="0"/>
              <a:t> yang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larut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air. </a:t>
            </a:r>
            <a:r>
              <a:rPr lang="en-US" sz="1400" dirty="0" err="1"/>
              <a:t>Suspensi</a:t>
            </a:r>
            <a:r>
              <a:rPr lang="en-US" sz="1400" dirty="0"/>
              <a:t> </a:t>
            </a:r>
            <a:r>
              <a:rPr lang="en-US" sz="1400" dirty="0" err="1"/>
              <a:t>selanjutnya</a:t>
            </a:r>
            <a:r>
              <a:rPr lang="en-US" sz="1400" dirty="0"/>
              <a:t> </a:t>
            </a:r>
            <a:r>
              <a:rPr lang="en-US" sz="1400" dirty="0" err="1"/>
              <a:t>ditambah</a:t>
            </a:r>
            <a:r>
              <a:rPr lang="en-US" sz="1400" dirty="0"/>
              <a:t> CH</a:t>
            </a:r>
            <a:r>
              <a:rPr lang="en-US" sz="1400" baseline="-25000" dirty="0"/>
              <a:t>3</a:t>
            </a:r>
            <a:r>
              <a:rPr lang="en-US" sz="1400" dirty="0"/>
              <a:t>COOH </a:t>
            </a:r>
            <a:r>
              <a:rPr lang="en-US" sz="1400" dirty="0" err="1"/>
              <a:t>hingga</a:t>
            </a:r>
            <a:r>
              <a:rPr lang="en-US" sz="1400" dirty="0"/>
              <a:t> pH 7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difiltrasi</a:t>
            </a:r>
            <a:r>
              <a:rPr lang="en-US" sz="1400" dirty="0"/>
              <a:t> </a:t>
            </a:r>
            <a:r>
              <a:rPr lang="en-US" sz="1400" dirty="0" err="1"/>
              <a:t>menggunakan</a:t>
            </a:r>
            <a:r>
              <a:rPr lang="en-US" sz="1400" dirty="0"/>
              <a:t> </a:t>
            </a:r>
            <a:r>
              <a:rPr lang="en-US" sz="1400" dirty="0" err="1"/>
              <a:t>kertas</a:t>
            </a:r>
            <a:r>
              <a:rPr lang="en-US" sz="1400" dirty="0"/>
              <a:t> </a:t>
            </a:r>
            <a:r>
              <a:rPr lang="en-US" sz="1400" dirty="0" err="1"/>
              <a:t>saring</a:t>
            </a:r>
            <a:r>
              <a:rPr lang="en-US" sz="1400" dirty="0"/>
              <a:t>. Proses </a:t>
            </a:r>
            <a:r>
              <a:rPr lang="en-US" sz="1400" dirty="0" err="1"/>
              <a:t>selanjutnya</a:t>
            </a:r>
            <a:r>
              <a:rPr lang="en-US" sz="1400" dirty="0"/>
              <a:t>, </a:t>
            </a:r>
            <a:r>
              <a:rPr lang="en-US" sz="1400" dirty="0" err="1"/>
              <a:t>filtrat</a:t>
            </a:r>
            <a:r>
              <a:rPr lang="en-US" sz="1400" dirty="0"/>
              <a:t> </a:t>
            </a:r>
            <a:r>
              <a:rPr lang="en-US" sz="1400" dirty="0" err="1"/>
              <a:t>diekstraksi</a:t>
            </a:r>
            <a:r>
              <a:rPr lang="en-US" sz="1400" dirty="0"/>
              <a:t> </a:t>
            </a:r>
            <a:r>
              <a:rPr lang="en-US" sz="1400" dirty="0" err="1"/>
              <a:t>menggunakan</a:t>
            </a:r>
            <a:r>
              <a:rPr lang="en-US" sz="1400" dirty="0"/>
              <a:t> </a:t>
            </a:r>
            <a:r>
              <a:rPr lang="en-US" sz="1400" dirty="0" err="1" smtClean="0"/>
              <a:t>selulase</a:t>
            </a:r>
            <a:r>
              <a:rPr lang="en-US" sz="1400" dirty="0" smtClean="0"/>
              <a:t>……….</a:t>
            </a:r>
            <a:r>
              <a:rPr lang="en-US" sz="1400" dirty="0" err="1" smtClean="0"/>
              <a:t>perbandingan</a:t>
            </a:r>
            <a:r>
              <a:rPr lang="en-US" sz="1400" dirty="0" smtClean="0"/>
              <a:t> </a:t>
            </a:r>
            <a:r>
              <a:rPr lang="en-US" sz="1400" dirty="0" err="1"/>
              <a:t>selulase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filtrat</a:t>
            </a:r>
            <a:r>
              <a:rPr lang="en-US" sz="1400" dirty="0"/>
              <a:t> 6:4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disentrifugasi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kecepatan</a:t>
            </a:r>
            <a:r>
              <a:rPr lang="en-US" sz="1400" dirty="0"/>
              <a:t> 8000 rpm </a:t>
            </a:r>
            <a:r>
              <a:rPr lang="en-US" sz="1400" dirty="0" err="1"/>
              <a:t>selama</a:t>
            </a:r>
            <a:r>
              <a:rPr lang="en-US" sz="1400" dirty="0"/>
              <a:t> 10 </a:t>
            </a:r>
            <a:r>
              <a:rPr lang="en-US" sz="1400" dirty="0" err="1"/>
              <a:t>menit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mendapatkan</a:t>
            </a:r>
            <a:r>
              <a:rPr lang="en-US" sz="1400" dirty="0"/>
              <a:t> pellet alkali </a:t>
            </a:r>
            <a:r>
              <a:rPr lang="en-US" sz="1400" dirty="0" err="1"/>
              <a:t>ekstrak</a:t>
            </a:r>
            <a:r>
              <a:rPr lang="en-US" sz="1400" dirty="0"/>
              <a:t> </a:t>
            </a:r>
            <a:r>
              <a:rPr lang="en-US" sz="1400" dirty="0" err="1"/>
              <a:t>polisakarida</a:t>
            </a:r>
            <a:r>
              <a:rPr lang="en-US" sz="1400" dirty="0"/>
              <a:t> LKEK. </a:t>
            </a:r>
            <a:r>
              <a:rPr lang="en-US" sz="1400" dirty="0" err="1"/>
              <a:t>Kemudian</a:t>
            </a:r>
            <a:r>
              <a:rPr lang="en-US" sz="1400" dirty="0"/>
              <a:t> </a:t>
            </a:r>
            <a:r>
              <a:rPr lang="en-US" sz="1400" dirty="0" err="1"/>
              <a:t>pelet</a:t>
            </a:r>
            <a:r>
              <a:rPr lang="en-US" sz="1400" dirty="0"/>
              <a:t> </a:t>
            </a:r>
            <a:r>
              <a:rPr lang="en-US" sz="1400" dirty="0" err="1"/>
              <a:t>dikeringkan</a:t>
            </a:r>
            <a:r>
              <a:rPr lang="en-US" sz="1400" dirty="0"/>
              <a:t> </a:t>
            </a:r>
            <a:r>
              <a:rPr lang="en-US" sz="1400" dirty="0" err="1"/>
              <a:t>melalui</a:t>
            </a:r>
            <a:r>
              <a:rPr lang="en-US" sz="1400" dirty="0"/>
              <a:t> </a:t>
            </a:r>
            <a:r>
              <a:rPr lang="en-US" sz="1400" dirty="0" err="1"/>
              <a:t>metoda</a:t>
            </a:r>
            <a:r>
              <a:rPr lang="en-US" sz="1400" dirty="0"/>
              <a:t> </a:t>
            </a:r>
            <a:r>
              <a:rPr lang="en-US" sz="1400" i="1" dirty="0"/>
              <a:t>freeze-drying</a:t>
            </a:r>
            <a:r>
              <a:rPr lang="en-US" sz="1400" dirty="0"/>
              <a:t> </a:t>
            </a:r>
            <a:r>
              <a:rPr lang="en-US" sz="1400" dirty="0" err="1"/>
              <a:t>sehingga</a:t>
            </a:r>
            <a:r>
              <a:rPr lang="en-US" sz="1400" dirty="0"/>
              <a:t> </a:t>
            </a:r>
            <a:r>
              <a:rPr lang="en-US" sz="1400" dirty="0" err="1"/>
              <a:t>didapatkan</a:t>
            </a:r>
            <a:r>
              <a:rPr lang="en-US" sz="1400" dirty="0"/>
              <a:t> </a:t>
            </a:r>
            <a:r>
              <a:rPr lang="en-US" sz="1400" dirty="0" err="1"/>
              <a:t>polisakarida</a:t>
            </a:r>
            <a:r>
              <a:rPr lang="en-US" sz="1400" dirty="0"/>
              <a:t> </a:t>
            </a:r>
            <a:r>
              <a:rPr lang="en-US" sz="1400" dirty="0" err="1"/>
              <a:t>substrat</a:t>
            </a:r>
            <a:r>
              <a:rPr lang="en-US" sz="1400" dirty="0"/>
              <a:t> alkali </a:t>
            </a:r>
            <a:r>
              <a:rPr lang="en-US" sz="1400" dirty="0" err="1"/>
              <a:t>ekstrak</a:t>
            </a:r>
            <a:r>
              <a:rPr lang="en-US" sz="1400" dirty="0"/>
              <a:t> </a:t>
            </a:r>
            <a:r>
              <a:rPr lang="en-US" sz="1400" dirty="0" smtClean="0"/>
              <a:t>…………………………………………………………………………..</a:t>
            </a:r>
            <a:endParaRPr lang="en-US" sz="1400" dirty="0"/>
          </a:p>
          <a:p>
            <a:r>
              <a:rPr lang="en-US" sz="1400" dirty="0" err="1"/>
              <a:t>Hidrolisis</a:t>
            </a:r>
            <a:r>
              <a:rPr lang="en-US" sz="1400" dirty="0"/>
              <a:t> </a:t>
            </a:r>
            <a:r>
              <a:rPr lang="en-US" sz="1400" dirty="0" err="1"/>
              <a:t>ensimatis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smtClean="0"/>
              <a:t>……………………………….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/>
              <a:t>mengkinkubasi</a:t>
            </a:r>
            <a:r>
              <a:rPr lang="en-US" sz="1400" dirty="0"/>
              <a:t> 50uL crude </a:t>
            </a:r>
            <a:r>
              <a:rPr lang="en-US" sz="1400" dirty="0" err="1"/>
              <a:t>ensim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1mL alkali </a:t>
            </a:r>
            <a:r>
              <a:rPr lang="en-US" sz="1400" dirty="0" err="1"/>
              <a:t>ekstrak</a:t>
            </a:r>
            <a:r>
              <a:rPr lang="en-US" sz="1400" dirty="0"/>
              <a:t> </a:t>
            </a:r>
            <a:r>
              <a:rPr lang="en-US" sz="1400" dirty="0" smtClean="0"/>
              <a:t>…1</a:t>
            </a:r>
            <a:r>
              <a:rPr lang="en-US" sz="1400" dirty="0"/>
              <a:t>% </a:t>
            </a:r>
            <a:r>
              <a:rPr lang="en-US" sz="1400" dirty="0" err="1"/>
              <a:t>dalam</a:t>
            </a:r>
            <a:r>
              <a:rPr lang="en-US" sz="1400" dirty="0"/>
              <a:t> 20mM </a:t>
            </a:r>
            <a:r>
              <a:rPr lang="en-US" sz="1400" dirty="0" err="1"/>
              <a:t>asetat</a:t>
            </a:r>
            <a:r>
              <a:rPr lang="en-US" sz="1400" dirty="0"/>
              <a:t>. </a:t>
            </a:r>
            <a:r>
              <a:rPr lang="en-US" sz="1400" dirty="0" err="1"/>
              <a:t>Selanjutnya</a:t>
            </a:r>
            <a:r>
              <a:rPr lang="en-US" sz="1400" dirty="0"/>
              <a:t>, </a:t>
            </a:r>
            <a:r>
              <a:rPr lang="en-US" sz="1400" dirty="0" err="1"/>
              <a:t>optimalisasi</a:t>
            </a:r>
            <a:r>
              <a:rPr lang="en-US" sz="1400" dirty="0"/>
              <a:t> </a:t>
            </a:r>
            <a:r>
              <a:rPr lang="en-US" sz="1400" dirty="0" err="1"/>
              <a:t>efisiensi</a:t>
            </a:r>
            <a:r>
              <a:rPr lang="en-US" sz="1400" dirty="0"/>
              <a:t> </a:t>
            </a:r>
            <a:r>
              <a:rPr lang="en-US" sz="1400" dirty="0" err="1"/>
              <a:t>hidrolisis</a:t>
            </a:r>
            <a:r>
              <a:rPr lang="en-US" sz="1400" dirty="0"/>
              <a:t> juga </a:t>
            </a:r>
            <a:r>
              <a:rPr lang="en-US" sz="1400" dirty="0" err="1"/>
              <a:t>dilakukan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mengamati</a:t>
            </a:r>
            <a:r>
              <a:rPr lang="en-US" sz="1400" dirty="0"/>
              <a:t> proses </a:t>
            </a:r>
            <a:r>
              <a:rPr lang="en-US" sz="1400" dirty="0" err="1"/>
              <a:t>hidrolisis</a:t>
            </a:r>
            <a:r>
              <a:rPr lang="en-US" sz="1400" dirty="0"/>
              <a:t> </a:t>
            </a:r>
            <a:r>
              <a:rPr lang="en-US" sz="1400" dirty="0" smtClean="0"/>
              <a:t>……………………………………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/>
              <a:t>kisaran</a:t>
            </a:r>
            <a:r>
              <a:rPr lang="en-US" sz="1400" dirty="0"/>
              <a:t> pH 3–pH 8 </a:t>
            </a:r>
            <a:r>
              <a:rPr lang="en-US" sz="1400" dirty="0" err="1"/>
              <a:t>dalam</a:t>
            </a:r>
            <a:r>
              <a:rPr lang="en-US" sz="1400" dirty="0"/>
              <a:t> 20mM </a:t>
            </a:r>
            <a:r>
              <a:rPr lang="en-US" sz="1400" dirty="0" err="1"/>
              <a:t>asetat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phosphate buffer. </a:t>
            </a:r>
            <a:r>
              <a:rPr lang="en-US" sz="1400" dirty="0" err="1"/>
              <a:t>Optimalisasi</a:t>
            </a:r>
            <a:r>
              <a:rPr lang="en-US" sz="1400" dirty="0"/>
              <a:t> </a:t>
            </a:r>
            <a:r>
              <a:rPr lang="en-US" sz="1400" dirty="0" err="1"/>
              <a:t>hidrolisis</a:t>
            </a:r>
            <a:r>
              <a:rPr lang="en-US" sz="1400" dirty="0"/>
              <a:t> juga </a:t>
            </a:r>
            <a:r>
              <a:rPr lang="en-US" sz="1400" dirty="0" err="1"/>
              <a:t>dilakukan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 smtClean="0"/>
              <a:t>kisa</a:t>
            </a:r>
            <a:r>
              <a:rPr lang="en-US" sz="1400" dirty="0" smtClean="0"/>
              <a:t>…….</a:t>
            </a:r>
          </a:p>
          <a:p>
            <a:pPr algn="just"/>
            <a:r>
              <a:rPr lang="en-US" sz="1400" dirty="0" smtClean="0"/>
              <a:t>TAHAPAN </a:t>
            </a:r>
            <a:r>
              <a:rPr lang="en-US" sz="1400" dirty="0"/>
              <a:t>DI TAHUN KEDUA (</a:t>
            </a:r>
            <a:r>
              <a:rPr lang="en-US" sz="1400" dirty="0" smtClean="0"/>
              <a:t>2020):  </a:t>
            </a:r>
            <a:r>
              <a:rPr lang="en-US" sz="1400" dirty="0"/>
              <a:t> </a:t>
            </a:r>
            <a:r>
              <a:rPr lang="en-US" sz="1400" dirty="0" smtClean="0"/>
              <a:t>…………. scaling </a:t>
            </a:r>
            <a:r>
              <a:rPr lang="en-US" sz="1400" dirty="0"/>
              <a:t>up </a:t>
            </a:r>
            <a:r>
              <a:rPr lang="en-US" sz="1400" dirty="0" err="1"/>
              <a:t>produksi</a:t>
            </a:r>
            <a:r>
              <a:rPr lang="en-US" sz="1400" dirty="0"/>
              <a:t> crude </a:t>
            </a:r>
            <a:r>
              <a:rPr lang="en-US" sz="1400" dirty="0" err="1"/>
              <a:t>selulase</a:t>
            </a:r>
            <a:r>
              <a:rPr lang="en-US" sz="1400" dirty="0"/>
              <a:t> </a:t>
            </a:r>
            <a:r>
              <a:rPr lang="en-US" sz="1400" dirty="0" smtClean="0"/>
              <a:t>…………</a:t>
            </a:r>
            <a:r>
              <a:rPr lang="en-US" sz="1400" dirty="0" err="1" smtClean="0"/>
              <a:t>skala</a:t>
            </a:r>
            <a:r>
              <a:rPr lang="en-US" sz="1400" dirty="0" smtClean="0"/>
              <a:t>………….. </a:t>
            </a:r>
            <a:r>
              <a:rPr lang="en-US" sz="1400" dirty="0" err="1"/>
              <a:t>industri</a:t>
            </a:r>
            <a:r>
              <a:rPr lang="en-US" sz="1400" dirty="0"/>
              <a:t>;  </a:t>
            </a:r>
            <a:r>
              <a:rPr lang="en-US" sz="1400" dirty="0" err="1" smtClean="0"/>
              <a:t>peningkatan</a:t>
            </a:r>
            <a:r>
              <a:rPr lang="en-US" sz="1400" dirty="0" smtClean="0"/>
              <a:t> </a:t>
            </a:r>
            <a:r>
              <a:rPr lang="en-US" sz="1400" dirty="0" err="1"/>
              <a:t>kemurnian</a:t>
            </a:r>
            <a:r>
              <a:rPr lang="en-US" sz="1400" dirty="0"/>
              <a:t> crude </a:t>
            </a:r>
            <a:r>
              <a:rPr lang="en-US" sz="1400" dirty="0" smtClean="0"/>
              <a:t>….grade </a:t>
            </a:r>
            <a:r>
              <a:rPr lang="en-US" sz="1400" dirty="0" err="1"/>
              <a:t>cellulase</a:t>
            </a:r>
            <a:r>
              <a:rPr lang="en-US" sz="1400" dirty="0"/>
              <a:t> </a:t>
            </a:r>
            <a:r>
              <a:rPr lang="en-US" sz="1400" dirty="0" err="1"/>
              <a:t>melalui</a:t>
            </a:r>
            <a:r>
              <a:rPr lang="en-US" sz="1400" dirty="0"/>
              <a:t> </a:t>
            </a:r>
            <a:r>
              <a:rPr lang="en-US" sz="1400" dirty="0" err="1"/>
              <a:t>pencarian</a:t>
            </a:r>
            <a:r>
              <a:rPr lang="en-US" sz="1400" dirty="0"/>
              <a:t> </a:t>
            </a:r>
            <a:r>
              <a:rPr lang="en-US" sz="1400" dirty="0" err="1" smtClean="0"/>
              <a:t>metoda</a:t>
            </a:r>
            <a:r>
              <a:rPr lang="en-US" sz="1400" dirty="0" smtClean="0"/>
              <a:t>……………….. </a:t>
            </a:r>
            <a:r>
              <a:rPr lang="en-US" sz="1400" dirty="0" err="1"/>
              <a:t>purifikasi</a:t>
            </a:r>
            <a:r>
              <a:rPr lang="en-US" sz="1400" dirty="0"/>
              <a:t> </a:t>
            </a:r>
            <a:r>
              <a:rPr lang="en-US" sz="1400" dirty="0" err="1"/>
              <a:t>selulase</a:t>
            </a:r>
            <a:r>
              <a:rPr lang="en-US" sz="1400" dirty="0"/>
              <a:t> </a:t>
            </a:r>
            <a:r>
              <a:rPr lang="en-US" sz="1400" dirty="0" smtClean="0"/>
              <a:t>…..  (</a:t>
            </a:r>
            <a:r>
              <a:rPr lang="en-US" sz="1400" dirty="0" err="1"/>
              <a:t>menggunakan</a:t>
            </a:r>
            <a:r>
              <a:rPr lang="en-US" sz="1400" dirty="0"/>
              <a:t>: </a:t>
            </a:r>
            <a:r>
              <a:rPr lang="en-US" sz="1400" dirty="0" smtClean="0"/>
              <a:t>…………………………………………ammonium </a:t>
            </a:r>
            <a:r>
              <a:rPr lang="en-US" sz="1400" dirty="0" err="1"/>
              <a:t>sulfat</a:t>
            </a:r>
            <a:r>
              <a:rPr lang="en-US" sz="1400" dirty="0"/>
              <a:t> </a:t>
            </a:r>
            <a:r>
              <a:rPr lang="en-US" sz="1400" dirty="0" err="1"/>
              <a:t>presipitasi</a:t>
            </a:r>
            <a:r>
              <a:rPr lang="en-US" sz="1400" dirty="0"/>
              <a:t>, DEAE, </a:t>
            </a:r>
            <a:r>
              <a:rPr lang="en-US" sz="1400" dirty="0" err="1"/>
              <a:t>Hidrophobic</a:t>
            </a:r>
            <a:r>
              <a:rPr lang="en-US" sz="1400" dirty="0"/>
              <a:t> Interaction Chromatography/HIC, </a:t>
            </a:r>
            <a:r>
              <a:rPr lang="en-US" sz="1400" dirty="0" smtClean="0"/>
              <a:t>……….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4068809" y="1305884"/>
            <a:ext cx="7831838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sz="1200" dirty="0"/>
              <a:t>M</a:t>
            </a:r>
            <a:r>
              <a:rPr lang="en-US" sz="1200" dirty="0" err="1"/>
              <a:t>etode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cara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mencapai</a:t>
            </a:r>
            <a:r>
              <a:rPr lang="en-US" sz="1200" dirty="0"/>
              <a:t> </a:t>
            </a:r>
            <a:r>
              <a:rPr lang="en-US" sz="1200" dirty="0" err="1"/>
              <a:t>tujuan</a:t>
            </a:r>
            <a:r>
              <a:rPr lang="en-US" sz="1200" dirty="0"/>
              <a:t> yang </a:t>
            </a:r>
            <a:r>
              <a:rPr lang="en-US" sz="1200" dirty="0" err="1"/>
              <a:t>telah</a:t>
            </a:r>
            <a:r>
              <a:rPr lang="en-US" sz="1200" dirty="0"/>
              <a:t> </a:t>
            </a:r>
            <a:r>
              <a:rPr lang="en-US" sz="1200" dirty="0" err="1"/>
              <a:t>ditetapkan</a:t>
            </a:r>
            <a:r>
              <a:rPr lang="en-US" sz="1200" dirty="0"/>
              <a:t> </a:t>
            </a:r>
            <a:r>
              <a:rPr lang="en-US" sz="1200" dirty="0" err="1"/>
              <a:t>ditulis</a:t>
            </a:r>
            <a:r>
              <a:rPr lang="en-US" sz="1200" dirty="0"/>
              <a:t>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melebihi</a:t>
            </a:r>
            <a:r>
              <a:rPr lang="en-US" sz="1200" dirty="0"/>
              <a:t> 600 kata. </a:t>
            </a:r>
            <a:r>
              <a:rPr lang="en-US" sz="1200" dirty="0" err="1"/>
              <a:t>Bagian</a:t>
            </a:r>
            <a:r>
              <a:rPr lang="en-US" sz="1200" dirty="0"/>
              <a:t> </a:t>
            </a:r>
            <a:r>
              <a:rPr lang="en-US" sz="1200" dirty="0" err="1"/>
              <a:t>ini</a:t>
            </a:r>
            <a:r>
              <a:rPr lang="en-US" sz="1200" dirty="0"/>
              <a:t> </a:t>
            </a:r>
            <a:r>
              <a:rPr lang="en-US" sz="1200" dirty="0" err="1"/>
              <a:t>dilengkapi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diagram</a:t>
            </a:r>
            <a:r>
              <a:rPr lang="id-ID" sz="1200" dirty="0"/>
              <a:t> alir penelitian yang menggambarkan apa yang sudah </a:t>
            </a:r>
            <a:r>
              <a:rPr lang="en-US" sz="1200" dirty="0" err="1"/>
              <a:t>dilaksanakan</a:t>
            </a:r>
            <a:r>
              <a:rPr lang="id-ID" sz="1200" dirty="0"/>
              <a:t> dan yang akan dikerjakan</a:t>
            </a:r>
            <a:r>
              <a:rPr lang="en-US" sz="1200" dirty="0"/>
              <a:t> </a:t>
            </a:r>
            <a:r>
              <a:rPr lang="en-US" sz="1200" dirty="0" err="1"/>
              <a:t>selama</a:t>
            </a:r>
            <a:r>
              <a:rPr lang="en-US" sz="1200" dirty="0"/>
              <a:t> </a:t>
            </a:r>
            <a:r>
              <a:rPr lang="en-US" sz="1200" dirty="0" err="1"/>
              <a:t>waktu</a:t>
            </a:r>
            <a:r>
              <a:rPr lang="en-US" sz="1200" dirty="0"/>
              <a:t> yang </a:t>
            </a:r>
            <a:r>
              <a:rPr lang="en-US" sz="1200" dirty="0" err="1"/>
              <a:t>diusulkan</a:t>
            </a:r>
            <a:r>
              <a:rPr lang="en-US" sz="1200" dirty="0"/>
              <a:t>.  Format diagram </a:t>
            </a:r>
            <a:r>
              <a:rPr lang="en-US" sz="1200" dirty="0" err="1"/>
              <a:t>alir</a:t>
            </a:r>
            <a:r>
              <a:rPr lang="en-US" sz="1200" dirty="0"/>
              <a:t>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berupa</a:t>
            </a:r>
            <a:r>
              <a:rPr lang="en-US" sz="1200" dirty="0"/>
              <a:t> file JPG/PNG. </a:t>
            </a:r>
            <a:r>
              <a:rPr lang="id-ID" sz="1200" dirty="0"/>
              <a:t>Bagan penelitian harus dibuat secara utuh dengan penahapan yang jelas, mulai dari </a:t>
            </a:r>
            <a:r>
              <a:rPr lang="en-US" sz="1200" dirty="0" err="1"/>
              <a:t>awal</a:t>
            </a:r>
            <a:r>
              <a:rPr lang="id-ID" sz="1200" dirty="0"/>
              <a:t> bagaimana </a:t>
            </a:r>
            <a:r>
              <a:rPr lang="en-US" sz="1200" dirty="0"/>
              <a:t>proses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id-ID" sz="1200" dirty="0"/>
              <a:t>luarannya, dan indikator capaian yang </a:t>
            </a:r>
            <a:r>
              <a:rPr lang="en-US" sz="1200" dirty="0" err="1"/>
              <a:t>ditargetkan</a:t>
            </a:r>
            <a:r>
              <a:rPr lang="id-ID" sz="1200" dirty="0"/>
              <a:t>.</a:t>
            </a:r>
            <a:r>
              <a:rPr lang="en-US" sz="1200" dirty="0"/>
              <a:t> Di </a:t>
            </a:r>
            <a:r>
              <a:rPr lang="en-US" sz="1200" dirty="0" err="1"/>
              <a:t>bagian</a:t>
            </a:r>
            <a:r>
              <a:rPr lang="en-US" sz="1200" dirty="0"/>
              <a:t> </a:t>
            </a:r>
            <a:r>
              <a:rPr lang="en-US" sz="1200" dirty="0" err="1"/>
              <a:t>ini</a:t>
            </a:r>
            <a:r>
              <a:rPr lang="en-US" sz="1200" dirty="0"/>
              <a:t> </a:t>
            </a:r>
            <a:r>
              <a:rPr lang="en-US" sz="1200" dirty="0" err="1"/>
              <a:t>harus</a:t>
            </a:r>
            <a:r>
              <a:rPr lang="en-US" sz="1200" dirty="0"/>
              <a:t> juga </a:t>
            </a:r>
            <a:r>
              <a:rPr lang="en-US" sz="1200" dirty="0" err="1"/>
              <a:t>mengisi</a:t>
            </a:r>
            <a:r>
              <a:rPr lang="en-US" sz="1200" dirty="0"/>
              <a:t> </a:t>
            </a:r>
            <a:r>
              <a:rPr lang="en-US" sz="1200" dirty="0" err="1"/>
              <a:t>tugas</a:t>
            </a:r>
            <a:r>
              <a:rPr lang="en-US" sz="1200" dirty="0"/>
              <a:t> </a:t>
            </a:r>
            <a:r>
              <a:rPr lang="en-US" sz="1200" dirty="0" err="1"/>
              <a:t>masing-masing</a:t>
            </a:r>
            <a:r>
              <a:rPr lang="en-US" sz="1200" dirty="0"/>
              <a:t> </a:t>
            </a:r>
            <a:r>
              <a:rPr lang="en-US" sz="1200" dirty="0" err="1"/>
              <a:t>anggota</a:t>
            </a:r>
            <a:r>
              <a:rPr lang="en-US" sz="1200" dirty="0"/>
              <a:t> </a:t>
            </a:r>
            <a:r>
              <a:rPr lang="en-US" sz="1200" dirty="0" err="1"/>
              <a:t>pengusul</a:t>
            </a:r>
            <a:r>
              <a:rPr lang="en-US" sz="1200" dirty="0"/>
              <a:t> </a:t>
            </a:r>
            <a:r>
              <a:rPr lang="en-US" sz="1200" dirty="0" err="1"/>
              <a:t>sesuai</a:t>
            </a:r>
            <a:r>
              <a:rPr lang="en-US" sz="1200" dirty="0"/>
              <a:t> </a:t>
            </a:r>
            <a:r>
              <a:rPr lang="en-US" sz="1200" dirty="0" err="1"/>
              <a:t>tahapan</a:t>
            </a:r>
            <a:r>
              <a:rPr lang="en-US" sz="1200" dirty="0"/>
              <a:t> </a:t>
            </a:r>
            <a:r>
              <a:rPr lang="en-US" sz="1200" dirty="0" err="1"/>
              <a:t>penelitian</a:t>
            </a:r>
            <a:r>
              <a:rPr lang="en-US" sz="1200" dirty="0"/>
              <a:t> yang </a:t>
            </a:r>
            <a:r>
              <a:rPr lang="en-US" sz="1200" dirty="0" err="1"/>
              <a:t>diusulkan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78900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089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PROSES PENGUSULAN</a:t>
            </a:r>
            <a:endParaRPr lang="en-US" dirty="0"/>
          </a:p>
        </p:txBody>
      </p:sp>
      <p:sp>
        <p:nvSpPr>
          <p:cNvPr id="25" name="Block Arc 24"/>
          <p:cNvSpPr/>
          <p:nvPr/>
        </p:nvSpPr>
        <p:spPr>
          <a:xfrm>
            <a:off x="-1909482" y="1371597"/>
            <a:ext cx="4734512" cy="4652685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Oval 29"/>
          <p:cNvSpPr/>
          <p:nvPr/>
        </p:nvSpPr>
        <p:spPr>
          <a:xfrm>
            <a:off x="2344535" y="1163966"/>
            <a:ext cx="1618560" cy="1619012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13000" r="-13000"/>
            </a:stretch>
          </a:blipFill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" name="Group 31"/>
          <p:cNvGrpSpPr/>
          <p:nvPr/>
        </p:nvGrpSpPr>
        <p:grpSpPr>
          <a:xfrm>
            <a:off x="157796" y="2542326"/>
            <a:ext cx="2305202" cy="2318960"/>
            <a:chOff x="157796" y="2160496"/>
            <a:chExt cx="3021372" cy="3049919"/>
          </a:xfrm>
        </p:grpSpPr>
        <p:sp>
          <p:nvSpPr>
            <p:cNvPr id="24" name="Freeform 23"/>
            <p:cNvSpPr/>
            <p:nvPr/>
          </p:nvSpPr>
          <p:spPr>
            <a:xfrm>
              <a:off x="157796" y="2188894"/>
              <a:ext cx="3021372" cy="3021521"/>
            </a:xfrm>
            <a:custGeom>
              <a:avLst/>
              <a:gdLst>
                <a:gd name="connsiteX0" fmla="*/ 0 w 3021372"/>
                <a:gd name="connsiteY0" fmla="*/ 1510761 h 3021521"/>
                <a:gd name="connsiteX1" fmla="*/ 1510686 w 3021372"/>
                <a:gd name="connsiteY1" fmla="*/ 0 h 3021521"/>
                <a:gd name="connsiteX2" fmla="*/ 3021372 w 3021372"/>
                <a:gd name="connsiteY2" fmla="*/ 1510761 h 3021521"/>
                <a:gd name="connsiteX3" fmla="*/ 1510686 w 3021372"/>
                <a:gd name="connsiteY3" fmla="*/ 3021522 h 3021521"/>
                <a:gd name="connsiteX4" fmla="*/ 0 w 3021372"/>
                <a:gd name="connsiteY4" fmla="*/ 1510761 h 30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1372" h="3021521">
                  <a:moveTo>
                    <a:pt x="0" y="1510761"/>
                  </a:moveTo>
                  <a:cubicBezTo>
                    <a:pt x="0" y="676391"/>
                    <a:pt x="676357" y="0"/>
                    <a:pt x="1510686" y="0"/>
                  </a:cubicBezTo>
                  <a:cubicBezTo>
                    <a:pt x="2345015" y="0"/>
                    <a:pt x="3021372" y="676391"/>
                    <a:pt x="3021372" y="1510761"/>
                  </a:cubicBezTo>
                  <a:cubicBezTo>
                    <a:pt x="3021372" y="2345131"/>
                    <a:pt x="2345015" y="3021522"/>
                    <a:pt x="1510686" y="3021522"/>
                  </a:cubicBezTo>
                  <a:cubicBezTo>
                    <a:pt x="676357" y="3021522"/>
                    <a:pt x="0" y="2345131"/>
                    <a:pt x="0" y="1510761"/>
                  </a:cubicBezTo>
                  <a:close/>
                </a:path>
              </a:pathLst>
            </a:cu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5020" tIns="525042" rIns="525020" bIns="525042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76674" y="2160496"/>
              <a:ext cx="2333262" cy="2369307"/>
              <a:chOff x="276674" y="2160496"/>
              <a:chExt cx="2333262" cy="236930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74" y="2837127"/>
                <a:ext cx="2333262" cy="169267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887628" y="2160496"/>
                <a:ext cx="1657866" cy="850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KETUA PENGUSUL</a:t>
                </a:r>
                <a:endParaRPr lang="en-US" b="1" dirty="0"/>
              </a:p>
            </p:txBody>
          </p:sp>
        </p:grpSp>
      </p:grpSp>
      <p:sp>
        <p:nvSpPr>
          <p:cNvPr id="35" name="Rectangle 34"/>
          <p:cNvSpPr/>
          <p:nvPr/>
        </p:nvSpPr>
        <p:spPr>
          <a:xfrm>
            <a:off x="1440224" y="758718"/>
            <a:ext cx="550151" cy="5927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34290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1833926" y="839419"/>
            <a:ext cx="2993937" cy="396125"/>
          </a:xfrm>
          <a:custGeom>
            <a:avLst/>
            <a:gdLst>
              <a:gd name="connsiteX0" fmla="*/ 0 w 3130383"/>
              <a:gd name="connsiteY0" fmla="*/ 0 h 396125"/>
              <a:gd name="connsiteX1" fmla="*/ 3130383 w 3130383"/>
              <a:gd name="connsiteY1" fmla="*/ 0 h 396125"/>
              <a:gd name="connsiteX2" fmla="*/ 3130383 w 3130383"/>
              <a:gd name="connsiteY2" fmla="*/ 396125 h 396125"/>
              <a:gd name="connsiteX3" fmla="*/ 0 w 3130383"/>
              <a:gd name="connsiteY3" fmla="*/ 396125 h 396125"/>
              <a:gd name="connsiteX4" fmla="*/ 0 w 3130383"/>
              <a:gd name="connsiteY4" fmla="*/ 0 h 39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0383" h="396125">
                <a:moveTo>
                  <a:pt x="0" y="0"/>
                </a:moveTo>
                <a:lnTo>
                  <a:pt x="3130383" y="0"/>
                </a:lnTo>
                <a:lnTo>
                  <a:pt x="3130383" y="396125"/>
                </a:lnTo>
                <a:lnTo>
                  <a:pt x="0" y="3961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r" defTabSz="800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800" b="1" kern="1200" dirty="0" smtClean="0"/>
              <a:t>PENGISIAN SUBTANSI USULAN</a:t>
            </a:r>
            <a:endParaRPr lang="en-US" sz="1800" b="1" kern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5127811" y="602063"/>
            <a:ext cx="3898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E. </a:t>
            </a:r>
            <a:r>
              <a:rPr lang="en-US" sz="1600" b="1" dirty="0"/>
              <a:t>LUARAN DAN TARGET </a:t>
            </a:r>
            <a:r>
              <a:rPr lang="en-US" sz="1600" b="1" dirty="0" smtClean="0"/>
              <a:t>CAPAIAN</a:t>
            </a:r>
          </a:p>
          <a:p>
            <a:pPr algn="ctr"/>
            <a:r>
              <a:rPr lang="en-US" sz="1600" b="1" dirty="0" smtClean="0"/>
              <a:t>KOMPETITIF NASIONAL: PENELITIAN DASAR</a:t>
            </a:r>
            <a:endParaRPr lang="en-US" sz="16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095703" y="1198308"/>
            <a:ext cx="7831838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sz="1200" dirty="0"/>
              <a:t>Pada</a:t>
            </a:r>
            <a:r>
              <a:rPr lang="en-US" sz="1200" dirty="0"/>
              <a:t> </a:t>
            </a:r>
            <a:r>
              <a:rPr lang="en-US" sz="1200" dirty="0" err="1"/>
              <a:t>bagian</a:t>
            </a:r>
            <a:r>
              <a:rPr lang="en-US" sz="1200" dirty="0"/>
              <a:t> </a:t>
            </a:r>
            <a:r>
              <a:rPr lang="en-US" sz="1200" dirty="0" err="1"/>
              <a:t>ini</a:t>
            </a:r>
            <a:r>
              <a:rPr lang="en-US" sz="1200" dirty="0"/>
              <a:t>, </a:t>
            </a:r>
            <a:r>
              <a:rPr lang="en-US" sz="1200" dirty="0" err="1"/>
              <a:t>Pengusul</a:t>
            </a:r>
            <a:r>
              <a:rPr lang="en-US" sz="1200" dirty="0"/>
              <a:t> </a:t>
            </a:r>
            <a:r>
              <a:rPr lang="en-US" sz="1200" dirty="0" err="1"/>
              <a:t>wajib</a:t>
            </a:r>
            <a:r>
              <a:rPr lang="en-US" sz="1200" dirty="0"/>
              <a:t> </a:t>
            </a:r>
            <a:r>
              <a:rPr lang="en-US" sz="1200" dirty="0" err="1"/>
              <a:t>mengisi</a:t>
            </a:r>
            <a:r>
              <a:rPr lang="en-US" sz="1200" dirty="0"/>
              <a:t> </a:t>
            </a:r>
            <a:r>
              <a:rPr lang="en-US" sz="1200" dirty="0" err="1"/>
              <a:t>luaran</a:t>
            </a:r>
            <a:r>
              <a:rPr lang="en-US" sz="1200" dirty="0"/>
              <a:t> </a:t>
            </a:r>
            <a:r>
              <a:rPr lang="en-US" sz="1200" dirty="0" err="1"/>
              <a:t>wajib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tambahan</a:t>
            </a:r>
            <a:r>
              <a:rPr lang="en-US" sz="1200" dirty="0"/>
              <a:t>, </a:t>
            </a:r>
            <a:r>
              <a:rPr lang="en-US" sz="1200" dirty="0" err="1"/>
              <a:t>tahun</a:t>
            </a:r>
            <a:r>
              <a:rPr lang="en-US" sz="1200" dirty="0"/>
              <a:t> </a:t>
            </a:r>
            <a:r>
              <a:rPr lang="en-US" sz="1200" dirty="0" err="1"/>
              <a:t>capaian</a:t>
            </a:r>
            <a:r>
              <a:rPr lang="en-US" sz="1200" dirty="0"/>
              <a:t>, </a:t>
            </a:r>
            <a:r>
              <a:rPr lang="en-US" sz="1200" dirty="0" err="1"/>
              <a:t>dan</a:t>
            </a:r>
            <a:r>
              <a:rPr lang="en-US" sz="1200" dirty="0"/>
              <a:t> status </a:t>
            </a:r>
            <a:r>
              <a:rPr lang="en-US" sz="1200" dirty="0" err="1"/>
              <a:t>pencapaiannya</a:t>
            </a:r>
            <a:r>
              <a:rPr lang="en-US" sz="1200" dirty="0"/>
              <a:t>. </a:t>
            </a:r>
            <a:r>
              <a:rPr lang="en-US" sz="1200" dirty="0" err="1"/>
              <a:t>Lengkapi</a:t>
            </a:r>
            <a:r>
              <a:rPr lang="en-US" sz="1200" dirty="0"/>
              <a:t> </a:t>
            </a:r>
            <a:r>
              <a:rPr lang="en-US" sz="1200" dirty="0" err="1"/>
              <a:t>luaran</a:t>
            </a:r>
            <a:r>
              <a:rPr lang="en-US" sz="1200" dirty="0"/>
              <a:t> </a:t>
            </a:r>
            <a:r>
              <a:rPr lang="en-US" sz="1200" dirty="0" err="1"/>
              <a:t>publikasi</a:t>
            </a:r>
            <a:r>
              <a:rPr lang="en-US" sz="1200" dirty="0"/>
              <a:t> </a:t>
            </a:r>
            <a:r>
              <a:rPr lang="en-US" sz="1200" dirty="0" err="1"/>
              <a:t>berupa</a:t>
            </a:r>
            <a:r>
              <a:rPr lang="en-US" sz="1200" dirty="0"/>
              <a:t> </a:t>
            </a:r>
            <a:r>
              <a:rPr lang="en-US" sz="1200" dirty="0" err="1"/>
              <a:t>artikel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menyebutkan</a:t>
            </a:r>
            <a:r>
              <a:rPr lang="en-US" sz="1200" dirty="0"/>
              <a:t> </a:t>
            </a:r>
            <a:r>
              <a:rPr lang="en-US" sz="1200" dirty="0" err="1"/>
              <a:t>nama</a:t>
            </a:r>
            <a:r>
              <a:rPr lang="en-US" sz="1200" dirty="0"/>
              <a:t> </a:t>
            </a:r>
            <a:r>
              <a:rPr lang="en-US" sz="1200" dirty="0" err="1"/>
              <a:t>jurnal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nama</a:t>
            </a:r>
            <a:r>
              <a:rPr lang="en-US" sz="1200" dirty="0"/>
              <a:t> </a:t>
            </a:r>
            <a:r>
              <a:rPr lang="en-US" sz="1200" dirty="0" err="1"/>
              <a:t>penerbit</a:t>
            </a:r>
            <a:r>
              <a:rPr lang="en-US" sz="1200" dirty="0"/>
              <a:t> yang </a:t>
            </a:r>
            <a:r>
              <a:rPr lang="en-US" sz="1200" dirty="0" err="1"/>
              <a:t>dituju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luaran</a:t>
            </a:r>
            <a:r>
              <a:rPr lang="en-US" sz="1200" dirty="0"/>
              <a:t> </a:t>
            </a:r>
            <a:r>
              <a:rPr lang="en-US" sz="1200" dirty="0" err="1"/>
              <a:t>berupa</a:t>
            </a:r>
            <a:r>
              <a:rPr lang="en-US" sz="1200" dirty="0"/>
              <a:t> </a:t>
            </a:r>
            <a:r>
              <a:rPr lang="en-US" sz="1200" dirty="0" err="1"/>
              <a:t>buku</a:t>
            </a:r>
            <a:r>
              <a:rPr lang="en-US" sz="1200" dirty="0"/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86671" y="2292518"/>
            <a:ext cx="4519448" cy="35655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/>
              <a:t>Journal of </a:t>
            </a:r>
            <a:r>
              <a:rPr lang="en-US" sz="1200" dirty="0" err="1" smtClean="0"/>
              <a:t>bioresorces</a:t>
            </a:r>
            <a:r>
              <a:rPr lang="en-US" sz="1200" dirty="0" smtClean="0"/>
              <a:t> and bioenvironmental (http://biorbioenvi.com)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998953" y="2046996"/>
            <a:ext cx="1444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1. </a:t>
            </a:r>
            <a:r>
              <a:rPr lang="en-US" sz="1200" b="1" dirty="0" err="1" smtClean="0"/>
              <a:t>Jurnal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bereputasi</a:t>
            </a:r>
            <a:endParaRPr lang="en-US" sz="12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5594" y="2324718"/>
            <a:ext cx="400050" cy="22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89989" y="1810189"/>
            <a:ext cx="2132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</a:t>
            </a:r>
            <a:r>
              <a:rPr lang="en-US" sz="1600" b="1" dirty="0" smtClean="0"/>
              <a:t>.LUARAN WAJIB</a:t>
            </a:r>
            <a:endParaRPr lang="en-US" sz="1600" b="1" dirty="0"/>
          </a:p>
        </p:txBody>
      </p:sp>
      <p:sp>
        <p:nvSpPr>
          <p:cNvPr id="37" name="Rectangle 36"/>
          <p:cNvSpPr/>
          <p:nvPr/>
        </p:nvSpPr>
        <p:spPr>
          <a:xfrm>
            <a:off x="8684922" y="1865896"/>
            <a:ext cx="728019" cy="33911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TS</a:t>
            </a:r>
            <a:endParaRPr lang="en-US" sz="1200" dirty="0"/>
          </a:p>
        </p:txBody>
      </p:sp>
      <p:sp>
        <p:nvSpPr>
          <p:cNvPr id="38" name="Rectangle 37"/>
          <p:cNvSpPr/>
          <p:nvPr/>
        </p:nvSpPr>
        <p:spPr>
          <a:xfrm>
            <a:off x="9493623" y="1865790"/>
            <a:ext cx="874197" cy="33911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TS+1</a:t>
            </a:r>
            <a:endParaRPr lang="en-US" sz="1200" dirty="0"/>
          </a:p>
        </p:txBody>
      </p:sp>
      <p:sp>
        <p:nvSpPr>
          <p:cNvPr id="39" name="Rectangle 38"/>
          <p:cNvSpPr/>
          <p:nvPr/>
        </p:nvSpPr>
        <p:spPr>
          <a:xfrm>
            <a:off x="10439396" y="1865684"/>
            <a:ext cx="806100" cy="33911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TS+2</a:t>
            </a:r>
            <a:endParaRPr lang="en-US" sz="1200" dirty="0"/>
          </a:p>
        </p:txBody>
      </p:sp>
      <p:sp>
        <p:nvSpPr>
          <p:cNvPr id="40" name="Rectangle 39"/>
          <p:cNvSpPr/>
          <p:nvPr/>
        </p:nvSpPr>
        <p:spPr>
          <a:xfrm>
            <a:off x="8702852" y="2273789"/>
            <a:ext cx="728019" cy="357846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Submit</a:t>
            </a:r>
            <a:endParaRPr lang="en-US" sz="1200" dirty="0"/>
          </a:p>
        </p:txBody>
      </p:sp>
      <p:sp>
        <p:nvSpPr>
          <p:cNvPr id="41" name="Rectangle 40"/>
          <p:cNvSpPr/>
          <p:nvPr/>
        </p:nvSpPr>
        <p:spPr>
          <a:xfrm>
            <a:off x="9493622" y="2280870"/>
            <a:ext cx="874198" cy="33911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Accepted/Published</a:t>
            </a:r>
            <a:endParaRPr lang="en-US" sz="1200" dirty="0"/>
          </a:p>
        </p:txBody>
      </p:sp>
      <p:sp>
        <p:nvSpPr>
          <p:cNvPr id="42" name="Rectangle 41"/>
          <p:cNvSpPr/>
          <p:nvPr/>
        </p:nvSpPr>
        <p:spPr>
          <a:xfrm>
            <a:off x="4091154" y="2700411"/>
            <a:ext cx="4519448" cy="35655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/>
              <a:t>Journal of organic </a:t>
            </a:r>
            <a:r>
              <a:rPr lang="en-US" sz="1200" dirty="0" err="1" smtClean="0"/>
              <a:t>managementl</a:t>
            </a:r>
            <a:r>
              <a:rPr lang="en-US" sz="1200" dirty="0" smtClean="0"/>
              <a:t> (http://organicmanagement.com)</a:t>
            </a:r>
            <a:endParaRPr lang="en-US" sz="1200" dirty="0"/>
          </a:p>
        </p:txBody>
      </p:sp>
      <p:sp>
        <p:nvSpPr>
          <p:cNvPr id="43" name="Rectangle 42"/>
          <p:cNvSpPr/>
          <p:nvPr/>
        </p:nvSpPr>
        <p:spPr>
          <a:xfrm>
            <a:off x="9500708" y="2681682"/>
            <a:ext cx="867112" cy="357846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Submit</a:t>
            </a:r>
            <a:endParaRPr lang="en-US" sz="1200" dirty="0"/>
          </a:p>
        </p:txBody>
      </p:sp>
      <p:sp>
        <p:nvSpPr>
          <p:cNvPr id="44" name="Rectangle 43"/>
          <p:cNvSpPr/>
          <p:nvPr/>
        </p:nvSpPr>
        <p:spPr>
          <a:xfrm>
            <a:off x="10439395" y="2688763"/>
            <a:ext cx="874198" cy="33911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Accepted/Published</a:t>
            </a:r>
            <a:endParaRPr lang="en-US" sz="1200" dirty="0"/>
          </a:p>
        </p:txBody>
      </p:sp>
      <p:sp>
        <p:nvSpPr>
          <p:cNvPr id="45" name="Rectangle 44"/>
          <p:cNvSpPr/>
          <p:nvPr/>
        </p:nvSpPr>
        <p:spPr>
          <a:xfrm>
            <a:off x="4082190" y="3108304"/>
            <a:ext cx="4519448" cy="35655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/>
              <a:t>Journal of environmental and green recycling (http://egr.com)</a:t>
            </a:r>
            <a:endParaRPr lang="en-US" sz="1200" dirty="0"/>
          </a:p>
        </p:txBody>
      </p:sp>
      <p:sp>
        <p:nvSpPr>
          <p:cNvPr id="46" name="Rectangle 45"/>
          <p:cNvSpPr/>
          <p:nvPr/>
        </p:nvSpPr>
        <p:spPr>
          <a:xfrm>
            <a:off x="9491744" y="3089575"/>
            <a:ext cx="867112" cy="357846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Submit</a:t>
            </a:r>
            <a:endParaRPr lang="en-US" sz="1200" dirty="0"/>
          </a:p>
        </p:txBody>
      </p:sp>
      <p:sp>
        <p:nvSpPr>
          <p:cNvPr id="47" name="Rectangle 46"/>
          <p:cNvSpPr/>
          <p:nvPr/>
        </p:nvSpPr>
        <p:spPr>
          <a:xfrm>
            <a:off x="10430431" y="3096656"/>
            <a:ext cx="874198" cy="33911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Accepted/Published</a:t>
            </a:r>
            <a:endParaRPr lang="en-US" sz="1200" dirty="0"/>
          </a:p>
        </p:txBody>
      </p:sp>
      <p:sp>
        <p:nvSpPr>
          <p:cNvPr id="62" name="Rectangle 61"/>
          <p:cNvSpPr/>
          <p:nvPr/>
        </p:nvSpPr>
        <p:spPr>
          <a:xfrm>
            <a:off x="4104601" y="3722383"/>
            <a:ext cx="4519448" cy="35655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err="1" smtClean="0"/>
              <a:t>Penerbit</a:t>
            </a:r>
            <a:r>
              <a:rPr lang="en-US" sz="1200" dirty="0" smtClean="0"/>
              <a:t> </a:t>
            </a:r>
            <a:r>
              <a:rPr lang="en-US" sz="1200" dirty="0" err="1" smtClean="0"/>
              <a:t>Erlangga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4016883" y="3476861"/>
            <a:ext cx="2274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2</a:t>
            </a:r>
            <a:r>
              <a:rPr lang="en-US" sz="1200" b="1" dirty="0" smtClean="0"/>
              <a:t>. </a:t>
            </a:r>
            <a:r>
              <a:rPr lang="en-US" sz="1200" b="1" dirty="0" err="1" smtClean="0"/>
              <a:t>Buku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hasil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penelitian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ber</a:t>
            </a:r>
            <a:r>
              <a:rPr lang="en-US" sz="1200" b="1" dirty="0" smtClean="0"/>
              <a:t> ISBN</a:t>
            </a:r>
            <a:endParaRPr lang="en-US" sz="1200" b="1" dirty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3524" y="3754583"/>
            <a:ext cx="400050" cy="228600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8720782" y="3717101"/>
            <a:ext cx="728019" cy="357846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6" name="Rectangle 65"/>
          <p:cNvSpPr/>
          <p:nvPr/>
        </p:nvSpPr>
        <p:spPr>
          <a:xfrm>
            <a:off x="9511552" y="3724182"/>
            <a:ext cx="874198" cy="33911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Draft</a:t>
            </a:r>
            <a:endParaRPr lang="en-US" sz="1200" dirty="0"/>
          </a:p>
        </p:txBody>
      </p:sp>
      <p:sp>
        <p:nvSpPr>
          <p:cNvPr id="73" name="Rectangle 72"/>
          <p:cNvSpPr/>
          <p:nvPr/>
        </p:nvSpPr>
        <p:spPr>
          <a:xfrm>
            <a:off x="10434914" y="3719701"/>
            <a:ext cx="874198" cy="33911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Terbit</a:t>
            </a:r>
            <a:endParaRPr lang="en-US" sz="1200" dirty="0"/>
          </a:p>
        </p:txBody>
      </p:sp>
      <p:sp>
        <p:nvSpPr>
          <p:cNvPr id="74" name="Rectangle 73"/>
          <p:cNvSpPr/>
          <p:nvPr/>
        </p:nvSpPr>
        <p:spPr>
          <a:xfrm>
            <a:off x="4109084" y="4318534"/>
            <a:ext cx="4519448" cy="35655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err="1" smtClean="0"/>
              <a:t>Penerbit</a:t>
            </a:r>
            <a:r>
              <a:rPr lang="en-US" sz="1200" dirty="0" smtClean="0"/>
              <a:t> Cambridge </a:t>
            </a:r>
            <a:endParaRPr lang="en-US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4021366" y="4073012"/>
            <a:ext cx="3468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3</a:t>
            </a:r>
            <a:r>
              <a:rPr lang="en-US" sz="1200" b="1" dirty="0" smtClean="0"/>
              <a:t>. </a:t>
            </a:r>
            <a:r>
              <a:rPr lang="en-US" sz="1200" b="1" i="1" dirty="0" smtClean="0"/>
              <a:t>Book Chapter </a:t>
            </a:r>
            <a:r>
              <a:rPr lang="en-US" sz="1200" b="1" dirty="0" err="1" smtClean="0"/>
              <a:t>terindeks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bereputasi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atau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ber</a:t>
            </a:r>
            <a:r>
              <a:rPr lang="en-US" sz="1200" b="1" dirty="0" smtClean="0"/>
              <a:t> ISBN</a:t>
            </a:r>
            <a:endParaRPr lang="en-US" sz="1200" b="1" dirty="0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8007" y="4350734"/>
            <a:ext cx="400050" cy="228600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8725265" y="4313252"/>
            <a:ext cx="728019" cy="357846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/>
              <a:t>Draft</a:t>
            </a:r>
            <a:endParaRPr lang="en-US" sz="1200" dirty="0"/>
          </a:p>
        </p:txBody>
      </p:sp>
      <p:sp>
        <p:nvSpPr>
          <p:cNvPr id="78" name="Rectangle 77"/>
          <p:cNvSpPr/>
          <p:nvPr/>
        </p:nvSpPr>
        <p:spPr>
          <a:xfrm>
            <a:off x="9516035" y="4320333"/>
            <a:ext cx="874198" cy="33911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Draft</a:t>
            </a:r>
            <a:endParaRPr lang="en-US" sz="1200" dirty="0"/>
          </a:p>
        </p:txBody>
      </p:sp>
      <p:sp>
        <p:nvSpPr>
          <p:cNvPr id="79" name="Rectangle 78"/>
          <p:cNvSpPr/>
          <p:nvPr/>
        </p:nvSpPr>
        <p:spPr>
          <a:xfrm>
            <a:off x="10439397" y="4315852"/>
            <a:ext cx="874198" cy="33911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Terbit</a:t>
            </a:r>
            <a:endParaRPr lang="en-US" sz="1200" dirty="0"/>
          </a:p>
        </p:txBody>
      </p:sp>
      <p:sp>
        <p:nvSpPr>
          <p:cNvPr id="80" name="Rectangle 79"/>
          <p:cNvSpPr/>
          <p:nvPr/>
        </p:nvSpPr>
        <p:spPr>
          <a:xfrm>
            <a:off x="4113567" y="4739874"/>
            <a:ext cx="4519448" cy="35655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err="1" smtClean="0"/>
              <a:t>Penerbit</a:t>
            </a:r>
            <a:r>
              <a:rPr lang="en-US" sz="1200" dirty="0" smtClean="0"/>
              <a:t> </a:t>
            </a:r>
            <a:r>
              <a:rPr lang="en-US" sz="1200" dirty="0" err="1" smtClean="0"/>
              <a:t>Elseiver</a:t>
            </a:r>
            <a:endParaRPr lang="en-US" sz="1200" dirty="0"/>
          </a:p>
        </p:txBody>
      </p:sp>
      <p:sp>
        <p:nvSpPr>
          <p:cNvPr id="82" name="Rectangle 81"/>
          <p:cNvSpPr/>
          <p:nvPr/>
        </p:nvSpPr>
        <p:spPr>
          <a:xfrm>
            <a:off x="8729748" y="4734592"/>
            <a:ext cx="728019" cy="357846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83" name="Rectangle 82"/>
          <p:cNvSpPr/>
          <p:nvPr/>
        </p:nvSpPr>
        <p:spPr>
          <a:xfrm>
            <a:off x="9520518" y="4741673"/>
            <a:ext cx="874198" cy="33911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84" name="Rectangle 83"/>
          <p:cNvSpPr/>
          <p:nvPr/>
        </p:nvSpPr>
        <p:spPr>
          <a:xfrm>
            <a:off x="10443880" y="4737192"/>
            <a:ext cx="874198" cy="33911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Draft</a:t>
            </a:r>
            <a:endParaRPr lang="en-US" sz="1200" dirty="0"/>
          </a:p>
        </p:txBody>
      </p:sp>
      <p:sp>
        <p:nvSpPr>
          <p:cNvPr id="90" name="Rectangle 89"/>
          <p:cNvSpPr/>
          <p:nvPr/>
        </p:nvSpPr>
        <p:spPr>
          <a:xfrm>
            <a:off x="4113567" y="5344989"/>
            <a:ext cx="4519448" cy="35655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/>
              <a:t>International Conference biodiversity 2019, Osaka (Scopus Index)</a:t>
            </a:r>
            <a:endParaRPr lang="en-US" sz="1200" dirty="0"/>
          </a:p>
        </p:txBody>
      </p:sp>
      <p:sp>
        <p:nvSpPr>
          <p:cNvPr id="91" name="TextBox 90"/>
          <p:cNvSpPr txBox="1"/>
          <p:nvPr/>
        </p:nvSpPr>
        <p:spPr>
          <a:xfrm>
            <a:off x="4025849" y="5099467"/>
            <a:ext cx="2295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4. </a:t>
            </a:r>
            <a:r>
              <a:rPr lang="en-US" sz="1200" b="1" dirty="0" err="1" smtClean="0"/>
              <a:t>Prosiding</a:t>
            </a:r>
            <a:r>
              <a:rPr lang="en-US" sz="1200" b="1" i="1" dirty="0" smtClean="0"/>
              <a:t> </a:t>
            </a:r>
            <a:r>
              <a:rPr lang="en-US" sz="1200" b="1" dirty="0" err="1" smtClean="0"/>
              <a:t>terindeks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bereputasi</a:t>
            </a:r>
            <a:endParaRPr lang="en-US" sz="1200" b="1" dirty="0"/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2490" y="5377189"/>
            <a:ext cx="400050" cy="228600"/>
          </a:xfrm>
          <a:prstGeom prst="rect">
            <a:avLst/>
          </a:prstGeom>
        </p:spPr>
      </p:pic>
      <p:sp>
        <p:nvSpPr>
          <p:cNvPr id="93" name="Rectangle 92"/>
          <p:cNvSpPr/>
          <p:nvPr/>
        </p:nvSpPr>
        <p:spPr>
          <a:xfrm>
            <a:off x="8729748" y="5339707"/>
            <a:ext cx="728019" cy="357846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Submit</a:t>
            </a:r>
            <a:endParaRPr lang="en-US" sz="1200" dirty="0"/>
          </a:p>
        </p:txBody>
      </p:sp>
      <p:sp>
        <p:nvSpPr>
          <p:cNvPr id="94" name="Rectangle 93"/>
          <p:cNvSpPr/>
          <p:nvPr/>
        </p:nvSpPr>
        <p:spPr>
          <a:xfrm>
            <a:off x="9520518" y="5346788"/>
            <a:ext cx="874198" cy="33911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Terlaksana</a:t>
            </a:r>
            <a:endParaRPr lang="en-US" sz="1200" dirty="0"/>
          </a:p>
        </p:txBody>
      </p:sp>
      <p:sp>
        <p:nvSpPr>
          <p:cNvPr id="95" name="Rectangle 94"/>
          <p:cNvSpPr/>
          <p:nvPr/>
        </p:nvSpPr>
        <p:spPr>
          <a:xfrm>
            <a:off x="10443880" y="5342307"/>
            <a:ext cx="874198" cy="33911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96" name="Rectangle 95"/>
          <p:cNvSpPr/>
          <p:nvPr/>
        </p:nvSpPr>
        <p:spPr>
          <a:xfrm>
            <a:off x="4118050" y="5766329"/>
            <a:ext cx="4519448" cy="35655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err="1" smtClean="0"/>
              <a:t>Internasional</a:t>
            </a:r>
            <a:r>
              <a:rPr lang="en-US" sz="1200" dirty="0" smtClean="0"/>
              <a:t> Conference of Biomaterial Resources 2020)</a:t>
            </a:r>
            <a:endParaRPr lang="en-US" sz="1200" dirty="0"/>
          </a:p>
        </p:txBody>
      </p:sp>
      <p:sp>
        <p:nvSpPr>
          <p:cNvPr id="98" name="Rectangle 97"/>
          <p:cNvSpPr/>
          <p:nvPr/>
        </p:nvSpPr>
        <p:spPr>
          <a:xfrm>
            <a:off x="8734231" y="5761047"/>
            <a:ext cx="728019" cy="357846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99" name="Rectangle 98"/>
          <p:cNvSpPr/>
          <p:nvPr/>
        </p:nvSpPr>
        <p:spPr>
          <a:xfrm>
            <a:off x="9525001" y="5768128"/>
            <a:ext cx="874198" cy="33911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Submit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10448363" y="5763647"/>
            <a:ext cx="874198" cy="33911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Terlaksana</a:t>
            </a:r>
            <a:endParaRPr lang="en-US" sz="1200" dirty="0"/>
          </a:p>
        </p:txBody>
      </p:sp>
      <p:sp>
        <p:nvSpPr>
          <p:cNvPr id="101" name="Rectangle 100"/>
          <p:cNvSpPr/>
          <p:nvPr/>
        </p:nvSpPr>
        <p:spPr>
          <a:xfrm>
            <a:off x="4131497" y="6425232"/>
            <a:ext cx="4519448" cy="35655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/>
              <a:t>…………………………………………….</a:t>
            </a:r>
            <a:endParaRPr lang="en-US" sz="1200" dirty="0"/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420" y="6457432"/>
            <a:ext cx="400050" cy="228600"/>
          </a:xfrm>
          <a:prstGeom prst="rect">
            <a:avLst/>
          </a:prstGeom>
        </p:spPr>
      </p:pic>
      <p:sp>
        <p:nvSpPr>
          <p:cNvPr id="104" name="Rectangle 103"/>
          <p:cNvSpPr/>
          <p:nvPr/>
        </p:nvSpPr>
        <p:spPr>
          <a:xfrm>
            <a:off x="8747678" y="6419950"/>
            <a:ext cx="728019" cy="357846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………</a:t>
            </a:r>
            <a:endParaRPr lang="en-US" sz="1200" dirty="0"/>
          </a:p>
        </p:txBody>
      </p:sp>
      <p:sp>
        <p:nvSpPr>
          <p:cNvPr id="105" name="Rectangle 104"/>
          <p:cNvSpPr/>
          <p:nvPr/>
        </p:nvSpPr>
        <p:spPr>
          <a:xfrm>
            <a:off x="9538448" y="6427031"/>
            <a:ext cx="874198" cy="33911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………..</a:t>
            </a:r>
            <a:endParaRPr lang="en-US" sz="1200" dirty="0"/>
          </a:p>
        </p:txBody>
      </p:sp>
      <p:sp>
        <p:nvSpPr>
          <p:cNvPr id="106" name="Rectangle 105"/>
          <p:cNvSpPr/>
          <p:nvPr/>
        </p:nvSpPr>
        <p:spPr>
          <a:xfrm>
            <a:off x="10461810" y="6422550"/>
            <a:ext cx="874198" cy="33911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4034764" y="6136865"/>
            <a:ext cx="2132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B.LUARAN TAMBAHAN</a:t>
            </a:r>
            <a:endParaRPr lang="en-US" sz="1600" b="1" dirty="0"/>
          </a:p>
        </p:txBody>
      </p:sp>
    </p:spTree>
    <p:extLst>
      <p:ext uri="{BB962C8B-B14F-4D97-AF65-F5344CB8AC3E}">
        <p14:creationId xmlns="" xmlns:p14="http://schemas.microsoft.com/office/powerpoint/2010/main" val="400480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089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PROSES PENGUSULAN</a:t>
            </a:r>
            <a:endParaRPr lang="en-US" dirty="0"/>
          </a:p>
        </p:txBody>
      </p:sp>
      <p:sp>
        <p:nvSpPr>
          <p:cNvPr id="25" name="Block Arc 24"/>
          <p:cNvSpPr/>
          <p:nvPr/>
        </p:nvSpPr>
        <p:spPr>
          <a:xfrm>
            <a:off x="-1909482" y="1371597"/>
            <a:ext cx="4734512" cy="4652685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Oval 29"/>
          <p:cNvSpPr/>
          <p:nvPr/>
        </p:nvSpPr>
        <p:spPr>
          <a:xfrm>
            <a:off x="2344535" y="1163966"/>
            <a:ext cx="1618560" cy="1619012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13000" r="-13000"/>
            </a:stretch>
          </a:blipFill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" name="Group 31"/>
          <p:cNvGrpSpPr/>
          <p:nvPr/>
        </p:nvGrpSpPr>
        <p:grpSpPr>
          <a:xfrm>
            <a:off x="157796" y="2542326"/>
            <a:ext cx="2305202" cy="2318960"/>
            <a:chOff x="157796" y="2160496"/>
            <a:chExt cx="3021372" cy="3049919"/>
          </a:xfrm>
        </p:grpSpPr>
        <p:sp>
          <p:nvSpPr>
            <p:cNvPr id="24" name="Freeform 23"/>
            <p:cNvSpPr/>
            <p:nvPr/>
          </p:nvSpPr>
          <p:spPr>
            <a:xfrm>
              <a:off x="157796" y="2188894"/>
              <a:ext cx="3021372" cy="3021521"/>
            </a:xfrm>
            <a:custGeom>
              <a:avLst/>
              <a:gdLst>
                <a:gd name="connsiteX0" fmla="*/ 0 w 3021372"/>
                <a:gd name="connsiteY0" fmla="*/ 1510761 h 3021521"/>
                <a:gd name="connsiteX1" fmla="*/ 1510686 w 3021372"/>
                <a:gd name="connsiteY1" fmla="*/ 0 h 3021521"/>
                <a:gd name="connsiteX2" fmla="*/ 3021372 w 3021372"/>
                <a:gd name="connsiteY2" fmla="*/ 1510761 h 3021521"/>
                <a:gd name="connsiteX3" fmla="*/ 1510686 w 3021372"/>
                <a:gd name="connsiteY3" fmla="*/ 3021522 h 3021521"/>
                <a:gd name="connsiteX4" fmla="*/ 0 w 3021372"/>
                <a:gd name="connsiteY4" fmla="*/ 1510761 h 30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1372" h="3021521">
                  <a:moveTo>
                    <a:pt x="0" y="1510761"/>
                  </a:moveTo>
                  <a:cubicBezTo>
                    <a:pt x="0" y="676391"/>
                    <a:pt x="676357" y="0"/>
                    <a:pt x="1510686" y="0"/>
                  </a:cubicBezTo>
                  <a:cubicBezTo>
                    <a:pt x="2345015" y="0"/>
                    <a:pt x="3021372" y="676391"/>
                    <a:pt x="3021372" y="1510761"/>
                  </a:cubicBezTo>
                  <a:cubicBezTo>
                    <a:pt x="3021372" y="2345131"/>
                    <a:pt x="2345015" y="3021522"/>
                    <a:pt x="1510686" y="3021522"/>
                  </a:cubicBezTo>
                  <a:cubicBezTo>
                    <a:pt x="676357" y="3021522"/>
                    <a:pt x="0" y="2345131"/>
                    <a:pt x="0" y="1510761"/>
                  </a:cubicBezTo>
                  <a:close/>
                </a:path>
              </a:pathLst>
            </a:cu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5020" tIns="525042" rIns="525020" bIns="525042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76674" y="2160496"/>
              <a:ext cx="2333262" cy="2369307"/>
              <a:chOff x="276674" y="2160496"/>
              <a:chExt cx="2333262" cy="236930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74" y="2837127"/>
                <a:ext cx="2333262" cy="169267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887628" y="2160496"/>
                <a:ext cx="1657866" cy="850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KETUA PENGUSUL</a:t>
                </a:r>
                <a:endParaRPr lang="en-US" b="1" dirty="0"/>
              </a:p>
            </p:txBody>
          </p:sp>
        </p:grpSp>
      </p:grpSp>
      <p:sp>
        <p:nvSpPr>
          <p:cNvPr id="35" name="Rectangle 34"/>
          <p:cNvSpPr/>
          <p:nvPr/>
        </p:nvSpPr>
        <p:spPr>
          <a:xfrm>
            <a:off x="1440224" y="758718"/>
            <a:ext cx="550151" cy="5927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34290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1833926" y="839419"/>
            <a:ext cx="2993937" cy="396125"/>
          </a:xfrm>
          <a:custGeom>
            <a:avLst/>
            <a:gdLst>
              <a:gd name="connsiteX0" fmla="*/ 0 w 3130383"/>
              <a:gd name="connsiteY0" fmla="*/ 0 h 396125"/>
              <a:gd name="connsiteX1" fmla="*/ 3130383 w 3130383"/>
              <a:gd name="connsiteY1" fmla="*/ 0 h 396125"/>
              <a:gd name="connsiteX2" fmla="*/ 3130383 w 3130383"/>
              <a:gd name="connsiteY2" fmla="*/ 396125 h 396125"/>
              <a:gd name="connsiteX3" fmla="*/ 0 w 3130383"/>
              <a:gd name="connsiteY3" fmla="*/ 396125 h 396125"/>
              <a:gd name="connsiteX4" fmla="*/ 0 w 3130383"/>
              <a:gd name="connsiteY4" fmla="*/ 0 h 39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0383" h="396125">
                <a:moveTo>
                  <a:pt x="0" y="0"/>
                </a:moveTo>
                <a:lnTo>
                  <a:pt x="3130383" y="0"/>
                </a:lnTo>
                <a:lnTo>
                  <a:pt x="3130383" y="396125"/>
                </a:lnTo>
                <a:lnTo>
                  <a:pt x="0" y="3961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r" defTabSz="800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800" b="1" kern="1200" dirty="0" smtClean="0"/>
              <a:t>PENGISIAN SUBTANSI USULAN</a:t>
            </a:r>
            <a:endParaRPr lang="en-US" sz="1800" b="1" kern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5127811" y="1385833"/>
            <a:ext cx="3898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F. RENCANA ANGGARAN BIAYA</a:t>
            </a:r>
          </a:p>
          <a:p>
            <a:pPr algn="ctr"/>
            <a:r>
              <a:rPr lang="en-US" sz="1600" b="1" dirty="0" smtClean="0"/>
              <a:t>KOMPETITIF NASIONAL: PENELITIAN DASAR</a:t>
            </a:r>
            <a:endParaRPr lang="en-US" sz="16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095703" y="1982078"/>
            <a:ext cx="7831838" cy="181588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/>
              <a:t>Rencana</a:t>
            </a:r>
            <a:r>
              <a:rPr lang="en-US" sz="1600" dirty="0"/>
              <a:t> </a:t>
            </a:r>
            <a:r>
              <a:rPr lang="en-US" sz="1600" dirty="0" err="1"/>
              <a:t>anggaran</a:t>
            </a:r>
            <a:r>
              <a:rPr lang="en-US" sz="1600" dirty="0"/>
              <a:t> </a:t>
            </a:r>
            <a:r>
              <a:rPr lang="en-US" sz="1600" dirty="0" err="1"/>
              <a:t>biaya</a:t>
            </a:r>
            <a:r>
              <a:rPr lang="en-US" sz="1600" dirty="0"/>
              <a:t> </a:t>
            </a:r>
            <a:r>
              <a:rPr lang="en-US" sz="1600" dirty="0" err="1"/>
              <a:t>penelitian</a:t>
            </a:r>
            <a:r>
              <a:rPr lang="en-US" sz="1600" dirty="0"/>
              <a:t> </a:t>
            </a:r>
            <a:r>
              <a:rPr lang="en-US" sz="1600" dirty="0" err="1"/>
              <a:t>maksimum</a:t>
            </a:r>
            <a:r>
              <a:rPr lang="en-US" sz="1600" dirty="0"/>
              <a:t> </a:t>
            </a:r>
            <a:r>
              <a:rPr lang="en-US" sz="1600" dirty="0" err="1"/>
              <a:t>mengacu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PMK </a:t>
            </a:r>
            <a:r>
              <a:rPr lang="en-US" sz="1600" dirty="0" err="1"/>
              <a:t>tentang</a:t>
            </a:r>
            <a:r>
              <a:rPr lang="id-ID" sz="1600" dirty="0"/>
              <a:t> SBK Sub Keluaran Penelitian</a:t>
            </a:r>
            <a:r>
              <a:rPr lang="en-US" sz="1600" dirty="0"/>
              <a:t> yang </a:t>
            </a:r>
            <a:r>
              <a:rPr lang="en-US" sz="1600" dirty="0" err="1"/>
              <a:t>berlaku</a:t>
            </a:r>
            <a:r>
              <a:rPr lang="en-US" sz="1600" dirty="0"/>
              <a:t>. </a:t>
            </a:r>
            <a:r>
              <a:rPr lang="en-US" sz="1600" dirty="0" err="1"/>
              <a:t>Selanjutnya</a:t>
            </a:r>
            <a:r>
              <a:rPr lang="en-US" sz="1600" dirty="0"/>
              <a:t> </a:t>
            </a:r>
            <a:r>
              <a:rPr lang="en-US" sz="1600" dirty="0" err="1"/>
              <a:t>rincian</a:t>
            </a:r>
            <a:r>
              <a:rPr lang="en-US" sz="1600" dirty="0"/>
              <a:t> </a:t>
            </a:r>
            <a:r>
              <a:rPr lang="en-US" sz="1600" dirty="0" err="1"/>
              <a:t>biaya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mengacu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SBM yang </a:t>
            </a:r>
            <a:r>
              <a:rPr lang="en-US" sz="1600" dirty="0" err="1"/>
              <a:t>berlaku</a:t>
            </a:r>
            <a:r>
              <a:rPr lang="id-ID" sz="1600" dirty="0"/>
              <a:t>.</a:t>
            </a:r>
            <a:r>
              <a:rPr lang="en-US" sz="1600" dirty="0"/>
              <a:t> </a:t>
            </a:r>
            <a:r>
              <a:rPr lang="en-US" sz="1600" dirty="0" err="1"/>
              <a:t>Besarnya</a:t>
            </a:r>
            <a:r>
              <a:rPr lang="en-US" sz="1600" dirty="0"/>
              <a:t> </a:t>
            </a:r>
            <a:r>
              <a:rPr lang="en-US" sz="1600" dirty="0" err="1"/>
              <a:t>anggaran</a:t>
            </a:r>
            <a:r>
              <a:rPr lang="en-US" sz="1600" dirty="0"/>
              <a:t> yang </a:t>
            </a:r>
            <a:r>
              <a:rPr lang="en-US" sz="1600" dirty="0" err="1"/>
              <a:t>diusulkan</a:t>
            </a:r>
            <a:r>
              <a:rPr lang="en-US" sz="1600" dirty="0"/>
              <a:t> </a:t>
            </a:r>
            <a:r>
              <a:rPr lang="en-US" sz="1600" dirty="0" err="1"/>
              <a:t>tergantung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skema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bidang</a:t>
            </a:r>
            <a:r>
              <a:rPr lang="en-US" sz="1600" dirty="0"/>
              <a:t> </a:t>
            </a:r>
            <a:r>
              <a:rPr lang="en-US" sz="1600" dirty="0" err="1"/>
              <a:t>fokus</a:t>
            </a:r>
            <a:r>
              <a:rPr lang="en-US" sz="1600" dirty="0"/>
              <a:t> </a:t>
            </a:r>
            <a:r>
              <a:rPr lang="en-US" sz="1600" dirty="0" err="1"/>
              <a:t>penelitian</a:t>
            </a:r>
            <a:r>
              <a:rPr lang="en-US" sz="1600" dirty="0"/>
              <a:t> yang </a:t>
            </a:r>
            <a:r>
              <a:rPr lang="en-US" sz="1600" dirty="0" err="1"/>
              <a:t>diusulkan</a:t>
            </a:r>
            <a:r>
              <a:rPr lang="en-US" sz="1600" dirty="0"/>
              <a:t>. </a:t>
            </a:r>
            <a:r>
              <a:rPr lang="en-US" sz="1600" dirty="0" err="1"/>
              <a:t>Rincian</a:t>
            </a:r>
            <a:r>
              <a:rPr lang="en-US" sz="1600" dirty="0"/>
              <a:t> </a:t>
            </a:r>
            <a:r>
              <a:rPr lang="en-US" sz="1600" dirty="0" err="1"/>
              <a:t>biaya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usulan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memuat</a:t>
            </a:r>
            <a:r>
              <a:rPr lang="en-US" sz="1600" dirty="0"/>
              <a:t> SBK </a:t>
            </a:r>
            <a:r>
              <a:rPr lang="en-US" sz="1600" dirty="0" err="1"/>
              <a:t>penelitian</a:t>
            </a:r>
            <a:r>
              <a:rPr lang="en-US" sz="1600" dirty="0"/>
              <a:t> (</a:t>
            </a:r>
            <a:r>
              <a:rPr lang="en-US" sz="1600" dirty="0" err="1"/>
              <a:t>biaya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termasuk</a:t>
            </a:r>
            <a:r>
              <a:rPr lang="en-US" sz="1600" dirty="0"/>
              <a:t> </a:t>
            </a:r>
            <a:r>
              <a:rPr lang="en-US" sz="1600" dirty="0" err="1"/>
              <a:t>biaya</a:t>
            </a:r>
            <a:r>
              <a:rPr lang="en-US" sz="1600" dirty="0"/>
              <a:t> </a:t>
            </a:r>
            <a:r>
              <a:rPr lang="en-US" sz="1600" dirty="0" err="1"/>
              <a:t>pencapaian</a:t>
            </a:r>
            <a:r>
              <a:rPr lang="en-US" sz="1600" dirty="0"/>
              <a:t> </a:t>
            </a:r>
            <a:r>
              <a:rPr lang="en-US" sz="1600" dirty="0" err="1"/>
              <a:t>luaran</a:t>
            </a:r>
            <a:r>
              <a:rPr lang="en-US" sz="1600" dirty="0"/>
              <a:t> </a:t>
            </a:r>
            <a:r>
              <a:rPr lang="en-US" sz="1600" dirty="0" err="1"/>
              <a:t>wajib</a:t>
            </a:r>
            <a:r>
              <a:rPr lang="en-US" sz="1600" dirty="0"/>
              <a:t>)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biaya</a:t>
            </a:r>
            <a:r>
              <a:rPr lang="en-US" sz="1600" dirty="0"/>
              <a:t> </a:t>
            </a:r>
            <a:r>
              <a:rPr lang="en-US" sz="1600" dirty="0" err="1"/>
              <a:t>luaran</a:t>
            </a:r>
            <a:r>
              <a:rPr lang="en-US" sz="1600" dirty="0"/>
              <a:t> </a:t>
            </a:r>
            <a:r>
              <a:rPr lang="en-US" sz="1600" dirty="0" err="1"/>
              <a:t>tambahan</a:t>
            </a:r>
            <a:r>
              <a:rPr lang="en-US" sz="1600" dirty="0"/>
              <a:t> yang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dicapai</a:t>
            </a:r>
            <a:r>
              <a:rPr lang="en-US" sz="1600" dirty="0"/>
              <a:t>. </a:t>
            </a:r>
          </a:p>
          <a:p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828540" y="3787761"/>
            <a:ext cx="83344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Pengisian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online </a:t>
            </a:r>
            <a:r>
              <a:rPr lang="en-US" sz="2800" dirty="0" err="1" smtClean="0"/>
              <a:t>mengikuti</a:t>
            </a:r>
            <a:r>
              <a:rPr lang="en-US" sz="2800" dirty="0" smtClean="0"/>
              <a:t> menu </a:t>
            </a:r>
            <a:r>
              <a:rPr lang="en-US" sz="2800" dirty="0" err="1" smtClean="0"/>
              <a:t>Simitabmas</a:t>
            </a:r>
            <a:r>
              <a:rPr lang="en-US" sz="2800" dirty="0" smtClean="0"/>
              <a:t> </a:t>
            </a:r>
            <a:r>
              <a:rPr lang="en-US" sz="2800" dirty="0" err="1" smtClean="0"/>
              <a:t>meliputi</a:t>
            </a:r>
            <a:r>
              <a:rPr lang="en-US" sz="2800" dirty="0" smtClean="0"/>
              <a:t> honorarium</a:t>
            </a:r>
            <a:r>
              <a:rPr lang="en-US" sz="2800" dirty="0"/>
              <a:t>, </a:t>
            </a:r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dirty="0" err="1"/>
              <a:t>habis</a:t>
            </a:r>
            <a:r>
              <a:rPr lang="en-US" sz="2800" dirty="0"/>
              <a:t> </a:t>
            </a:r>
            <a:r>
              <a:rPr lang="en-US" sz="2800" dirty="0" err="1"/>
              <a:t>pakai</a:t>
            </a:r>
            <a:r>
              <a:rPr lang="en-US" sz="2800" dirty="0"/>
              <a:t>, </a:t>
            </a:r>
            <a:r>
              <a:rPr lang="en-US" sz="2800" dirty="0" err="1"/>
              <a:t>perjalanan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 smtClean="0"/>
              <a:t>sewa</a:t>
            </a:r>
            <a:r>
              <a:rPr lang="en-US" sz="2800" dirty="0" smtClean="0"/>
              <a:t>,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ketentuan</a:t>
            </a:r>
            <a:r>
              <a:rPr lang="en-US" sz="2800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biaya</a:t>
            </a:r>
            <a:r>
              <a:rPr lang="en-US" sz="2800" dirty="0" smtClean="0"/>
              <a:t> </a:t>
            </a:r>
            <a:r>
              <a:rPr lang="en-US" sz="2800" dirty="0" err="1"/>
              <a:t>penelitian</a:t>
            </a:r>
            <a:r>
              <a:rPr lang="en-US" sz="2800" dirty="0"/>
              <a:t> </a:t>
            </a:r>
            <a:r>
              <a:rPr lang="en-US" sz="2800" dirty="0" err="1"/>
              <a:t>maksimum</a:t>
            </a:r>
            <a:r>
              <a:rPr lang="en-US" sz="2800" dirty="0"/>
              <a:t> </a:t>
            </a:r>
            <a:r>
              <a:rPr lang="en-US" sz="2800" dirty="0" err="1"/>
              <a:t>mengacu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PMK </a:t>
            </a:r>
            <a:r>
              <a:rPr lang="en-US" sz="2800" dirty="0" err="1"/>
              <a:t>tentang</a:t>
            </a:r>
            <a:r>
              <a:rPr lang="id-ID" sz="2800" dirty="0"/>
              <a:t> SBK Sub Keluaran Penelitian</a:t>
            </a:r>
            <a:r>
              <a:rPr lang="en-US" sz="2800" dirty="0"/>
              <a:t> yang </a:t>
            </a:r>
            <a:r>
              <a:rPr lang="en-US" sz="2800" dirty="0" err="1" smtClean="0"/>
              <a:t>berlaku</a:t>
            </a:r>
            <a:r>
              <a:rPr lang="en-US" sz="2800" dirty="0" smtClean="0"/>
              <a:t>; </a:t>
            </a:r>
            <a:r>
              <a:rPr lang="en-US" sz="2800" dirty="0" err="1" smtClean="0"/>
              <a:t>dan</a:t>
            </a:r>
            <a:endParaRPr lang="en-US" sz="2800" dirty="0" smtClean="0"/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rincian</a:t>
            </a:r>
            <a:r>
              <a:rPr lang="en-US" sz="2800" dirty="0" smtClean="0"/>
              <a:t> </a:t>
            </a:r>
            <a:r>
              <a:rPr lang="en-US" sz="2800" dirty="0" err="1"/>
              <a:t>biaya</a:t>
            </a:r>
            <a:r>
              <a:rPr lang="en-US" sz="2800" dirty="0"/>
              <a:t> </a:t>
            </a:r>
            <a:r>
              <a:rPr lang="en-US" sz="2800" dirty="0" err="1" smtClean="0"/>
              <a:t>mengacu</a:t>
            </a:r>
            <a:r>
              <a:rPr lang="en-US" sz="2800" dirty="0" smtClean="0"/>
              <a:t> </a:t>
            </a:r>
            <a:r>
              <a:rPr lang="en-US" sz="2800" dirty="0" err="1"/>
              <a:t>pada</a:t>
            </a:r>
            <a:r>
              <a:rPr lang="en-US" sz="2800" dirty="0"/>
              <a:t> SBM yang </a:t>
            </a:r>
            <a:r>
              <a:rPr lang="en-US" sz="2800" dirty="0" err="1" smtClean="0"/>
              <a:t>berlaku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01059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089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PROSES PENGUSULAN</a:t>
            </a:r>
            <a:endParaRPr lang="en-US" dirty="0"/>
          </a:p>
        </p:txBody>
      </p:sp>
      <p:sp>
        <p:nvSpPr>
          <p:cNvPr id="25" name="Block Arc 24"/>
          <p:cNvSpPr/>
          <p:nvPr/>
        </p:nvSpPr>
        <p:spPr>
          <a:xfrm>
            <a:off x="-1909482" y="1371597"/>
            <a:ext cx="4734512" cy="4652685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Oval 29"/>
          <p:cNvSpPr/>
          <p:nvPr/>
        </p:nvSpPr>
        <p:spPr>
          <a:xfrm>
            <a:off x="2344535" y="1163966"/>
            <a:ext cx="1618560" cy="1619012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13000" r="-13000"/>
            </a:stretch>
          </a:blipFill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" name="Group 31"/>
          <p:cNvGrpSpPr/>
          <p:nvPr/>
        </p:nvGrpSpPr>
        <p:grpSpPr>
          <a:xfrm>
            <a:off x="157796" y="2542326"/>
            <a:ext cx="2305202" cy="2318960"/>
            <a:chOff x="157796" y="2160496"/>
            <a:chExt cx="3021372" cy="3049919"/>
          </a:xfrm>
        </p:grpSpPr>
        <p:sp>
          <p:nvSpPr>
            <p:cNvPr id="24" name="Freeform 23"/>
            <p:cNvSpPr/>
            <p:nvPr/>
          </p:nvSpPr>
          <p:spPr>
            <a:xfrm>
              <a:off x="157796" y="2188894"/>
              <a:ext cx="3021372" cy="3021521"/>
            </a:xfrm>
            <a:custGeom>
              <a:avLst/>
              <a:gdLst>
                <a:gd name="connsiteX0" fmla="*/ 0 w 3021372"/>
                <a:gd name="connsiteY0" fmla="*/ 1510761 h 3021521"/>
                <a:gd name="connsiteX1" fmla="*/ 1510686 w 3021372"/>
                <a:gd name="connsiteY1" fmla="*/ 0 h 3021521"/>
                <a:gd name="connsiteX2" fmla="*/ 3021372 w 3021372"/>
                <a:gd name="connsiteY2" fmla="*/ 1510761 h 3021521"/>
                <a:gd name="connsiteX3" fmla="*/ 1510686 w 3021372"/>
                <a:gd name="connsiteY3" fmla="*/ 3021522 h 3021521"/>
                <a:gd name="connsiteX4" fmla="*/ 0 w 3021372"/>
                <a:gd name="connsiteY4" fmla="*/ 1510761 h 30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1372" h="3021521">
                  <a:moveTo>
                    <a:pt x="0" y="1510761"/>
                  </a:moveTo>
                  <a:cubicBezTo>
                    <a:pt x="0" y="676391"/>
                    <a:pt x="676357" y="0"/>
                    <a:pt x="1510686" y="0"/>
                  </a:cubicBezTo>
                  <a:cubicBezTo>
                    <a:pt x="2345015" y="0"/>
                    <a:pt x="3021372" y="676391"/>
                    <a:pt x="3021372" y="1510761"/>
                  </a:cubicBezTo>
                  <a:cubicBezTo>
                    <a:pt x="3021372" y="2345131"/>
                    <a:pt x="2345015" y="3021522"/>
                    <a:pt x="1510686" y="3021522"/>
                  </a:cubicBezTo>
                  <a:cubicBezTo>
                    <a:pt x="676357" y="3021522"/>
                    <a:pt x="0" y="2345131"/>
                    <a:pt x="0" y="1510761"/>
                  </a:cubicBezTo>
                  <a:close/>
                </a:path>
              </a:pathLst>
            </a:cu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5020" tIns="525042" rIns="525020" bIns="525042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76674" y="2160496"/>
              <a:ext cx="2333262" cy="2369307"/>
              <a:chOff x="276674" y="2160496"/>
              <a:chExt cx="2333262" cy="236930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74" y="2837127"/>
                <a:ext cx="2333262" cy="169267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887628" y="2160496"/>
                <a:ext cx="1657866" cy="850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KETUA PENGUSUL</a:t>
                </a:r>
                <a:endParaRPr lang="en-US" b="1" dirty="0"/>
              </a:p>
            </p:txBody>
          </p:sp>
        </p:grpSp>
      </p:grpSp>
      <p:sp>
        <p:nvSpPr>
          <p:cNvPr id="35" name="Rectangle 34"/>
          <p:cNvSpPr/>
          <p:nvPr/>
        </p:nvSpPr>
        <p:spPr>
          <a:xfrm>
            <a:off x="1440224" y="758718"/>
            <a:ext cx="550151" cy="5927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34290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1833926" y="839419"/>
            <a:ext cx="2993937" cy="396125"/>
          </a:xfrm>
          <a:custGeom>
            <a:avLst/>
            <a:gdLst>
              <a:gd name="connsiteX0" fmla="*/ 0 w 3130383"/>
              <a:gd name="connsiteY0" fmla="*/ 0 h 396125"/>
              <a:gd name="connsiteX1" fmla="*/ 3130383 w 3130383"/>
              <a:gd name="connsiteY1" fmla="*/ 0 h 396125"/>
              <a:gd name="connsiteX2" fmla="*/ 3130383 w 3130383"/>
              <a:gd name="connsiteY2" fmla="*/ 396125 h 396125"/>
              <a:gd name="connsiteX3" fmla="*/ 0 w 3130383"/>
              <a:gd name="connsiteY3" fmla="*/ 396125 h 396125"/>
              <a:gd name="connsiteX4" fmla="*/ 0 w 3130383"/>
              <a:gd name="connsiteY4" fmla="*/ 0 h 39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0383" h="396125">
                <a:moveTo>
                  <a:pt x="0" y="0"/>
                </a:moveTo>
                <a:lnTo>
                  <a:pt x="3130383" y="0"/>
                </a:lnTo>
                <a:lnTo>
                  <a:pt x="3130383" y="396125"/>
                </a:lnTo>
                <a:lnTo>
                  <a:pt x="0" y="3961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r" defTabSz="800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800" b="1" kern="1200" dirty="0" smtClean="0"/>
              <a:t>PENGISIAN SUBTANSI USULAN</a:t>
            </a:r>
            <a:endParaRPr lang="en-US" sz="1800" b="1" kern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5258438" y="1226178"/>
            <a:ext cx="3898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G</a:t>
            </a:r>
            <a:r>
              <a:rPr lang="en-US" sz="1600" b="1" dirty="0" smtClean="0"/>
              <a:t>. JADWAL</a:t>
            </a:r>
          </a:p>
          <a:p>
            <a:pPr algn="ctr"/>
            <a:r>
              <a:rPr lang="en-US" sz="1600" b="1" dirty="0" smtClean="0"/>
              <a:t>KOMPETITIF NASIONAL: PENELITIAN DASAR</a:t>
            </a:r>
            <a:endParaRPr lang="en-US" sz="16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226330" y="1822423"/>
            <a:ext cx="7831838" cy="3385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/>
              <a:t>J</a:t>
            </a:r>
            <a:r>
              <a:rPr lang="en-US" sz="1600" dirty="0" err="1" smtClean="0"/>
              <a:t>adwal</a:t>
            </a:r>
            <a:r>
              <a:rPr lang="en-US" sz="1600" dirty="0" smtClean="0"/>
              <a:t> </a:t>
            </a:r>
            <a:r>
              <a:rPr lang="en-US" sz="1600" dirty="0" err="1"/>
              <a:t>penelitian</a:t>
            </a:r>
            <a:r>
              <a:rPr lang="en-US" sz="1600" dirty="0"/>
              <a:t> </a:t>
            </a:r>
            <a:r>
              <a:rPr lang="en-US" sz="1600" dirty="0" err="1"/>
              <a:t>disusun</a:t>
            </a:r>
            <a:r>
              <a:rPr lang="en-US" sz="1600" dirty="0"/>
              <a:t> </a:t>
            </a:r>
            <a:r>
              <a:rPr lang="en-US" sz="1600" dirty="0" err="1"/>
              <a:t>sesuai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isian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pengusulan</a:t>
            </a:r>
            <a:r>
              <a:rPr lang="en-US" sz="1600" dirty="0"/>
              <a:t> di </a:t>
            </a:r>
            <a:r>
              <a:rPr lang="en-US" sz="1600" dirty="0" err="1"/>
              <a:t>Simlitabmas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963095" y="2461194"/>
            <a:ext cx="79644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Jadwal</a:t>
            </a:r>
            <a:r>
              <a:rPr lang="en-US" sz="3200" dirty="0" smtClean="0"/>
              <a:t> </a:t>
            </a:r>
            <a:r>
              <a:rPr lang="en-US" sz="3200" dirty="0" err="1" smtClean="0"/>
              <a:t>penelitian</a:t>
            </a:r>
            <a:r>
              <a:rPr lang="en-US" sz="3200" dirty="0" smtClean="0"/>
              <a:t> </a:t>
            </a:r>
            <a:r>
              <a:rPr lang="en-US" sz="3200" dirty="0" err="1" smtClean="0"/>
              <a:t>diisi</a:t>
            </a:r>
            <a:r>
              <a:rPr lang="en-US" sz="3200" dirty="0" smtClean="0"/>
              <a:t>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online yang </a:t>
            </a:r>
            <a:r>
              <a:rPr lang="en-US" sz="3200" dirty="0" err="1" smtClean="0"/>
              <a:t>sudah</a:t>
            </a:r>
            <a:r>
              <a:rPr lang="en-US" sz="3200" dirty="0" smtClean="0"/>
              <a:t> </a:t>
            </a:r>
            <a:r>
              <a:rPr lang="en-US" sz="3200" dirty="0" err="1" smtClean="0"/>
              <a:t>tersedia</a:t>
            </a:r>
            <a:r>
              <a:rPr lang="en-US" sz="3200" dirty="0" smtClean="0"/>
              <a:t> di </a:t>
            </a:r>
            <a:r>
              <a:rPr lang="en-US" sz="3200" dirty="0" err="1" smtClean="0"/>
              <a:t>Simlitabmas</a:t>
            </a:r>
            <a:r>
              <a:rPr lang="en-US" sz="3200" dirty="0" smtClean="0"/>
              <a:t> </a:t>
            </a:r>
          </a:p>
          <a:p>
            <a:pPr algn="ctr"/>
            <a:r>
              <a:rPr lang="en-US" sz="3200" dirty="0" smtClean="0"/>
              <a:t>TAHAPAN KEGIATAN PENELITIAN, MINGGUAN, BULANAN, DAN TAHUN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32579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089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PROSES PENGUSULAN</a:t>
            </a:r>
            <a:endParaRPr lang="en-US" dirty="0"/>
          </a:p>
        </p:txBody>
      </p:sp>
      <p:sp>
        <p:nvSpPr>
          <p:cNvPr id="25" name="Block Arc 24"/>
          <p:cNvSpPr/>
          <p:nvPr/>
        </p:nvSpPr>
        <p:spPr>
          <a:xfrm>
            <a:off x="-1909482" y="1371597"/>
            <a:ext cx="4734512" cy="4652685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Oval 29"/>
          <p:cNvSpPr/>
          <p:nvPr/>
        </p:nvSpPr>
        <p:spPr>
          <a:xfrm>
            <a:off x="2344535" y="1163966"/>
            <a:ext cx="1618560" cy="1619012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13000" r="-13000"/>
            </a:stretch>
          </a:blipFill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" name="Group 31"/>
          <p:cNvGrpSpPr/>
          <p:nvPr/>
        </p:nvGrpSpPr>
        <p:grpSpPr>
          <a:xfrm>
            <a:off x="157796" y="2542326"/>
            <a:ext cx="2305202" cy="2318960"/>
            <a:chOff x="157796" y="2160496"/>
            <a:chExt cx="3021372" cy="3049919"/>
          </a:xfrm>
        </p:grpSpPr>
        <p:sp>
          <p:nvSpPr>
            <p:cNvPr id="24" name="Freeform 23"/>
            <p:cNvSpPr/>
            <p:nvPr/>
          </p:nvSpPr>
          <p:spPr>
            <a:xfrm>
              <a:off x="157796" y="2188894"/>
              <a:ext cx="3021372" cy="3021521"/>
            </a:xfrm>
            <a:custGeom>
              <a:avLst/>
              <a:gdLst>
                <a:gd name="connsiteX0" fmla="*/ 0 w 3021372"/>
                <a:gd name="connsiteY0" fmla="*/ 1510761 h 3021521"/>
                <a:gd name="connsiteX1" fmla="*/ 1510686 w 3021372"/>
                <a:gd name="connsiteY1" fmla="*/ 0 h 3021521"/>
                <a:gd name="connsiteX2" fmla="*/ 3021372 w 3021372"/>
                <a:gd name="connsiteY2" fmla="*/ 1510761 h 3021521"/>
                <a:gd name="connsiteX3" fmla="*/ 1510686 w 3021372"/>
                <a:gd name="connsiteY3" fmla="*/ 3021522 h 3021521"/>
                <a:gd name="connsiteX4" fmla="*/ 0 w 3021372"/>
                <a:gd name="connsiteY4" fmla="*/ 1510761 h 30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1372" h="3021521">
                  <a:moveTo>
                    <a:pt x="0" y="1510761"/>
                  </a:moveTo>
                  <a:cubicBezTo>
                    <a:pt x="0" y="676391"/>
                    <a:pt x="676357" y="0"/>
                    <a:pt x="1510686" y="0"/>
                  </a:cubicBezTo>
                  <a:cubicBezTo>
                    <a:pt x="2345015" y="0"/>
                    <a:pt x="3021372" y="676391"/>
                    <a:pt x="3021372" y="1510761"/>
                  </a:cubicBezTo>
                  <a:cubicBezTo>
                    <a:pt x="3021372" y="2345131"/>
                    <a:pt x="2345015" y="3021522"/>
                    <a:pt x="1510686" y="3021522"/>
                  </a:cubicBezTo>
                  <a:cubicBezTo>
                    <a:pt x="676357" y="3021522"/>
                    <a:pt x="0" y="2345131"/>
                    <a:pt x="0" y="1510761"/>
                  </a:cubicBezTo>
                  <a:close/>
                </a:path>
              </a:pathLst>
            </a:cu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5020" tIns="525042" rIns="525020" bIns="525042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76674" y="2160496"/>
              <a:ext cx="2333262" cy="2369307"/>
              <a:chOff x="276674" y="2160496"/>
              <a:chExt cx="2333262" cy="236930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74" y="2837127"/>
                <a:ext cx="2333262" cy="169267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887628" y="2160496"/>
                <a:ext cx="1657866" cy="850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KETUA PENGUSUL</a:t>
                </a:r>
                <a:endParaRPr lang="en-US" b="1" dirty="0"/>
              </a:p>
            </p:txBody>
          </p:sp>
        </p:grpSp>
      </p:grpSp>
      <p:sp>
        <p:nvSpPr>
          <p:cNvPr id="35" name="Rectangle 34"/>
          <p:cNvSpPr/>
          <p:nvPr/>
        </p:nvSpPr>
        <p:spPr>
          <a:xfrm>
            <a:off x="1440224" y="758718"/>
            <a:ext cx="550151" cy="5927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34290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1833926" y="839419"/>
            <a:ext cx="2993937" cy="396125"/>
          </a:xfrm>
          <a:custGeom>
            <a:avLst/>
            <a:gdLst>
              <a:gd name="connsiteX0" fmla="*/ 0 w 3130383"/>
              <a:gd name="connsiteY0" fmla="*/ 0 h 396125"/>
              <a:gd name="connsiteX1" fmla="*/ 3130383 w 3130383"/>
              <a:gd name="connsiteY1" fmla="*/ 0 h 396125"/>
              <a:gd name="connsiteX2" fmla="*/ 3130383 w 3130383"/>
              <a:gd name="connsiteY2" fmla="*/ 396125 h 396125"/>
              <a:gd name="connsiteX3" fmla="*/ 0 w 3130383"/>
              <a:gd name="connsiteY3" fmla="*/ 396125 h 396125"/>
              <a:gd name="connsiteX4" fmla="*/ 0 w 3130383"/>
              <a:gd name="connsiteY4" fmla="*/ 0 h 39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0383" h="396125">
                <a:moveTo>
                  <a:pt x="0" y="0"/>
                </a:moveTo>
                <a:lnTo>
                  <a:pt x="3130383" y="0"/>
                </a:lnTo>
                <a:lnTo>
                  <a:pt x="3130383" y="396125"/>
                </a:lnTo>
                <a:lnTo>
                  <a:pt x="0" y="3961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r" defTabSz="800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800" b="1" kern="1200" dirty="0" smtClean="0"/>
              <a:t>PENGISIAN SUBTANSI USULAN</a:t>
            </a:r>
            <a:endParaRPr lang="en-US" sz="1800" b="1" kern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5127811" y="602063"/>
            <a:ext cx="3898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G</a:t>
            </a:r>
            <a:r>
              <a:rPr lang="en-US" sz="1600" b="1" dirty="0" smtClean="0"/>
              <a:t>. DAFTAR PUSTAKA</a:t>
            </a:r>
          </a:p>
          <a:p>
            <a:pPr algn="ctr"/>
            <a:r>
              <a:rPr lang="en-US" sz="1600" b="1" dirty="0" smtClean="0"/>
              <a:t>KOMPETITIF NASIONAL: PENELITIAN DASAR</a:t>
            </a:r>
            <a:endParaRPr lang="en-US" sz="16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095703" y="1198308"/>
            <a:ext cx="7831838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/>
              <a:t>Daftar</a:t>
            </a:r>
            <a:r>
              <a:rPr lang="en-US" sz="1200" dirty="0"/>
              <a:t> </a:t>
            </a:r>
            <a:r>
              <a:rPr lang="en-US" sz="1200" dirty="0" err="1"/>
              <a:t>pustaka</a:t>
            </a:r>
            <a:r>
              <a:rPr lang="en-US" sz="1200" dirty="0"/>
              <a:t> d</a:t>
            </a:r>
            <a:r>
              <a:rPr lang="id-ID" sz="1200" dirty="0"/>
              <a:t>isusun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ditulis</a:t>
            </a:r>
            <a:r>
              <a:rPr lang="en-US" sz="1200" dirty="0"/>
              <a:t> </a:t>
            </a:r>
            <a:r>
              <a:rPr lang="id-ID" sz="1200" dirty="0"/>
              <a:t>berdasarkan sistem </a:t>
            </a:r>
            <a:r>
              <a:rPr lang="en-US" sz="1200" dirty="0" err="1"/>
              <a:t>nomor</a:t>
            </a:r>
            <a:r>
              <a:rPr lang="en-US" sz="1200" dirty="0"/>
              <a:t> </a:t>
            </a:r>
            <a:r>
              <a:rPr lang="en-US" sz="1200" dirty="0" err="1"/>
              <a:t>sesuai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urutan</a:t>
            </a:r>
            <a:r>
              <a:rPr lang="en-US" sz="1200" dirty="0"/>
              <a:t> </a:t>
            </a:r>
            <a:r>
              <a:rPr lang="en-US" sz="1200" dirty="0" err="1"/>
              <a:t>pengutipan</a:t>
            </a:r>
            <a:r>
              <a:rPr lang="en-US" sz="1200" dirty="0"/>
              <a:t>. </a:t>
            </a:r>
            <a:r>
              <a:rPr lang="en-US" sz="1200" dirty="0" err="1"/>
              <a:t>Hanya</a:t>
            </a:r>
            <a:r>
              <a:rPr lang="en-US" sz="1200" dirty="0"/>
              <a:t> </a:t>
            </a:r>
            <a:r>
              <a:rPr lang="en-US" sz="1200" dirty="0" err="1"/>
              <a:t>pustaka</a:t>
            </a:r>
            <a:r>
              <a:rPr lang="en-US" sz="1200" dirty="0"/>
              <a:t> yang </a:t>
            </a:r>
            <a:r>
              <a:rPr lang="en-US" sz="1200" dirty="0" err="1"/>
              <a:t>disitasi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usulan</a:t>
            </a:r>
            <a:r>
              <a:rPr lang="en-US" sz="1200" dirty="0"/>
              <a:t> </a:t>
            </a:r>
            <a:r>
              <a:rPr lang="en-US" sz="1200" dirty="0" err="1"/>
              <a:t>penelitian</a:t>
            </a:r>
            <a:r>
              <a:rPr lang="en-US" sz="1200" dirty="0"/>
              <a:t> yang </a:t>
            </a:r>
            <a:r>
              <a:rPr lang="en-US" sz="1200" dirty="0" err="1"/>
              <a:t>dicantumkan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Daftar</a:t>
            </a:r>
            <a:r>
              <a:rPr lang="en-US" sz="1200" dirty="0"/>
              <a:t> </a:t>
            </a:r>
            <a:r>
              <a:rPr lang="en-US" sz="1200" dirty="0" err="1"/>
              <a:t>Pustaka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4068809" y="1746431"/>
            <a:ext cx="7831838" cy="4368466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42900" lvl="0" indent="-342900">
              <a:buFont typeface="+mj-lt"/>
              <a:buAutoNum type="arabicPeriod"/>
            </a:pPr>
            <a:r>
              <a:rPr lang="en-US" sz="1400" dirty="0"/>
              <a:t>Abdullah, N, F </a:t>
            </a:r>
            <a:r>
              <a:rPr lang="en-US" sz="1400" dirty="0" err="1"/>
              <a:t>Sulaiman</a:t>
            </a:r>
            <a:r>
              <a:rPr lang="en-US" sz="1400" dirty="0"/>
              <a:t>, and H </a:t>
            </a:r>
            <a:r>
              <a:rPr lang="en-US" sz="1400" dirty="0" err="1"/>
              <a:t>Gerhauser</a:t>
            </a:r>
            <a:r>
              <a:rPr lang="en-US" sz="1400" dirty="0"/>
              <a:t>., </a:t>
            </a:r>
            <a:r>
              <a:rPr lang="en-US" sz="1400" b="1" dirty="0"/>
              <a:t>2011</a:t>
            </a:r>
            <a:r>
              <a:rPr lang="en-US" sz="1400" dirty="0"/>
              <a:t>. “</a:t>
            </a:r>
            <a:r>
              <a:rPr lang="en-US" sz="1400" dirty="0" err="1"/>
              <a:t>Characterisation</a:t>
            </a:r>
            <a:r>
              <a:rPr lang="en-US" sz="1400" dirty="0"/>
              <a:t> of Oil Palm Empty Fruit Bunches for Fuel Application” Journal of Physical Science 22(1): 1–24.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 err="1"/>
              <a:t>Abubakar</a:t>
            </a:r>
            <a:r>
              <a:rPr lang="en-US" sz="1400" dirty="0"/>
              <a:t>, F. A. and </a:t>
            </a:r>
            <a:r>
              <a:rPr lang="en-US" sz="1400" dirty="0" err="1"/>
              <a:t>Oloyede</a:t>
            </a:r>
            <a:r>
              <a:rPr lang="en-US" sz="1400" dirty="0"/>
              <a:t>, O. B., 2013, Production and activity of </a:t>
            </a:r>
            <a:r>
              <a:rPr lang="en-US" sz="1400" dirty="0" err="1"/>
              <a:t>cellulase</a:t>
            </a:r>
            <a:r>
              <a:rPr lang="en-US" sz="1400" dirty="0"/>
              <a:t> from </a:t>
            </a:r>
            <a:r>
              <a:rPr lang="en-US" sz="1400" i="1" dirty="0"/>
              <a:t>Aspergillus </a:t>
            </a:r>
            <a:r>
              <a:rPr lang="en-US" sz="1400" i="1" dirty="0" err="1"/>
              <a:t>niger</a:t>
            </a:r>
            <a:r>
              <a:rPr lang="en-US" sz="1400" dirty="0"/>
              <a:t> using rice bran and orange peel as substrates, International Journal of scientific research and management, Vol. 1: 285-291.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/>
              <a:t>Acharya P. B., Acharya D. K., and Modi H. A., 2008, Optimization for </a:t>
            </a:r>
            <a:r>
              <a:rPr lang="en-US" sz="1400" dirty="0" err="1"/>
              <a:t>cellulase</a:t>
            </a:r>
            <a:r>
              <a:rPr lang="en-US" sz="1400" dirty="0"/>
              <a:t> production by </a:t>
            </a:r>
            <a:r>
              <a:rPr lang="en-US" sz="1400" i="1" dirty="0"/>
              <a:t>Aspergillus </a:t>
            </a:r>
            <a:r>
              <a:rPr lang="en-US" sz="1400" i="1" dirty="0" err="1"/>
              <a:t>niger</a:t>
            </a:r>
            <a:r>
              <a:rPr lang="en-US" sz="1400" dirty="0"/>
              <a:t> using saw dust as substrate, Vol.7:4147-4152.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 err="1"/>
              <a:t>Azizah</a:t>
            </a:r>
            <a:r>
              <a:rPr lang="en-US" sz="1400" dirty="0"/>
              <a:t>, S. N., </a:t>
            </a:r>
            <a:r>
              <a:rPr lang="en-US" sz="1400" b="1" dirty="0"/>
              <a:t>2013</a:t>
            </a:r>
            <a:r>
              <a:rPr lang="en-US" sz="1400" dirty="0"/>
              <a:t>. 57 “</a:t>
            </a:r>
            <a:r>
              <a:rPr lang="en-US" sz="1400" dirty="0" err="1"/>
              <a:t>Skrining</a:t>
            </a:r>
            <a:r>
              <a:rPr lang="en-US" sz="1400" dirty="0"/>
              <a:t> </a:t>
            </a:r>
            <a:r>
              <a:rPr lang="en-US" sz="1400" dirty="0" err="1"/>
              <a:t>Bakteri</a:t>
            </a:r>
            <a:r>
              <a:rPr lang="en-US" sz="1400" dirty="0"/>
              <a:t> </a:t>
            </a:r>
            <a:r>
              <a:rPr lang="en-US" sz="1400" dirty="0" err="1"/>
              <a:t>Selulolitik</a:t>
            </a:r>
            <a:r>
              <a:rPr lang="en-US" sz="1400" dirty="0"/>
              <a:t> </a:t>
            </a:r>
            <a:r>
              <a:rPr lang="en-US" sz="1400" dirty="0" err="1"/>
              <a:t>asal</a:t>
            </a:r>
            <a:r>
              <a:rPr lang="en-US" sz="1400" dirty="0"/>
              <a:t> Vermicomposting </a:t>
            </a:r>
            <a:r>
              <a:rPr lang="en-US" sz="1400" dirty="0" err="1"/>
              <a:t>Tandan</a:t>
            </a:r>
            <a:r>
              <a:rPr lang="en-US" sz="1400" dirty="0"/>
              <a:t> </a:t>
            </a:r>
            <a:r>
              <a:rPr lang="en-US" sz="1400" dirty="0" err="1"/>
              <a:t>Kosong</a:t>
            </a:r>
            <a:r>
              <a:rPr lang="en-US" sz="1400" dirty="0"/>
              <a:t> </a:t>
            </a:r>
            <a:r>
              <a:rPr lang="en-US" sz="1400" dirty="0" err="1"/>
              <a:t>Kelapa</a:t>
            </a:r>
            <a:r>
              <a:rPr lang="en-US" sz="1400" dirty="0"/>
              <a:t> </a:t>
            </a:r>
            <a:r>
              <a:rPr lang="en-US" sz="1400" dirty="0" err="1"/>
              <a:t>Sawit</a:t>
            </a:r>
            <a:r>
              <a:rPr lang="en-US" sz="1400" dirty="0"/>
              <a:t>” Thesis, The University of </a:t>
            </a:r>
            <a:r>
              <a:rPr lang="en-US" sz="1400" dirty="0" err="1"/>
              <a:t>Jember</a:t>
            </a:r>
            <a:r>
              <a:rPr lang="en-US" sz="1400" dirty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 err="1"/>
              <a:t>Baharuddin</a:t>
            </a:r>
            <a:r>
              <a:rPr lang="en-US" sz="1400" dirty="0"/>
              <a:t>, A. </a:t>
            </a:r>
            <a:r>
              <a:rPr lang="en-US" sz="1400" dirty="0" err="1"/>
              <a:t>Samsu</a:t>
            </a:r>
            <a:r>
              <a:rPr lang="en-US" sz="1400" dirty="0"/>
              <a:t>, M. A. Hassan, S. A. Aziz, M. </a:t>
            </a:r>
            <a:r>
              <a:rPr lang="en-US" sz="1400" dirty="0" err="1"/>
              <a:t>Wakisaka</a:t>
            </a:r>
            <a:r>
              <a:rPr lang="en-US" sz="1400" dirty="0"/>
              <a:t>, Y. </a:t>
            </a:r>
            <a:r>
              <a:rPr lang="en-US" sz="1400" dirty="0" err="1"/>
              <a:t>Shirai</a:t>
            </a:r>
            <a:r>
              <a:rPr lang="en-US" sz="1400" dirty="0"/>
              <a:t>, and K. Sakai., </a:t>
            </a:r>
            <a:r>
              <a:rPr lang="en-US" sz="1400" b="1" dirty="0"/>
              <a:t>2009</a:t>
            </a:r>
            <a:r>
              <a:rPr lang="en-US" sz="1400" dirty="0"/>
              <a:t>. “Co-composting of Oil Palm Solid Biomass and Treated Palm Oil Mill Effluent in Pilot Scale” International Journal of Agriculture Research 4(2): 69–78.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 err="1"/>
              <a:t>Baharuddin</a:t>
            </a:r>
            <a:r>
              <a:rPr lang="en-US" sz="1400" dirty="0"/>
              <a:t>, A. S., N. Kazunori, S. </a:t>
            </a:r>
            <a:r>
              <a:rPr lang="en-US" sz="1400" dirty="0" err="1"/>
              <a:t>Abd</a:t>
            </a:r>
            <a:r>
              <a:rPr lang="en-US" sz="1400" dirty="0"/>
              <a:t>-Aziz, M. </a:t>
            </a:r>
            <a:r>
              <a:rPr lang="en-US" sz="1400" dirty="0" err="1"/>
              <a:t>Tabatabaei</a:t>
            </a:r>
            <a:r>
              <a:rPr lang="en-US" sz="1400" dirty="0"/>
              <a:t>, N. A. Rahman, M. A. Hassan, M. </a:t>
            </a:r>
            <a:r>
              <a:rPr lang="en-US" sz="1400" dirty="0" err="1"/>
              <a:t>Wakisaka</a:t>
            </a:r>
            <a:r>
              <a:rPr lang="en-US" sz="1400" dirty="0"/>
              <a:t>, Kenji Sakai, and Yoshihito </a:t>
            </a:r>
            <a:r>
              <a:rPr lang="en-US" sz="1400" dirty="0" err="1"/>
              <a:t>Shirai</a:t>
            </a:r>
            <a:r>
              <a:rPr lang="en-US" sz="1400" dirty="0"/>
              <a:t>. </a:t>
            </a:r>
            <a:r>
              <a:rPr lang="en-US" sz="1400" b="1" dirty="0"/>
              <a:t>2009</a:t>
            </a:r>
            <a:r>
              <a:rPr lang="en-US" sz="1400" dirty="0"/>
              <a:t>. “Characteristics and Microbial Succession in Co-Composting of Oil Palm Empty Fruit Bunch and Partially Treated Palm Oil Mill Effluent” The Open Biotechnology Journal 3(1): 87–95. </a:t>
            </a:r>
            <a:endParaRPr lang="en-US" sz="14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sz="1400" dirty="0" err="1" smtClean="0"/>
              <a:t>Dst</a:t>
            </a:r>
            <a:r>
              <a:rPr lang="en-US" sz="1400" dirty="0" smtClean="0"/>
              <a:t>…….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202267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496" y="225562"/>
            <a:ext cx="10515600" cy="5089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PROSES PENGUSULAN</a:t>
            </a:r>
            <a:endParaRPr lang="en-US" dirty="0"/>
          </a:p>
        </p:txBody>
      </p:sp>
      <p:sp>
        <p:nvSpPr>
          <p:cNvPr id="25" name="Block Arc 24"/>
          <p:cNvSpPr/>
          <p:nvPr/>
        </p:nvSpPr>
        <p:spPr>
          <a:xfrm>
            <a:off x="-1909482" y="1371597"/>
            <a:ext cx="4734512" cy="4652685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" name="Group 31"/>
          <p:cNvGrpSpPr/>
          <p:nvPr/>
        </p:nvGrpSpPr>
        <p:grpSpPr>
          <a:xfrm>
            <a:off x="157796" y="2542326"/>
            <a:ext cx="2305202" cy="2318960"/>
            <a:chOff x="157796" y="2160496"/>
            <a:chExt cx="3021372" cy="3049919"/>
          </a:xfrm>
        </p:grpSpPr>
        <p:sp>
          <p:nvSpPr>
            <p:cNvPr id="24" name="Freeform 23"/>
            <p:cNvSpPr/>
            <p:nvPr/>
          </p:nvSpPr>
          <p:spPr>
            <a:xfrm>
              <a:off x="157796" y="2188894"/>
              <a:ext cx="3021372" cy="3021521"/>
            </a:xfrm>
            <a:custGeom>
              <a:avLst/>
              <a:gdLst>
                <a:gd name="connsiteX0" fmla="*/ 0 w 3021372"/>
                <a:gd name="connsiteY0" fmla="*/ 1510761 h 3021521"/>
                <a:gd name="connsiteX1" fmla="*/ 1510686 w 3021372"/>
                <a:gd name="connsiteY1" fmla="*/ 0 h 3021521"/>
                <a:gd name="connsiteX2" fmla="*/ 3021372 w 3021372"/>
                <a:gd name="connsiteY2" fmla="*/ 1510761 h 3021521"/>
                <a:gd name="connsiteX3" fmla="*/ 1510686 w 3021372"/>
                <a:gd name="connsiteY3" fmla="*/ 3021522 h 3021521"/>
                <a:gd name="connsiteX4" fmla="*/ 0 w 3021372"/>
                <a:gd name="connsiteY4" fmla="*/ 1510761 h 30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1372" h="3021521">
                  <a:moveTo>
                    <a:pt x="0" y="1510761"/>
                  </a:moveTo>
                  <a:cubicBezTo>
                    <a:pt x="0" y="676391"/>
                    <a:pt x="676357" y="0"/>
                    <a:pt x="1510686" y="0"/>
                  </a:cubicBezTo>
                  <a:cubicBezTo>
                    <a:pt x="2345015" y="0"/>
                    <a:pt x="3021372" y="676391"/>
                    <a:pt x="3021372" y="1510761"/>
                  </a:cubicBezTo>
                  <a:cubicBezTo>
                    <a:pt x="3021372" y="2345131"/>
                    <a:pt x="2345015" y="3021522"/>
                    <a:pt x="1510686" y="3021522"/>
                  </a:cubicBezTo>
                  <a:cubicBezTo>
                    <a:pt x="676357" y="3021522"/>
                    <a:pt x="0" y="2345131"/>
                    <a:pt x="0" y="1510761"/>
                  </a:cubicBezTo>
                  <a:close/>
                </a:path>
              </a:pathLst>
            </a:cu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5020" tIns="525042" rIns="525020" bIns="525042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76674" y="2160496"/>
              <a:ext cx="2333262" cy="2369307"/>
              <a:chOff x="276674" y="2160496"/>
              <a:chExt cx="2333262" cy="236930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74" y="2837127"/>
                <a:ext cx="2333262" cy="169267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887628" y="2160496"/>
                <a:ext cx="1657866" cy="850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KETUA PENGUSUL</a:t>
                </a:r>
                <a:endParaRPr lang="en-US" b="1" dirty="0"/>
              </a:p>
            </p:txBody>
          </p:sp>
        </p:grpSp>
      </p:grpSp>
      <p:sp>
        <p:nvSpPr>
          <p:cNvPr id="4" name="Down Arrow 3"/>
          <p:cNvSpPr/>
          <p:nvPr/>
        </p:nvSpPr>
        <p:spPr>
          <a:xfrm>
            <a:off x="3897359" y="3697939"/>
            <a:ext cx="1171815" cy="64585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12581" y="4478176"/>
            <a:ext cx="3283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Peneliti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LOGIN </a:t>
            </a:r>
            <a:r>
              <a:rPr lang="en-US" dirty="0"/>
              <a:t>K</a:t>
            </a:r>
            <a:r>
              <a:rPr lang="en-US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Simlitabmbas</a:t>
            </a: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B050"/>
                </a:solidFill>
              </a:rPr>
              <a:t>menyetujui</a:t>
            </a:r>
            <a:endParaRPr lang="en-US" dirty="0" smtClean="0">
              <a:solidFill>
                <a:srgbClr val="00B050"/>
              </a:solidFill>
            </a:endParaRP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(YA) </a:t>
            </a:r>
            <a:r>
              <a:rPr lang="en-US" dirty="0" err="1"/>
              <a:t>a</a:t>
            </a:r>
            <a:r>
              <a:rPr lang="en-US" dirty="0" err="1" smtClean="0"/>
              <a:t>tau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menolak</a:t>
            </a:r>
            <a:r>
              <a:rPr lang="en-US" b="1" dirty="0" smtClean="0">
                <a:solidFill>
                  <a:srgbClr val="FF0000"/>
                </a:solidFill>
              </a:rPr>
              <a:t> (TIDAK)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934822" y="912762"/>
            <a:ext cx="4748083" cy="4516374"/>
            <a:chOff x="5203870" y="1171422"/>
            <a:chExt cx="4748083" cy="4516374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3870" y="1171422"/>
              <a:ext cx="4748083" cy="3438695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5988929" y="1240196"/>
              <a:ext cx="2369311" cy="3745853"/>
              <a:chOff x="10450792" y="2084596"/>
              <a:chExt cx="2431058" cy="3745853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0792" y="2084596"/>
                <a:ext cx="2414153" cy="2493559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28898" y="3800286"/>
                <a:ext cx="1425389" cy="1660832"/>
              </a:xfrm>
              <a:prstGeom prst="rect">
                <a:avLst/>
              </a:prstGeom>
            </p:spPr>
          </p:pic>
          <p:sp>
            <p:nvSpPr>
              <p:cNvPr id="57" name="TextBox 56"/>
              <p:cNvSpPr txBox="1"/>
              <p:nvPr/>
            </p:nvSpPr>
            <p:spPr>
              <a:xfrm>
                <a:off x="11201331" y="5461117"/>
                <a:ext cx="1680519" cy="369332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SIMLITABMAS</a:t>
                </a:r>
                <a:endParaRPr lang="en-US" dirty="0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6028997" y="4979910"/>
              <a:ext cx="33217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(simlitabmas.ristekdikti.go.id) </a:t>
              </a:r>
            </a:p>
            <a:p>
              <a:endParaRPr lang="en-US" sz="2000" dirty="0"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7211" y="1772597"/>
              <a:ext cx="1409581" cy="1422921"/>
            </a:xfrm>
            <a:prstGeom prst="rect">
              <a:avLst/>
            </a:prstGeom>
          </p:spPr>
        </p:pic>
      </p:grpSp>
      <p:sp>
        <p:nvSpPr>
          <p:cNvPr id="59" name="Right Arrow 58"/>
          <p:cNvSpPr/>
          <p:nvPr/>
        </p:nvSpPr>
        <p:spPr>
          <a:xfrm>
            <a:off x="5862956" y="2416938"/>
            <a:ext cx="751193" cy="229736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524284" y="5786460"/>
            <a:ext cx="505267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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42976" y="5810044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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322046" y="5462180"/>
            <a:ext cx="747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TIDAK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541203" y="5462180"/>
            <a:ext cx="4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YA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281376" y="5462179"/>
            <a:ext cx="977795" cy="914643"/>
          </a:xfrm>
          <a:prstGeom prst="ellipse">
            <a:avLst/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226372" y="5675309"/>
            <a:ext cx="2720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ANGGOTA PENELITI MENGISI REKAM JEJAK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185" y="5512424"/>
            <a:ext cx="1203102" cy="12031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4" name="Right Arrow 33"/>
          <p:cNvSpPr/>
          <p:nvPr/>
        </p:nvSpPr>
        <p:spPr>
          <a:xfrm>
            <a:off x="5335860" y="5418951"/>
            <a:ext cx="858824" cy="1014694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6200000">
            <a:off x="9075704" y="4858757"/>
            <a:ext cx="537844" cy="1014694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153815" y="1829674"/>
            <a:ext cx="2664404" cy="1742411"/>
            <a:chOff x="3153815" y="1829674"/>
            <a:chExt cx="2664404" cy="174241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405" y="1973472"/>
              <a:ext cx="1203102" cy="120310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39" name="Freeform 38"/>
            <p:cNvSpPr/>
            <p:nvPr/>
          </p:nvSpPr>
          <p:spPr>
            <a:xfrm>
              <a:off x="3153815" y="3032161"/>
              <a:ext cx="2664404" cy="539924"/>
            </a:xfrm>
            <a:custGeom>
              <a:avLst/>
              <a:gdLst>
                <a:gd name="connsiteX0" fmla="*/ 0 w 3361506"/>
                <a:gd name="connsiteY0" fmla="*/ 0 h 539924"/>
                <a:gd name="connsiteX1" fmla="*/ 3361506 w 3361506"/>
                <a:gd name="connsiteY1" fmla="*/ 0 h 539924"/>
                <a:gd name="connsiteX2" fmla="*/ 3361506 w 3361506"/>
                <a:gd name="connsiteY2" fmla="*/ 539924 h 539924"/>
                <a:gd name="connsiteX3" fmla="*/ 0 w 3361506"/>
                <a:gd name="connsiteY3" fmla="*/ 539924 h 539924"/>
                <a:gd name="connsiteX4" fmla="*/ 0 w 3361506"/>
                <a:gd name="connsiteY4" fmla="*/ 0 h 53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1506" h="539924">
                  <a:moveTo>
                    <a:pt x="0" y="0"/>
                  </a:moveTo>
                  <a:lnTo>
                    <a:pt x="3361506" y="0"/>
                  </a:lnTo>
                  <a:lnTo>
                    <a:pt x="3361506" y="539924"/>
                  </a:lnTo>
                  <a:lnTo>
                    <a:pt x="0" y="5399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b="1" dirty="0" smtClean="0"/>
                <a:t>PERSETUJUAN ANGGOTA</a:t>
              </a:r>
              <a:br>
                <a:rPr lang="en-US" b="1" dirty="0" smtClean="0"/>
              </a:br>
              <a:r>
                <a:rPr lang="en-US" b="1" dirty="0" smtClean="0"/>
                <a:t>PENELITI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631620" y="1829674"/>
              <a:ext cx="550151" cy="59279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600"/>
                </a:spcAft>
                <a:tabLst>
                  <a:tab pos="342900" algn="l"/>
                </a:tabLst>
              </a:pPr>
              <a:r>
                <a:rPr lang="en-US" sz="3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</a:t>
              </a:r>
              <a:endPara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770273" y="906162"/>
            <a:ext cx="3898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PERETUJUAN ANGGOTA PENGUSUL</a:t>
            </a:r>
          </a:p>
          <a:p>
            <a:pPr algn="ctr"/>
            <a:r>
              <a:rPr lang="en-US" sz="1600" b="1" dirty="0" smtClean="0"/>
              <a:t>KOMPETITIF NASIONAL: PENELITIAN DASAR</a:t>
            </a:r>
            <a:endParaRPr lang="en-US" sz="1600" b="1" dirty="0"/>
          </a:p>
        </p:txBody>
      </p:sp>
    </p:spTree>
    <p:extLst>
      <p:ext uri="{BB962C8B-B14F-4D97-AF65-F5344CB8AC3E}">
        <p14:creationId xmlns="" xmlns:p14="http://schemas.microsoft.com/office/powerpoint/2010/main" val="34514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089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PROSES PENGUSULAN</a:t>
            </a:r>
            <a:endParaRPr lang="en-US" dirty="0"/>
          </a:p>
        </p:txBody>
      </p:sp>
      <p:sp>
        <p:nvSpPr>
          <p:cNvPr id="25" name="Block Arc 24"/>
          <p:cNvSpPr/>
          <p:nvPr/>
        </p:nvSpPr>
        <p:spPr>
          <a:xfrm>
            <a:off x="-2017058" y="1385044"/>
            <a:ext cx="4734512" cy="4652685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" name="Group 31"/>
          <p:cNvGrpSpPr/>
          <p:nvPr/>
        </p:nvGrpSpPr>
        <p:grpSpPr>
          <a:xfrm>
            <a:off x="77114" y="2542326"/>
            <a:ext cx="2305202" cy="2318960"/>
            <a:chOff x="157796" y="2160496"/>
            <a:chExt cx="3021372" cy="3049919"/>
          </a:xfrm>
        </p:grpSpPr>
        <p:sp>
          <p:nvSpPr>
            <p:cNvPr id="24" name="Freeform 23"/>
            <p:cNvSpPr/>
            <p:nvPr/>
          </p:nvSpPr>
          <p:spPr>
            <a:xfrm>
              <a:off x="157796" y="2188894"/>
              <a:ext cx="3021372" cy="3021521"/>
            </a:xfrm>
            <a:custGeom>
              <a:avLst/>
              <a:gdLst>
                <a:gd name="connsiteX0" fmla="*/ 0 w 3021372"/>
                <a:gd name="connsiteY0" fmla="*/ 1510761 h 3021521"/>
                <a:gd name="connsiteX1" fmla="*/ 1510686 w 3021372"/>
                <a:gd name="connsiteY1" fmla="*/ 0 h 3021521"/>
                <a:gd name="connsiteX2" fmla="*/ 3021372 w 3021372"/>
                <a:gd name="connsiteY2" fmla="*/ 1510761 h 3021521"/>
                <a:gd name="connsiteX3" fmla="*/ 1510686 w 3021372"/>
                <a:gd name="connsiteY3" fmla="*/ 3021522 h 3021521"/>
                <a:gd name="connsiteX4" fmla="*/ 0 w 3021372"/>
                <a:gd name="connsiteY4" fmla="*/ 1510761 h 30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1372" h="3021521">
                  <a:moveTo>
                    <a:pt x="0" y="1510761"/>
                  </a:moveTo>
                  <a:cubicBezTo>
                    <a:pt x="0" y="676391"/>
                    <a:pt x="676357" y="0"/>
                    <a:pt x="1510686" y="0"/>
                  </a:cubicBezTo>
                  <a:cubicBezTo>
                    <a:pt x="2345015" y="0"/>
                    <a:pt x="3021372" y="676391"/>
                    <a:pt x="3021372" y="1510761"/>
                  </a:cubicBezTo>
                  <a:cubicBezTo>
                    <a:pt x="3021372" y="2345131"/>
                    <a:pt x="2345015" y="3021522"/>
                    <a:pt x="1510686" y="3021522"/>
                  </a:cubicBezTo>
                  <a:cubicBezTo>
                    <a:pt x="676357" y="3021522"/>
                    <a:pt x="0" y="2345131"/>
                    <a:pt x="0" y="1510761"/>
                  </a:cubicBezTo>
                  <a:close/>
                </a:path>
              </a:pathLst>
            </a:cu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5020" tIns="525042" rIns="525020" bIns="525042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76674" y="2160496"/>
              <a:ext cx="2333262" cy="2369307"/>
              <a:chOff x="276674" y="2160496"/>
              <a:chExt cx="2333262" cy="236930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74" y="2837127"/>
                <a:ext cx="2333262" cy="169267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887628" y="2160496"/>
                <a:ext cx="1657866" cy="850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KETUA PENGUSUL</a:t>
                </a:r>
                <a:endParaRPr lang="en-US" b="1" dirty="0"/>
              </a:p>
            </p:txBody>
          </p:sp>
        </p:grpSp>
      </p:grpSp>
      <p:sp>
        <p:nvSpPr>
          <p:cNvPr id="43" name="Line Callout 2 42"/>
          <p:cNvSpPr/>
          <p:nvPr/>
        </p:nvSpPr>
        <p:spPr>
          <a:xfrm>
            <a:off x="9929122" y="1351360"/>
            <a:ext cx="2119443" cy="70075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9007"/>
              <a:gd name="adj6" fmla="val -6008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Nama, </a:t>
            </a:r>
            <a:r>
              <a:rPr lang="en-US" sz="1600" dirty="0" err="1" smtClean="0">
                <a:solidFill>
                  <a:schemeClr val="tx1"/>
                </a:solidFill>
              </a:rPr>
              <a:t>Pendidikan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Gelar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langsug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terisi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berdasar</a:t>
            </a:r>
            <a:r>
              <a:rPr lang="en-US" sz="1600" dirty="0" smtClean="0">
                <a:solidFill>
                  <a:schemeClr val="tx1"/>
                </a:solidFill>
              </a:rPr>
              <a:t> data PDPT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2" name="Line Callout 2 51"/>
          <p:cNvSpPr/>
          <p:nvPr/>
        </p:nvSpPr>
        <p:spPr>
          <a:xfrm>
            <a:off x="9919663" y="2206709"/>
            <a:ext cx="2128901" cy="99783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2773"/>
              <a:gd name="adj6" fmla="val -4264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Ketik</a:t>
            </a:r>
            <a:r>
              <a:rPr lang="en-US" sz="1600" dirty="0" smtClean="0">
                <a:solidFill>
                  <a:schemeClr val="tx1"/>
                </a:solidFill>
              </a:rPr>
              <a:t> ID </a:t>
            </a:r>
            <a:r>
              <a:rPr lang="en-US" sz="1600" dirty="0" err="1" smtClean="0">
                <a:solidFill>
                  <a:schemeClr val="tx1"/>
                </a:solidFill>
              </a:rPr>
              <a:t>Sinta</a:t>
            </a:r>
            <a:r>
              <a:rPr lang="en-US" sz="1600" dirty="0" smtClean="0">
                <a:solidFill>
                  <a:schemeClr val="tx1"/>
                </a:solidFill>
              </a:rPr>
              <a:t>, H-Index, Email </a:t>
            </a:r>
            <a:r>
              <a:rPr lang="en-US" sz="1600" dirty="0" err="1" smtClean="0">
                <a:solidFill>
                  <a:schemeClr val="tx1"/>
                </a:solidFill>
              </a:rPr>
              <a:t>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Rekam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Jejak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126037" y="1070675"/>
            <a:ext cx="1618560" cy="1619012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Freeform 29"/>
          <p:cNvSpPr/>
          <p:nvPr/>
        </p:nvSpPr>
        <p:spPr>
          <a:xfrm>
            <a:off x="1965892" y="753902"/>
            <a:ext cx="2234425" cy="414583"/>
          </a:xfrm>
          <a:custGeom>
            <a:avLst/>
            <a:gdLst>
              <a:gd name="connsiteX0" fmla="*/ 0 w 2234425"/>
              <a:gd name="connsiteY0" fmla="*/ 0 h 414583"/>
              <a:gd name="connsiteX1" fmla="*/ 2234425 w 2234425"/>
              <a:gd name="connsiteY1" fmla="*/ 0 h 414583"/>
              <a:gd name="connsiteX2" fmla="*/ 2234425 w 2234425"/>
              <a:gd name="connsiteY2" fmla="*/ 414583 h 414583"/>
              <a:gd name="connsiteX3" fmla="*/ 0 w 2234425"/>
              <a:gd name="connsiteY3" fmla="*/ 414583 h 414583"/>
              <a:gd name="connsiteX4" fmla="*/ 0 w 2234425"/>
              <a:gd name="connsiteY4" fmla="*/ 0 h 41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4425" h="414583">
                <a:moveTo>
                  <a:pt x="0" y="0"/>
                </a:moveTo>
                <a:lnTo>
                  <a:pt x="2234425" y="0"/>
                </a:lnTo>
                <a:lnTo>
                  <a:pt x="2234425" y="414583"/>
                </a:lnTo>
                <a:lnTo>
                  <a:pt x="0" y="41458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800" b="1" kern="1200" dirty="0" smtClean="0"/>
              <a:t>PENGISIAN IDENTITAS</a:t>
            </a:r>
            <a:endParaRPr lang="en-US" sz="1800" b="1" kern="1200" dirty="0"/>
          </a:p>
        </p:txBody>
      </p:sp>
      <p:sp>
        <p:nvSpPr>
          <p:cNvPr id="31" name="Rectangle 30"/>
          <p:cNvSpPr/>
          <p:nvPr/>
        </p:nvSpPr>
        <p:spPr>
          <a:xfrm>
            <a:off x="1504052" y="654007"/>
            <a:ext cx="550151" cy="5927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34290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55033" y="2106721"/>
            <a:ext cx="2998992" cy="28466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err="1" smtClean="0"/>
              <a:t>Atong-atongan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767315" y="1874645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Nama</a:t>
            </a:r>
            <a:endParaRPr lang="en-US" sz="1200" dirty="0"/>
          </a:p>
        </p:txBody>
      </p:sp>
      <p:sp>
        <p:nvSpPr>
          <p:cNvPr id="37" name="Rectangle 36"/>
          <p:cNvSpPr/>
          <p:nvPr/>
        </p:nvSpPr>
        <p:spPr>
          <a:xfrm>
            <a:off x="7113693" y="2115015"/>
            <a:ext cx="590531" cy="284314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S3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7025975" y="1879128"/>
            <a:ext cx="871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Pendidikan</a:t>
            </a:r>
            <a:endParaRPr lang="en-US" sz="1200" dirty="0"/>
          </a:p>
        </p:txBody>
      </p:sp>
      <p:sp>
        <p:nvSpPr>
          <p:cNvPr id="39" name="Rectangle 38"/>
          <p:cNvSpPr/>
          <p:nvPr/>
        </p:nvSpPr>
        <p:spPr>
          <a:xfrm>
            <a:off x="7951890" y="2106051"/>
            <a:ext cx="976954" cy="293278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Dr.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7864172" y="1870164"/>
            <a:ext cx="521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Gelar</a:t>
            </a:r>
            <a:endParaRPr lang="en-US" sz="1200" dirty="0"/>
          </a:p>
        </p:txBody>
      </p:sp>
      <p:sp>
        <p:nvSpPr>
          <p:cNvPr id="53" name="Rectangle 52"/>
          <p:cNvSpPr/>
          <p:nvPr/>
        </p:nvSpPr>
        <p:spPr>
          <a:xfrm>
            <a:off x="3869883" y="1640602"/>
            <a:ext cx="1331048" cy="272889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008096008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3782165" y="1435421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NIDN / NIDK</a:t>
            </a:r>
            <a:endParaRPr lang="en-US" sz="1200" dirty="0"/>
          </a:p>
        </p:txBody>
      </p:sp>
      <p:sp>
        <p:nvSpPr>
          <p:cNvPr id="55" name="Rectangle 54"/>
          <p:cNvSpPr/>
          <p:nvPr/>
        </p:nvSpPr>
        <p:spPr>
          <a:xfrm>
            <a:off x="6634084" y="2657377"/>
            <a:ext cx="2294760" cy="287602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a</a:t>
            </a:r>
            <a:r>
              <a:rPr lang="en-US" sz="1400" dirty="0" smtClean="0"/>
              <a:t>tong@suralaya.ac.id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6546366" y="2434938"/>
            <a:ext cx="873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Ketik</a:t>
            </a:r>
            <a:r>
              <a:rPr lang="en-US" sz="1200" dirty="0" smtClean="0"/>
              <a:t> Email</a:t>
            </a:r>
            <a:endParaRPr lang="en-US" sz="1200" dirty="0"/>
          </a:p>
        </p:txBody>
      </p:sp>
      <p:sp>
        <p:nvSpPr>
          <p:cNvPr id="57" name="Rectangle 56"/>
          <p:cNvSpPr/>
          <p:nvPr/>
        </p:nvSpPr>
        <p:spPr>
          <a:xfrm>
            <a:off x="3863999" y="2664513"/>
            <a:ext cx="976954" cy="273558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6</a:t>
            </a:r>
            <a:r>
              <a:rPr lang="en-US" sz="1400" dirty="0" smtClean="0"/>
              <a:t>87669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3776281" y="2428626"/>
            <a:ext cx="10065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Ketik</a:t>
            </a:r>
            <a:r>
              <a:rPr lang="en-US" sz="1200" dirty="0" smtClean="0"/>
              <a:t> ID </a:t>
            </a:r>
            <a:r>
              <a:rPr lang="en-US" sz="1200" dirty="0" err="1" smtClean="0"/>
              <a:t>Sinta</a:t>
            </a:r>
            <a:endParaRPr lang="en-US" sz="1200" dirty="0"/>
          </a:p>
        </p:txBody>
      </p:sp>
      <p:sp>
        <p:nvSpPr>
          <p:cNvPr id="59" name="Rectangle 58"/>
          <p:cNvSpPr/>
          <p:nvPr/>
        </p:nvSpPr>
        <p:spPr>
          <a:xfrm>
            <a:off x="3863998" y="3487280"/>
            <a:ext cx="6507357" cy="29747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https://</a:t>
            </a:r>
            <a:r>
              <a:rPr lang="en-US" sz="1200" dirty="0" smtClean="0"/>
              <a:t>www.scopus.com/</a:t>
            </a:r>
            <a:r>
              <a:rPr lang="en-US" sz="1200" dirty="0" err="1" smtClean="0"/>
              <a:t>authid</a:t>
            </a:r>
            <a:r>
              <a:rPr lang="en-US" sz="1200" dirty="0" smtClean="0"/>
              <a:t>.............................................................................</a:t>
            </a:r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3776281" y="3241758"/>
            <a:ext cx="7861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A. </a:t>
            </a:r>
            <a:r>
              <a:rPr lang="en-US" sz="1200" b="1" dirty="0" err="1" smtClean="0"/>
              <a:t>Ketik</a:t>
            </a:r>
            <a:r>
              <a:rPr lang="en-US" sz="1200" b="1" dirty="0" smtClean="0"/>
              <a:t> ID </a:t>
            </a:r>
            <a:r>
              <a:rPr lang="en-US" sz="1200" b="1" dirty="0" err="1" smtClean="0"/>
              <a:t>dan</a:t>
            </a:r>
            <a:r>
              <a:rPr lang="en-US" sz="1200" b="1" dirty="0" smtClean="0"/>
              <a:t>/</a:t>
            </a:r>
            <a:r>
              <a:rPr lang="en-US" sz="1200" b="1" dirty="0" err="1" smtClean="0"/>
              <a:t>atau</a:t>
            </a:r>
            <a:r>
              <a:rPr lang="en-US" sz="1200" b="1" dirty="0" smtClean="0"/>
              <a:t> URL </a:t>
            </a:r>
            <a:r>
              <a:rPr lang="en-US" sz="1200" b="1" dirty="0" err="1" smtClean="0"/>
              <a:t>anda</a:t>
            </a:r>
            <a:r>
              <a:rPr lang="en-US" sz="1200" b="1" dirty="0" smtClean="0"/>
              <a:t> yang </a:t>
            </a:r>
            <a:r>
              <a:rPr lang="en-US" sz="1200" b="1" dirty="0" err="1" smtClean="0"/>
              <a:t>tercantum</a:t>
            </a:r>
            <a:r>
              <a:rPr lang="en-US" sz="1200" b="1" dirty="0" smtClean="0"/>
              <a:t> di </a:t>
            </a:r>
            <a:r>
              <a:rPr lang="en-US" sz="1200" b="1" dirty="0" err="1" smtClean="0"/>
              <a:t>lembaga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pengideks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internasional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bereputasi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atau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internasional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jika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ada</a:t>
            </a:r>
            <a:endParaRPr lang="en-US" sz="12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0913" y="3519480"/>
            <a:ext cx="400050" cy="228600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3855034" y="3827938"/>
            <a:ext cx="6507357" cy="29747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https://</a:t>
            </a:r>
            <a:r>
              <a:rPr lang="en-US" sz="1200" dirty="0" smtClean="0"/>
              <a:t>www.</a:t>
            </a:r>
            <a:r>
              <a:rPr lang="en-US" sz="1200" dirty="0"/>
              <a:t> .............................................................................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91620" y="844109"/>
            <a:ext cx="3898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 ANGGOTA PENGUSUL</a:t>
            </a:r>
          </a:p>
          <a:p>
            <a:pPr algn="ctr"/>
            <a:r>
              <a:rPr lang="en-US" sz="1600" b="1" dirty="0" smtClean="0"/>
              <a:t>KOMPETITIF NASIONAL: PENELITIAN DASAR</a:t>
            </a:r>
            <a:endParaRPr lang="en-US" sz="16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3785754" y="3008716"/>
            <a:ext cx="1300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REKAM JEJAK</a:t>
            </a:r>
            <a:endParaRPr lang="en-US" sz="1600" dirty="0"/>
          </a:p>
        </p:txBody>
      </p:sp>
      <p:sp>
        <p:nvSpPr>
          <p:cNvPr id="63" name="Rectangle 62"/>
          <p:cNvSpPr/>
          <p:nvPr/>
        </p:nvSpPr>
        <p:spPr>
          <a:xfrm>
            <a:off x="3855034" y="4419606"/>
            <a:ext cx="6507357" cy="29747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https://</a:t>
            </a:r>
            <a:r>
              <a:rPr lang="en-US" sz="1200" dirty="0" smtClean="0"/>
              <a:t>www</a:t>
            </a:r>
            <a:r>
              <a:rPr lang="en-US" sz="1200" dirty="0"/>
              <a:t> .............................................................................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767317" y="4147190"/>
            <a:ext cx="6996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 smtClean="0"/>
              <a:t>B. Ketik URL </a:t>
            </a:r>
            <a:r>
              <a:rPr lang="sv-SE" sz="1200" b="1" dirty="0"/>
              <a:t>artikel publikasi </a:t>
            </a:r>
            <a:r>
              <a:rPr lang="sv-SE" sz="1200" b="1" dirty="0" smtClean="0"/>
              <a:t>anda pada </a:t>
            </a:r>
            <a:r>
              <a:rPr lang="sv-SE" sz="1200" b="1" dirty="0"/>
              <a:t>jurnal internasional </a:t>
            </a:r>
            <a:r>
              <a:rPr lang="sv-SE" sz="1200" b="1" dirty="0" smtClean="0"/>
              <a:t>bereputasi, nasional terakreditasi, atau lainnya</a:t>
            </a:r>
            <a:endParaRPr lang="en-US" sz="1200" b="1" dirty="0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1949" y="4424912"/>
            <a:ext cx="400050" cy="228600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3846070" y="4773711"/>
            <a:ext cx="6507357" cy="29747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https://</a:t>
            </a:r>
            <a:r>
              <a:rPr lang="en-US" sz="1200" dirty="0" smtClean="0"/>
              <a:t>www.pubjournal.</a:t>
            </a:r>
            <a:r>
              <a:rPr lang="en-US" sz="1200" dirty="0"/>
              <a:t> .............................................................................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859517" y="5378826"/>
            <a:ext cx="6507357" cy="29747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https://</a:t>
            </a:r>
            <a:r>
              <a:rPr lang="en-US" sz="1200" dirty="0" smtClean="0"/>
              <a:t>www.proc</a:t>
            </a:r>
            <a:r>
              <a:rPr lang="en-US" sz="1200" dirty="0"/>
              <a:t> .............................................................................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771800" y="5106410"/>
            <a:ext cx="6373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 smtClean="0"/>
              <a:t>C. Ketik URL </a:t>
            </a:r>
            <a:r>
              <a:rPr lang="sv-SE" sz="1200" b="1" dirty="0"/>
              <a:t>artikel </a:t>
            </a:r>
            <a:r>
              <a:rPr lang="sv-SE" sz="1200" b="1" dirty="0" smtClean="0"/>
              <a:t>publikasi anda pada prosiding internasional bereputasi, nasional, atau lainnya</a:t>
            </a:r>
            <a:endParaRPr lang="en-US" sz="1200" b="1" dirty="0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6432" y="5384132"/>
            <a:ext cx="400050" cy="228600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>
          <a:xfrm>
            <a:off x="3864000" y="5746378"/>
            <a:ext cx="6507357" cy="29747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https://</a:t>
            </a:r>
            <a:r>
              <a:rPr lang="en-US" sz="1200" dirty="0" smtClean="0"/>
              <a:t>www.proce</a:t>
            </a:r>
            <a:r>
              <a:rPr lang="en-US" sz="1200" dirty="0"/>
              <a:t> .............................................................................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253524" y="2668996"/>
            <a:ext cx="976954" cy="273558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165806" y="2433109"/>
            <a:ext cx="10107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Ketik</a:t>
            </a:r>
            <a:r>
              <a:rPr lang="en-US" sz="1200" dirty="0" smtClean="0"/>
              <a:t> H-index</a:t>
            </a:r>
            <a:endParaRPr lang="en-US" sz="1200" dirty="0"/>
          </a:p>
        </p:txBody>
      </p:sp>
      <p:sp>
        <p:nvSpPr>
          <p:cNvPr id="73" name="Rectangle 72"/>
          <p:cNvSpPr/>
          <p:nvPr/>
        </p:nvSpPr>
        <p:spPr>
          <a:xfrm>
            <a:off x="3864000" y="6338046"/>
            <a:ext cx="6507357" cy="29747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https://</a:t>
            </a:r>
            <a:r>
              <a:rPr lang="en-US" sz="1200" dirty="0" smtClean="0"/>
              <a:t>www.proceddieee</a:t>
            </a:r>
            <a:r>
              <a:rPr lang="en-US" sz="1200" dirty="0"/>
              <a:t> .............................................................................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776283" y="6065630"/>
            <a:ext cx="7141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/>
              <a:t>D</a:t>
            </a:r>
            <a:r>
              <a:rPr lang="sv-SE" sz="1200" b="1" dirty="0" smtClean="0"/>
              <a:t>. Tuliskan rekam jejak lainnya Paten (judul, status dan No Paten), Buku (judul buku, penerbit dan ISBN), dll.</a:t>
            </a:r>
            <a:endParaRPr lang="en-US" sz="1200" b="1" dirty="0"/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0915" y="6343352"/>
            <a:ext cx="400050" cy="228600"/>
          </a:xfrm>
          <a:prstGeom prst="rect">
            <a:avLst/>
          </a:prstGeom>
        </p:spPr>
      </p:pic>
      <p:sp>
        <p:nvSpPr>
          <p:cNvPr id="45" name="Line Callout 2 44"/>
          <p:cNvSpPr/>
          <p:nvPr/>
        </p:nvSpPr>
        <p:spPr>
          <a:xfrm>
            <a:off x="5590660" y="1462847"/>
            <a:ext cx="1293945" cy="39351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1418"/>
              <a:gd name="adj6" fmla="val -2578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Ketik</a:t>
            </a:r>
            <a:r>
              <a:rPr lang="en-US" sz="1600" dirty="0" smtClean="0">
                <a:solidFill>
                  <a:schemeClr val="tx1"/>
                </a:solidFill>
              </a:rPr>
              <a:t> NIDK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871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2" grpId="0" animBg="1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089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PROSES PENGUSULAN</a:t>
            </a:r>
            <a:endParaRPr lang="en-US" dirty="0"/>
          </a:p>
        </p:txBody>
      </p:sp>
      <p:sp>
        <p:nvSpPr>
          <p:cNvPr id="25" name="Block Arc 24"/>
          <p:cNvSpPr/>
          <p:nvPr/>
        </p:nvSpPr>
        <p:spPr>
          <a:xfrm>
            <a:off x="-2017058" y="1385044"/>
            <a:ext cx="4734512" cy="4652685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Line Callout 2 42"/>
          <p:cNvSpPr/>
          <p:nvPr/>
        </p:nvSpPr>
        <p:spPr>
          <a:xfrm>
            <a:off x="9881426" y="1034810"/>
            <a:ext cx="1948614" cy="433560"/>
          </a:xfrm>
          <a:prstGeom prst="borderCallout2">
            <a:avLst>
              <a:gd name="adj1" fmla="val 18750"/>
              <a:gd name="adj2" fmla="val -8333"/>
              <a:gd name="adj3" fmla="val 18995"/>
              <a:gd name="adj4" fmla="val -23269"/>
              <a:gd name="adj5" fmla="val 105672"/>
              <a:gd name="adj6" fmla="val -3397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Ketik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Lembaga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Pengusul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04052" y="654007"/>
            <a:ext cx="2696265" cy="2035680"/>
            <a:chOff x="1504052" y="654007"/>
            <a:chExt cx="2696265" cy="2035680"/>
          </a:xfrm>
        </p:grpSpPr>
        <p:sp>
          <p:nvSpPr>
            <p:cNvPr id="29" name="Oval 28"/>
            <p:cNvSpPr/>
            <p:nvPr/>
          </p:nvSpPr>
          <p:spPr>
            <a:xfrm>
              <a:off x="2126037" y="1070675"/>
              <a:ext cx="1618560" cy="1619012"/>
            </a:xfrm>
            <a:prstGeom prst="ellipse">
              <a:avLst/>
            </a:prstGeom>
            <a:blipFill rotWithShape="1">
              <a:blip r:embed="rId2"/>
              <a:stretch>
                <a:fillRect/>
              </a:stretch>
            </a:blipFill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Freeform 29"/>
            <p:cNvSpPr/>
            <p:nvPr/>
          </p:nvSpPr>
          <p:spPr>
            <a:xfrm>
              <a:off x="1965892" y="753902"/>
              <a:ext cx="2234425" cy="414583"/>
            </a:xfrm>
            <a:custGeom>
              <a:avLst/>
              <a:gdLst>
                <a:gd name="connsiteX0" fmla="*/ 0 w 2234425"/>
                <a:gd name="connsiteY0" fmla="*/ 0 h 414583"/>
                <a:gd name="connsiteX1" fmla="*/ 2234425 w 2234425"/>
                <a:gd name="connsiteY1" fmla="*/ 0 h 414583"/>
                <a:gd name="connsiteX2" fmla="*/ 2234425 w 2234425"/>
                <a:gd name="connsiteY2" fmla="*/ 414583 h 414583"/>
                <a:gd name="connsiteX3" fmla="*/ 0 w 2234425"/>
                <a:gd name="connsiteY3" fmla="*/ 414583 h 414583"/>
                <a:gd name="connsiteX4" fmla="*/ 0 w 2234425"/>
                <a:gd name="connsiteY4" fmla="*/ 0 h 41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4425" h="414583">
                  <a:moveTo>
                    <a:pt x="0" y="0"/>
                  </a:moveTo>
                  <a:lnTo>
                    <a:pt x="2234425" y="0"/>
                  </a:lnTo>
                  <a:lnTo>
                    <a:pt x="2234425" y="414583"/>
                  </a:lnTo>
                  <a:lnTo>
                    <a:pt x="0" y="4145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1800" b="1" kern="1200" dirty="0" smtClean="0"/>
                <a:t>PENGISIAN IDENTITAS</a:t>
              </a:r>
              <a:endParaRPr lang="en-US" sz="1800" b="1" kern="12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504052" y="654007"/>
              <a:ext cx="550151" cy="59279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600"/>
                </a:spcAft>
                <a:tabLst>
                  <a:tab pos="342900" algn="l"/>
                </a:tabLst>
              </a:pPr>
              <a:r>
                <a:rPr lang="en-US" sz="3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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397216" y="709639"/>
            <a:ext cx="3287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IDENTITAS LEMBAGA PENGUSUL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795612" y="1287504"/>
            <a:ext cx="6712129" cy="581244"/>
            <a:chOff x="3795612" y="1287504"/>
            <a:chExt cx="6712129" cy="581244"/>
          </a:xfrm>
        </p:grpSpPr>
        <p:sp>
          <p:nvSpPr>
            <p:cNvPr id="54" name="TextBox 53"/>
            <p:cNvSpPr txBox="1"/>
            <p:nvPr/>
          </p:nvSpPr>
          <p:spPr>
            <a:xfrm>
              <a:off x="3795612" y="1287504"/>
              <a:ext cx="17138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1</a:t>
              </a:r>
              <a:r>
                <a:rPr lang="en-US" sz="1200" b="1" dirty="0" smtClean="0"/>
                <a:t>. LEMBAGA PENGUSUL</a:t>
              </a:r>
              <a:endParaRPr lang="en-US" sz="1200" b="1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027871" y="1538751"/>
              <a:ext cx="6479870" cy="329997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err="1" smtClean="0"/>
                <a:t>Lembaga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Penelitian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dan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Pengabdian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Kepada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Masyarakat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13542" y="1937443"/>
            <a:ext cx="4168000" cy="560218"/>
            <a:chOff x="3813542" y="1937443"/>
            <a:chExt cx="4168000" cy="560218"/>
          </a:xfrm>
        </p:grpSpPr>
        <p:sp>
          <p:nvSpPr>
            <p:cNvPr id="33" name="TextBox 32"/>
            <p:cNvSpPr txBox="1"/>
            <p:nvPr/>
          </p:nvSpPr>
          <p:spPr>
            <a:xfrm>
              <a:off x="3813542" y="1937443"/>
              <a:ext cx="41680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2. KODE PERGURUAN TINGGI DAN NAMA PERGURUAN TINGGI</a:t>
              </a:r>
              <a:endParaRPr lang="en-US" sz="12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92836" y="2197419"/>
              <a:ext cx="8106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KODE PT :</a:t>
              </a:r>
              <a:endParaRPr lang="en-US" sz="1200" b="1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904051" y="2167664"/>
              <a:ext cx="770974" cy="329997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smtClean="0"/>
                <a:t>987567</a:t>
              </a:r>
              <a:endParaRPr lang="en-US" sz="14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793939" y="2172397"/>
            <a:ext cx="3121463" cy="329997"/>
            <a:chOff x="5793939" y="2172397"/>
            <a:chExt cx="3121463" cy="329997"/>
          </a:xfrm>
        </p:grpSpPr>
        <p:sp>
          <p:nvSpPr>
            <p:cNvPr id="37" name="TextBox 36"/>
            <p:cNvSpPr txBox="1"/>
            <p:nvPr/>
          </p:nvSpPr>
          <p:spPr>
            <a:xfrm>
              <a:off x="5793939" y="2201681"/>
              <a:ext cx="11008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UNIVERSITAS :</a:t>
              </a:r>
              <a:endParaRPr lang="en-US" sz="1200" b="1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25342" y="2172397"/>
              <a:ext cx="2090060" cy="329997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smtClean="0"/>
                <a:t>UNIVERSITAS SURALAYA</a:t>
              </a:r>
              <a:endParaRPr lang="en-US" sz="1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794835" y="2605328"/>
            <a:ext cx="3421891" cy="578615"/>
            <a:chOff x="3794835" y="2605328"/>
            <a:chExt cx="3421891" cy="578615"/>
          </a:xfrm>
        </p:grpSpPr>
        <p:sp>
          <p:nvSpPr>
            <p:cNvPr id="13" name="Rectangle 12"/>
            <p:cNvSpPr/>
            <p:nvPr/>
          </p:nvSpPr>
          <p:spPr>
            <a:xfrm>
              <a:off x="4051370" y="2851471"/>
              <a:ext cx="1546144" cy="332472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err="1" smtClean="0"/>
                <a:t>Kepala</a:t>
              </a:r>
              <a:r>
                <a:rPr lang="en-US" sz="1400" dirty="0" smtClean="0"/>
                <a:t> LPPM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94835" y="2605328"/>
              <a:ext cx="34218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3. SEBUTAN JABATAN UNIT</a:t>
              </a:r>
              <a:endParaRPr lang="en-US" sz="1200" b="1" dirty="0"/>
            </a:p>
          </p:txBody>
        </p:sp>
      </p:grpSp>
      <p:sp>
        <p:nvSpPr>
          <p:cNvPr id="55" name="Line Callout 2 54"/>
          <p:cNvSpPr/>
          <p:nvPr/>
        </p:nvSpPr>
        <p:spPr>
          <a:xfrm>
            <a:off x="6732866" y="2621193"/>
            <a:ext cx="1817776" cy="364067"/>
          </a:xfrm>
          <a:prstGeom prst="borderCallout2">
            <a:avLst>
              <a:gd name="adj1" fmla="val 18750"/>
              <a:gd name="adj2" fmla="val -8333"/>
              <a:gd name="adj3" fmla="val 18995"/>
              <a:gd name="adj4" fmla="val -64130"/>
              <a:gd name="adj5" fmla="val -64414"/>
              <a:gd name="adj6" fmla="val -7726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Ketik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Kode</a:t>
            </a:r>
            <a:r>
              <a:rPr lang="en-US" sz="1600" dirty="0" smtClean="0">
                <a:solidFill>
                  <a:schemeClr val="tx1"/>
                </a:solidFill>
              </a:rPr>
              <a:t> PT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6" name="Line Callout 2 55"/>
          <p:cNvSpPr/>
          <p:nvPr/>
        </p:nvSpPr>
        <p:spPr>
          <a:xfrm>
            <a:off x="7299729" y="3888921"/>
            <a:ext cx="2092549" cy="433560"/>
          </a:xfrm>
          <a:prstGeom prst="borderCallout2">
            <a:avLst>
              <a:gd name="adj1" fmla="val 18750"/>
              <a:gd name="adj2" fmla="val -8333"/>
              <a:gd name="adj3" fmla="val 18995"/>
              <a:gd name="adj4" fmla="val -23269"/>
              <a:gd name="adj5" fmla="val -21491"/>
              <a:gd name="adj6" fmla="val -3526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Ketik</a:t>
            </a:r>
            <a:r>
              <a:rPr lang="en-US" sz="1600" dirty="0" smtClean="0">
                <a:solidFill>
                  <a:schemeClr val="tx1"/>
                </a:solidFill>
              </a:rPr>
              <a:t> Nama </a:t>
            </a:r>
            <a:r>
              <a:rPr lang="en-US" sz="1600" dirty="0" err="1" smtClean="0">
                <a:solidFill>
                  <a:schemeClr val="tx1"/>
                </a:solidFill>
              </a:rPr>
              <a:t>Pimpinan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7" name="Line Callout 2 56"/>
          <p:cNvSpPr/>
          <p:nvPr/>
        </p:nvSpPr>
        <p:spPr>
          <a:xfrm>
            <a:off x="9347521" y="1980639"/>
            <a:ext cx="2092549" cy="433560"/>
          </a:xfrm>
          <a:prstGeom prst="borderCallout2">
            <a:avLst>
              <a:gd name="adj1" fmla="val 18750"/>
              <a:gd name="adj2" fmla="val -8333"/>
              <a:gd name="adj3" fmla="val 18995"/>
              <a:gd name="adj4" fmla="val -23269"/>
              <a:gd name="adj5" fmla="val 31235"/>
              <a:gd name="adj6" fmla="val -2562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Nama </a:t>
            </a:r>
            <a:r>
              <a:rPr lang="en-US" sz="1600" dirty="0" err="1" smtClean="0">
                <a:solidFill>
                  <a:schemeClr val="tx1"/>
                </a:solidFill>
              </a:rPr>
              <a:t>Universitas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Otomatis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Terisi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8" name="Line Callout 2 57"/>
          <p:cNvSpPr/>
          <p:nvPr/>
        </p:nvSpPr>
        <p:spPr>
          <a:xfrm>
            <a:off x="6988128" y="3128360"/>
            <a:ext cx="1698676" cy="521504"/>
          </a:xfrm>
          <a:prstGeom prst="borderCallout2">
            <a:avLst>
              <a:gd name="adj1" fmla="val 18750"/>
              <a:gd name="adj2" fmla="val -8333"/>
              <a:gd name="adj3" fmla="val 21574"/>
              <a:gd name="adj4" fmla="val -63111"/>
              <a:gd name="adj5" fmla="val -8621"/>
              <a:gd name="adj6" fmla="val -7279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Ketik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</a:t>
            </a:r>
            <a:r>
              <a:rPr lang="en-US" sz="1600" dirty="0" err="1" smtClean="0">
                <a:solidFill>
                  <a:schemeClr val="tx1"/>
                </a:solidFill>
              </a:rPr>
              <a:t>ebutan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jabatan</a:t>
            </a:r>
            <a:r>
              <a:rPr lang="en-US" sz="1600" dirty="0" smtClean="0">
                <a:solidFill>
                  <a:schemeClr val="tx1"/>
                </a:solidFill>
              </a:rPr>
              <a:t> Unit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0" name="Line Callout 2 59"/>
          <p:cNvSpPr/>
          <p:nvPr/>
        </p:nvSpPr>
        <p:spPr>
          <a:xfrm>
            <a:off x="7207762" y="4680724"/>
            <a:ext cx="1470078" cy="342174"/>
          </a:xfrm>
          <a:prstGeom prst="borderCallout2">
            <a:avLst>
              <a:gd name="adj1" fmla="val 18750"/>
              <a:gd name="adj2" fmla="val -8333"/>
              <a:gd name="adj3" fmla="val 18995"/>
              <a:gd name="adj4" fmla="val -23269"/>
              <a:gd name="adj5" fmla="val -70407"/>
              <a:gd name="adj6" fmla="val -4042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Ketik</a:t>
            </a:r>
            <a:r>
              <a:rPr lang="en-US" sz="1600" dirty="0" smtClean="0">
                <a:solidFill>
                  <a:schemeClr val="tx1"/>
                </a:solidFill>
              </a:rPr>
              <a:t> NIP / NIK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85871" y="3309055"/>
            <a:ext cx="3421891" cy="578615"/>
            <a:chOff x="3785871" y="3309055"/>
            <a:chExt cx="3421891" cy="578615"/>
          </a:xfrm>
        </p:grpSpPr>
        <p:sp>
          <p:nvSpPr>
            <p:cNvPr id="51" name="Rectangle 50"/>
            <p:cNvSpPr/>
            <p:nvPr/>
          </p:nvSpPr>
          <p:spPr>
            <a:xfrm>
              <a:off x="4042406" y="3555198"/>
              <a:ext cx="2487881" cy="332472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err="1" smtClean="0"/>
                <a:t>Prof.Dr</a:t>
              </a:r>
              <a:r>
                <a:rPr lang="en-US" sz="1400" dirty="0" smtClean="0"/>
                <a:t>. </a:t>
              </a:r>
              <a:r>
                <a:rPr lang="en-US" sz="1400" dirty="0" err="1" smtClean="0"/>
                <a:t>Suryo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Atmodjo</a:t>
              </a:r>
              <a:endParaRPr lang="en-US" sz="1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785871" y="3309055"/>
              <a:ext cx="34218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4</a:t>
              </a:r>
              <a:r>
                <a:rPr lang="en-US" sz="1200" b="1" dirty="0" smtClean="0"/>
                <a:t>. NAMA PIMPINAN DAN GELAR</a:t>
              </a:r>
              <a:endParaRPr lang="en-US" sz="12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12765" y="4008299"/>
            <a:ext cx="3273835" cy="578615"/>
            <a:chOff x="3812765" y="4008299"/>
            <a:chExt cx="3421891" cy="578615"/>
          </a:xfrm>
        </p:grpSpPr>
        <p:sp>
          <p:nvSpPr>
            <p:cNvPr id="61" name="Rectangle 60"/>
            <p:cNvSpPr/>
            <p:nvPr/>
          </p:nvSpPr>
          <p:spPr>
            <a:xfrm>
              <a:off x="4042406" y="4254442"/>
              <a:ext cx="2663566" cy="332472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/>
                <a:t>19680503199411022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812765" y="4008299"/>
              <a:ext cx="34218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5</a:t>
              </a:r>
              <a:r>
                <a:rPr lang="en-US" sz="1200" b="1" dirty="0" smtClean="0"/>
                <a:t>. NIP / NIK PIMPINAN</a:t>
              </a:r>
              <a:endParaRPr lang="en-US" sz="1200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-177456" y="2689687"/>
            <a:ext cx="2608798" cy="2139488"/>
            <a:chOff x="9778422" y="-1197906"/>
            <a:chExt cx="2664404" cy="2139488"/>
          </a:xfrm>
        </p:grpSpPr>
        <p:sp>
          <p:nvSpPr>
            <p:cNvPr id="41" name="Oval 40"/>
            <p:cNvSpPr/>
            <p:nvPr/>
          </p:nvSpPr>
          <p:spPr>
            <a:xfrm>
              <a:off x="10374724" y="-759233"/>
              <a:ext cx="1621303" cy="1513727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 l="-20000" r="-20000"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Freeform 41"/>
            <p:cNvSpPr/>
            <p:nvPr/>
          </p:nvSpPr>
          <p:spPr>
            <a:xfrm>
              <a:off x="9778422" y="-1197906"/>
              <a:ext cx="2664404" cy="539924"/>
            </a:xfrm>
            <a:custGeom>
              <a:avLst/>
              <a:gdLst>
                <a:gd name="connsiteX0" fmla="*/ 0 w 3361506"/>
                <a:gd name="connsiteY0" fmla="*/ 0 h 539924"/>
                <a:gd name="connsiteX1" fmla="*/ 3361506 w 3361506"/>
                <a:gd name="connsiteY1" fmla="*/ 0 h 539924"/>
                <a:gd name="connsiteX2" fmla="*/ 3361506 w 3361506"/>
                <a:gd name="connsiteY2" fmla="*/ 539924 h 539924"/>
                <a:gd name="connsiteX3" fmla="*/ 0 w 3361506"/>
                <a:gd name="connsiteY3" fmla="*/ 539924 h 539924"/>
                <a:gd name="connsiteX4" fmla="*/ 0 w 3361506"/>
                <a:gd name="connsiteY4" fmla="*/ 0 h 53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1506" h="539924">
                  <a:moveTo>
                    <a:pt x="0" y="0"/>
                  </a:moveTo>
                  <a:lnTo>
                    <a:pt x="3361506" y="0"/>
                  </a:lnTo>
                  <a:lnTo>
                    <a:pt x="3361506" y="539924"/>
                  </a:lnTo>
                  <a:lnTo>
                    <a:pt x="0" y="5399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2800" b="1" kern="1200" dirty="0" smtClean="0"/>
                <a:t>LP/LPPM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098936" y="348791"/>
              <a:ext cx="550151" cy="59279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600"/>
                </a:spcAft>
                <a:tabLst>
                  <a:tab pos="342900" algn="l"/>
                </a:tabLst>
              </a:pPr>
              <a:r>
                <a:rPr lang="en-US" sz="3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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200317" y="5171966"/>
            <a:ext cx="4531192" cy="1324149"/>
            <a:chOff x="4200317" y="5171966"/>
            <a:chExt cx="4531192" cy="1324149"/>
          </a:xfrm>
        </p:grpSpPr>
        <p:sp>
          <p:nvSpPr>
            <p:cNvPr id="45" name="TextBox 44"/>
            <p:cNvSpPr txBox="1"/>
            <p:nvPr/>
          </p:nvSpPr>
          <p:spPr>
            <a:xfrm>
              <a:off x="4398171" y="5849784"/>
              <a:ext cx="41158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PENGISIAN IDENTITAS LEMBAGA DILAKUKAN </a:t>
              </a:r>
              <a:r>
                <a:rPr lang="en-US" b="1" dirty="0" smtClean="0"/>
                <a:t>SATU KALI </a:t>
              </a:r>
              <a:r>
                <a:rPr lang="en-US" b="1" dirty="0" smtClean="0">
                  <a:solidFill>
                    <a:srgbClr val="FF0000"/>
                  </a:solidFill>
                </a:rPr>
                <a:t>OLEH LEMBAGA</a:t>
              </a:r>
            </a:p>
          </p:txBody>
        </p:sp>
        <p:sp>
          <p:nvSpPr>
            <p:cNvPr id="12" name="Right Arrow 11"/>
            <p:cNvSpPr/>
            <p:nvPr/>
          </p:nvSpPr>
          <p:spPr>
            <a:xfrm rot="16200000">
              <a:off x="6163553" y="3208730"/>
              <a:ext cx="604720" cy="4531192"/>
            </a:xfrm>
            <a:prstGeom prst="right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35283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7" grpId="0"/>
      <p:bldP spid="55" grpId="0" animBg="1"/>
      <p:bldP spid="56" grpId="0" animBg="1"/>
      <p:bldP spid="57" grpId="0" animBg="1"/>
      <p:bldP spid="58" grpId="0" animBg="1"/>
      <p:bldP spid="6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7211017" y="1170813"/>
            <a:ext cx="4748083" cy="4516374"/>
            <a:chOff x="5203870" y="1171422"/>
            <a:chExt cx="4748083" cy="451637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3870" y="1171422"/>
              <a:ext cx="4748083" cy="3438695"/>
            </a:xfrm>
            <a:prstGeom prst="rect">
              <a:avLst/>
            </a:prstGeom>
          </p:spPr>
        </p:pic>
        <p:grpSp>
          <p:nvGrpSpPr>
            <p:cNvPr id="44" name="Group 43"/>
            <p:cNvGrpSpPr/>
            <p:nvPr/>
          </p:nvGrpSpPr>
          <p:grpSpPr>
            <a:xfrm>
              <a:off x="5988929" y="1240196"/>
              <a:ext cx="2369311" cy="3745853"/>
              <a:chOff x="10450792" y="2084596"/>
              <a:chExt cx="2431058" cy="3745853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0792" y="2084596"/>
                <a:ext cx="2414153" cy="2493559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28898" y="3800286"/>
                <a:ext cx="1425389" cy="1660832"/>
              </a:xfrm>
              <a:prstGeom prst="rect">
                <a:avLst/>
              </a:prstGeom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11201331" y="5461117"/>
                <a:ext cx="1680519" cy="369332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SIMLITABMAS</a:t>
                </a:r>
                <a:endParaRPr lang="en-US" dirty="0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6028997" y="4979910"/>
              <a:ext cx="33217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(simlitabmas.ristekdikti.go.id) </a:t>
              </a:r>
            </a:p>
            <a:p>
              <a:endParaRPr lang="en-US" sz="2000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7211" y="1772597"/>
              <a:ext cx="1409581" cy="142292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093" y="132613"/>
            <a:ext cx="10515600" cy="5089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PROSES PENGUSULAN</a:t>
            </a:r>
            <a:endParaRPr lang="en-US" dirty="0"/>
          </a:p>
        </p:txBody>
      </p:sp>
      <p:sp>
        <p:nvSpPr>
          <p:cNvPr id="25" name="Block Arc 24"/>
          <p:cNvSpPr/>
          <p:nvPr/>
        </p:nvSpPr>
        <p:spPr>
          <a:xfrm>
            <a:off x="-1909482" y="1371597"/>
            <a:ext cx="4734512" cy="4652685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" name="Group 31"/>
          <p:cNvGrpSpPr/>
          <p:nvPr/>
        </p:nvGrpSpPr>
        <p:grpSpPr>
          <a:xfrm>
            <a:off x="157796" y="2542326"/>
            <a:ext cx="2305202" cy="2318960"/>
            <a:chOff x="157796" y="2160496"/>
            <a:chExt cx="3021372" cy="3049919"/>
          </a:xfrm>
        </p:grpSpPr>
        <p:sp>
          <p:nvSpPr>
            <p:cNvPr id="24" name="Freeform 23"/>
            <p:cNvSpPr/>
            <p:nvPr/>
          </p:nvSpPr>
          <p:spPr>
            <a:xfrm>
              <a:off x="157796" y="2188894"/>
              <a:ext cx="3021372" cy="3021521"/>
            </a:xfrm>
            <a:custGeom>
              <a:avLst/>
              <a:gdLst>
                <a:gd name="connsiteX0" fmla="*/ 0 w 3021372"/>
                <a:gd name="connsiteY0" fmla="*/ 1510761 h 3021521"/>
                <a:gd name="connsiteX1" fmla="*/ 1510686 w 3021372"/>
                <a:gd name="connsiteY1" fmla="*/ 0 h 3021521"/>
                <a:gd name="connsiteX2" fmla="*/ 3021372 w 3021372"/>
                <a:gd name="connsiteY2" fmla="*/ 1510761 h 3021521"/>
                <a:gd name="connsiteX3" fmla="*/ 1510686 w 3021372"/>
                <a:gd name="connsiteY3" fmla="*/ 3021522 h 3021521"/>
                <a:gd name="connsiteX4" fmla="*/ 0 w 3021372"/>
                <a:gd name="connsiteY4" fmla="*/ 1510761 h 30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1372" h="3021521">
                  <a:moveTo>
                    <a:pt x="0" y="1510761"/>
                  </a:moveTo>
                  <a:cubicBezTo>
                    <a:pt x="0" y="676391"/>
                    <a:pt x="676357" y="0"/>
                    <a:pt x="1510686" y="0"/>
                  </a:cubicBezTo>
                  <a:cubicBezTo>
                    <a:pt x="2345015" y="0"/>
                    <a:pt x="3021372" y="676391"/>
                    <a:pt x="3021372" y="1510761"/>
                  </a:cubicBezTo>
                  <a:cubicBezTo>
                    <a:pt x="3021372" y="2345131"/>
                    <a:pt x="2345015" y="3021522"/>
                    <a:pt x="1510686" y="3021522"/>
                  </a:cubicBezTo>
                  <a:cubicBezTo>
                    <a:pt x="676357" y="3021522"/>
                    <a:pt x="0" y="2345131"/>
                    <a:pt x="0" y="1510761"/>
                  </a:cubicBezTo>
                  <a:close/>
                </a:path>
              </a:pathLst>
            </a:cu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5020" tIns="525042" rIns="525020" bIns="525042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76674" y="2160496"/>
              <a:ext cx="2333262" cy="2369307"/>
              <a:chOff x="276674" y="2160496"/>
              <a:chExt cx="2333262" cy="236930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74" y="2837127"/>
                <a:ext cx="2333262" cy="169267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887628" y="2160496"/>
                <a:ext cx="1657866" cy="850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KETUA PENGUSUL</a:t>
                </a:r>
                <a:endParaRPr lang="en-US" b="1" dirty="0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3407965" y="844199"/>
            <a:ext cx="2422185" cy="1646635"/>
            <a:chOff x="9698200" y="242645"/>
            <a:chExt cx="2664404" cy="1646635"/>
          </a:xfrm>
        </p:grpSpPr>
        <p:sp>
          <p:nvSpPr>
            <p:cNvPr id="37" name="Oval 36"/>
            <p:cNvSpPr/>
            <p:nvPr/>
          </p:nvSpPr>
          <p:spPr>
            <a:xfrm>
              <a:off x="10258689" y="242645"/>
              <a:ext cx="1109281" cy="1109591"/>
            </a:xfrm>
            <a:prstGeom prst="ellipse">
              <a:avLst/>
            </a:prstGeom>
            <a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 l="-20000" r="-20000"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Freeform 37"/>
            <p:cNvSpPr/>
            <p:nvPr/>
          </p:nvSpPr>
          <p:spPr>
            <a:xfrm>
              <a:off x="9698200" y="1349356"/>
              <a:ext cx="2664404" cy="539924"/>
            </a:xfrm>
            <a:custGeom>
              <a:avLst/>
              <a:gdLst>
                <a:gd name="connsiteX0" fmla="*/ 0 w 3361506"/>
                <a:gd name="connsiteY0" fmla="*/ 0 h 539924"/>
                <a:gd name="connsiteX1" fmla="*/ 3361506 w 3361506"/>
                <a:gd name="connsiteY1" fmla="*/ 0 h 539924"/>
                <a:gd name="connsiteX2" fmla="*/ 3361506 w 3361506"/>
                <a:gd name="connsiteY2" fmla="*/ 539924 h 539924"/>
                <a:gd name="connsiteX3" fmla="*/ 0 w 3361506"/>
                <a:gd name="connsiteY3" fmla="*/ 539924 h 539924"/>
                <a:gd name="connsiteX4" fmla="*/ 0 w 3361506"/>
                <a:gd name="connsiteY4" fmla="*/ 0 h 53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1506" h="539924">
                  <a:moveTo>
                    <a:pt x="0" y="0"/>
                  </a:moveTo>
                  <a:lnTo>
                    <a:pt x="3361506" y="0"/>
                  </a:lnTo>
                  <a:lnTo>
                    <a:pt x="3361506" y="539924"/>
                  </a:lnTo>
                  <a:lnTo>
                    <a:pt x="0" y="5399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1700" b="1" dirty="0" smtClean="0"/>
                <a:t>PERSETUJUAN/APPROVAL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1700" b="1" kern="1200" dirty="0" smtClean="0"/>
                <a:t>LP/LPPM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730588" y="402653"/>
              <a:ext cx="550151" cy="59279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600"/>
                </a:spcAft>
                <a:tabLst>
                  <a:tab pos="342900" algn="l"/>
                </a:tabLst>
              </a:pPr>
              <a:r>
                <a:rPr lang="en-US" sz="3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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192550" y="2351089"/>
            <a:ext cx="3467570" cy="2648645"/>
            <a:chOff x="3192550" y="2351089"/>
            <a:chExt cx="3467570" cy="2648645"/>
          </a:xfrm>
        </p:grpSpPr>
        <p:sp>
          <p:nvSpPr>
            <p:cNvPr id="7" name="Rectangle 6"/>
            <p:cNvSpPr/>
            <p:nvPr/>
          </p:nvSpPr>
          <p:spPr>
            <a:xfrm>
              <a:off x="6070379" y="2638632"/>
              <a:ext cx="505267" cy="5301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</a:t>
              </a:r>
              <a:endPara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92550" y="2706974"/>
              <a:ext cx="1781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1. </a:t>
              </a:r>
              <a:r>
                <a:rPr lang="en-US" dirty="0" err="1" smtClean="0"/>
                <a:t>Plagiasi</a:t>
              </a:r>
              <a:r>
                <a:rPr lang="en-US" dirty="0" smtClean="0"/>
                <a:t> </a:t>
              </a:r>
              <a:r>
                <a:rPr lang="en-US" dirty="0" err="1"/>
                <a:t>usulan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106354" y="2638632"/>
              <a:ext cx="5052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</a:t>
              </a:r>
              <a:endParaRPr lang="en-US" sz="28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12992" y="2351089"/>
              <a:ext cx="747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TIDAK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32149" y="2351089"/>
              <a:ext cx="4128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YA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074862" y="2965843"/>
              <a:ext cx="505267" cy="5301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</a:t>
              </a:r>
              <a:endPara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197033" y="3034185"/>
              <a:ext cx="1929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2. </a:t>
              </a:r>
              <a:r>
                <a:rPr lang="en-US" dirty="0" err="1"/>
                <a:t>D</a:t>
              </a:r>
              <a:r>
                <a:rPr lang="en-US" dirty="0" err="1" smtClean="0"/>
                <a:t>uplikasi</a:t>
              </a:r>
              <a:r>
                <a:rPr lang="en-US" dirty="0" smtClean="0"/>
                <a:t> </a:t>
              </a:r>
              <a:r>
                <a:rPr lang="en-US" dirty="0" err="1"/>
                <a:t>usulan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110837" y="2965843"/>
              <a:ext cx="5052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</a:t>
              </a:r>
              <a:endParaRPr lang="en-US" sz="28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079345" y="3333395"/>
              <a:ext cx="505267" cy="5301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</a:t>
              </a:r>
              <a:endPara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01516" y="3401737"/>
              <a:ext cx="22987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/>
              <a:r>
                <a:rPr lang="en-US" dirty="0"/>
                <a:t>3</a:t>
              </a:r>
              <a:r>
                <a:rPr lang="en-US" dirty="0" smtClean="0"/>
                <a:t>. </a:t>
              </a:r>
              <a:r>
                <a:rPr lang="en-US" dirty="0" err="1"/>
                <a:t>S</a:t>
              </a:r>
              <a:r>
                <a:rPr lang="en-US" dirty="0" err="1" smtClean="0"/>
                <a:t>esuai</a:t>
              </a:r>
              <a:r>
                <a:rPr lang="en-US" dirty="0" smtClean="0"/>
                <a:t> </a:t>
              </a:r>
              <a:r>
                <a:rPr lang="en-US" dirty="0" err="1"/>
                <a:t>dengan</a:t>
              </a:r>
              <a:r>
                <a:rPr lang="en-US" dirty="0"/>
                <a:t> </a:t>
              </a:r>
              <a:r>
                <a:rPr lang="en-US" dirty="0" err="1"/>
                <a:t>renstra</a:t>
              </a:r>
              <a:r>
                <a:rPr lang="en-US" dirty="0"/>
                <a:t> PT </a:t>
              </a:r>
              <a:r>
                <a:rPr lang="en-US" dirty="0" err="1"/>
                <a:t>untuk</a:t>
              </a:r>
              <a:r>
                <a:rPr lang="en-US" dirty="0"/>
                <a:t> </a:t>
              </a:r>
              <a:r>
                <a:rPr lang="en-US" dirty="0" err="1"/>
                <a:t>skema</a:t>
              </a:r>
              <a:r>
                <a:rPr lang="en-US" dirty="0"/>
                <a:t> </a:t>
              </a:r>
              <a:r>
                <a:rPr lang="en-US" dirty="0" err="1"/>
                <a:t>desentralisasi</a:t>
              </a:r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115320" y="3333395"/>
              <a:ext cx="5052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</a:t>
              </a:r>
              <a:endParaRPr lang="en-US" sz="28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201516" y="4569981"/>
              <a:ext cx="1557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r>
                <a:rPr lang="en-US" dirty="0" smtClean="0"/>
                <a:t>. …</a:t>
              </a:r>
              <a:r>
                <a:rPr lang="en-US" dirty="0" err="1" smtClean="0"/>
                <a:t>lainnya</a:t>
              </a:r>
              <a:r>
                <a:rPr lang="en-US" dirty="0" smtClean="0"/>
                <a:t>… ?</a:t>
              </a:r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106354" y="4476514"/>
              <a:ext cx="5052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</a:t>
              </a:r>
              <a:endParaRPr lang="en-US" sz="2800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069004" y="4476514"/>
              <a:ext cx="5052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</a:t>
              </a:r>
              <a:endParaRPr lang="en-US" sz="28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201516" y="5043867"/>
            <a:ext cx="4490202" cy="8068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Komentar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terbuka</a:t>
            </a:r>
            <a:r>
              <a:rPr lang="en-US" dirty="0" smtClean="0">
                <a:solidFill>
                  <a:schemeClr val="tx1"/>
                </a:solidFill>
              </a:rPr>
              <a:t> ……………………….………….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…………………………………………………………………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………………………………………………………………..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96000" y="5992246"/>
            <a:ext cx="4380565" cy="423884"/>
            <a:chOff x="3096000" y="5992246"/>
            <a:chExt cx="4380565" cy="42388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43213" y="5999820"/>
              <a:ext cx="1318312" cy="39829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55659" y="5992246"/>
              <a:ext cx="1420906" cy="42388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096000" y="6028787"/>
              <a:ext cx="1543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PERSETUJUAN</a:t>
              </a:r>
              <a:endParaRPr lang="en-US" dirty="0"/>
            </a:p>
          </p:txBody>
        </p:sp>
      </p:grpSp>
      <p:sp>
        <p:nvSpPr>
          <p:cNvPr id="20" name="Right Arrow 19"/>
          <p:cNvSpPr/>
          <p:nvPr/>
        </p:nvSpPr>
        <p:spPr>
          <a:xfrm>
            <a:off x="6589094" y="2457279"/>
            <a:ext cx="751193" cy="229736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19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458" y="2766218"/>
            <a:ext cx="10515600" cy="13255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PENGUSULAN PENELITIAN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982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458" y="2766218"/>
            <a:ext cx="10515600" cy="13255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PENILAIAN KELAYAKAN USULAN</a:t>
            </a:r>
          </a:p>
        </p:txBody>
      </p:sp>
    </p:spTree>
    <p:extLst>
      <p:ext uri="{BB962C8B-B14F-4D97-AF65-F5344CB8AC3E}">
        <p14:creationId xmlns="" xmlns:p14="http://schemas.microsoft.com/office/powerpoint/2010/main" val="191070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632"/>
            <a:ext cx="10515600" cy="5627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PENILAIAN KELAYAKAN USULAN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1290737" y="719666"/>
            <a:ext cx="7041632" cy="5418667"/>
            <a:chOff x="-2599032" y="719666"/>
            <a:chExt cx="7041632" cy="5418667"/>
          </a:xfrm>
        </p:grpSpPr>
        <p:sp>
          <p:nvSpPr>
            <p:cNvPr id="5" name="Block Arc 4"/>
            <p:cNvSpPr/>
            <p:nvPr/>
          </p:nvSpPr>
          <p:spPr>
            <a:xfrm>
              <a:off x="-2599032" y="719666"/>
              <a:ext cx="5198064" cy="5418667"/>
            </a:xfrm>
            <a:prstGeom prst="blockArc">
              <a:avLst>
                <a:gd name="adj1" fmla="val 17527788"/>
                <a:gd name="adj2" fmla="val 4119114"/>
                <a:gd name="adj3" fmla="val 575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1228445" y="1176459"/>
              <a:ext cx="1381373" cy="1381760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2593578" y="1242059"/>
              <a:ext cx="1849022" cy="487696"/>
            </a:xfrm>
            <a:custGeom>
              <a:avLst/>
              <a:gdLst>
                <a:gd name="connsiteX0" fmla="*/ 0 w 1849022"/>
                <a:gd name="connsiteY0" fmla="*/ 0 h 487696"/>
                <a:gd name="connsiteX1" fmla="*/ 1849022 w 1849022"/>
                <a:gd name="connsiteY1" fmla="*/ 0 h 487696"/>
                <a:gd name="connsiteX2" fmla="*/ 1849022 w 1849022"/>
                <a:gd name="connsiteY2" fmla="*/ 487696 h 487696"/>
                <a:gd name="connsiteX3" fmla="*/ 0 w 1849022"/>
                <a:gd name="connsiteY3" fmla="*/ 487696 h 487696"/>
                <a:gd name="connsiteX4" fmla="*/ 0 w 1849022"/>
                <a:gd name="connsiteY4" fmla="*/ 0 h 48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9022" h="487696">
                  <a:moveTo>
                    <a:pt x="0" y="0"/>
                  </a:moveTo>
                  <a:lnTo>
                    <a:pt x="1849022" y="0"/>
                  </a:lnTo>
                  <a:lnTo>
                    <a:pt x="1849022" y="487696"/>
                  </a:lnTo>
                  <a:lnTo>
                    <a:pt x="0" y="48769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2000" kern="1200" dirty="0" err="1" smtClean="0"/>
                <a:t>Rekam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Jejak</a:t>
              </a:r>
              <a:endParaRPr lang="en-US" sz="2000" kern="1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762350" y="2748414"/>
              <a:ext cx="1381373" cy="1381760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 l="-5000" r="-5000"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3248126" y="2760339"/>
              <a:ext cx="1139034" cy="1337327"/>
            </a:xfrm>
            <a:custGeom>
              <a:avLst/>
              <a:gdLst>
                <a:gd name="connsiteX0" fmla="*/ 0 w 1139034"/>
                <a:gd name="connsiteY0" fmla="*/ 0 h 1337327"/>
                <a:gd name="connsiteX1" fmla="*/ 1139034 w 1139034"/>
                <a:gd name="connsiteY1" fmla="*/ 0 h 1337327"/>
                <a:gd name="connsiteX2" fmla="*/ 1139034 w 1139034"/>
                <a:gd name="connsiteY2" fmla="*/ 1337327 h 1337327"/>
                <a:gd name="connsiteX3" fmla="*/ 0 w 1139034"/>
                <a:gd name="connsiteY3" fmla="*/ 1337327 h 1337327"/>
                <a:gd name="connsiteX4" fmla="*/ 0 w 1139034"/>
                <a:gd name="connsiteY4" fmla="*/ 0 h 133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9034" h="1337327">
                  <a:moveTo>
                    <a:pt x="0" y="0"/>
                  </a:moveTo>
                  <a:lnTo>
                    <a:pt x="1139034" y="0"/>
                  </a:lnTo>
                  <a:lnTo>
                    <a:pt x="1139034" y="1337327"/>
                  </a:lnTo>
                  <a:lnTo>
                    <a:pt x="0" y="133732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2000" kern="1200" dirty="0" err="1" smtClean="0"/>
                <a:t>Usulan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Penelitian</a:t>
              </a:r>
              <a:endParaRPr lang="en-US" sz="2000" kern="12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228445" y="4342586"/>
              <a:ext cx="1381373" cy="1381760"/>
            </a:xfrm>
            <a:prstGeom prst="ellipse">
              <a:avLst/>
            </a:prstGeom>
            <a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 l="-5000" r="-5000"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2753888" y="4740374"/>
              <a:ext cx="1393904" cy="1397959"/>
            </a:xfrm>
            <a:custGeom>
              <a:avLst/>
              <a:gdLst>
                <a:gd name="connsiteX0" fmla="*/ 0 w 1393904"/>
                <a:gd name="connsiteY0" fmla="*/ 0 h 651893"/>
                <a:gd name="connsiteX1" fmla="*/ 1393904 w 1393904"/>
                <a:gd name="connsiteY1" fmla="*/ 0 h 651893"/>
                <a:gd name="connsiteX2" fmla="*/ 1393904 w 1393904"/>
                <a:gd name="connsiteY2" fmla="*/ 651893 h 651893"/>
                <a:gd name="connsiteX3" fmla="*/ 0 w 1393904"/>
                <a:gd name="connsiteY3" fmla="*/ 651893 h 651893"/>
                <a:gd name="connsiteX4" fmla="*/ 0 w 1393904"/>
                <a:gd name="connsiteY4" fmla="*/ 0 h 651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3904" h="651893">
                  <a:moveTo>
                    <a:pt x="0" y="0"/>
                  </a:moveTo>
                  <a:lnTo>
                    <a:pt x="1393904" y="0"/>
                  </a:lnTo>
                  <a:lnTo>
                    <a:pt x="1393904" y="651893"/>
                  </a:lnTo>
                  <a:lnTo>
                    <a:pt x="0" y="6518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2000" kern="1200" dirty="0" err="1" smtClean="0"/>
                <a:t>Kewajaran</a:t>
              </a:r>
              <a:r>
                <a:rPr lang="en-US" sz="2000" kern="1200" dirty="0" smtClean="0"/>
                <a:t> </a:t>
              </a:r>
              <a:r>
                <a:rPr lang="en-US" sz="2000" dirty="0" err="1" smtClean="0"/>
                <a:t>Rencana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Anggaran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Belanja</a:t>
              </a:r>
              <a:r>
                <a:rPr lang="en-US" sz="2000" dirty="0" smtClean="0"/>
                <a:t> (RAB)</a:t>
              </a:r>
              <a:endParaRPr lang="en-US" sz="2000" kern="1200" dirty="0"/>
            </a:p>
          </p:txBody>
        </p:sp>
        <p:pic>
          <p:nvPicPr>
            <p:cNvPr id="12" name="Picture 2" descr="Image result for reviewer clipart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591" y="2445262"/>
              <a:ext cx="1967476" cy="196747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7267287" y="1128609"/>
            <a:ext cx="4748083" cy="4516374"/>
            <a:chOff x="5203870" y="1171422"/>
            <a:chExt cx="4748083" cy="451637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3870" y="1171422"/>
              <a:ext cx="4748083" cy="3438695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5988929" y="1240196"/>
              <a:ext cx="2369311" cy="3745853"/>
              <a:chOff x="10450792" y="2084596"/>
              <a:chExt cx="2431058" cy="3745853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0792" y="2084596"/>
                <a:ext cx="2414153" cy="2493559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28898" y="3800286"/>
                <a:ext cx="1425389" cy="1660832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11201331" y="5461117"/>
                <a:ext cx="1680519" cy="369332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SIMLITABMAS</a:t>
                </a:r>
                <a:endParaRPr lang="en-US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028997" y="4979910"/>
              <a:ext cx="33217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(simlitabmas.ristekdikti.go.id) </a:t>
              </a:r>
            </a:p>
            <a:p>
              <a:endParaRPr lang="en-US" sz="2000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7211" y="1772597"/>
              <a:ext cx="1409581" cy="1422921"/>
            </a:xfrm>
            <a:prstGeom prst="rect">
              <a:avLst/>
            </a:prstGeom>
          </p:spPr>
        </p:pic>
      </p:grpSp>
      <p:sp>
        <p:nvSpPr>
          <p:cNvPr id="21" name="Right Arrow 20"/>
          <p:cNvSpPr/>
          <p:nvPr/>
        </p:nvSpPr>
        <p:spPr>
          <a:xfrm>
            <a:off x="5826479" y="1972399"/>
            <a:ext cx="1253442" cy="3437085"/>
          </a:xfrm>
          <a:prstGeom prst="rightArrow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456087" y="1557294"/>
            <a:ext cx="1869895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REVIEW ONLINE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578691" y="866635"/>
            <a:ext cx="543973" cy="6192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34290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65192" y="2642273"/>
            <a:ext cx="550151" cy="5927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34290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75513" y="4337773"/>
            <a:ext cx="550151" cy="5927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34290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010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632"/>
            <a:ext cx="10515600" cy="5627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PENILAIAN KELAYAKAN USULAN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1867392" y="854228"/>
            <a:ext cx="7121086" cy="5418667"/>
            <a:chOff x="-2599032" y="719666"/>
            <a:chExt cx="7121086" cy="5418667"/>
          </a:xfrm>
        </p:grpSpPr>
        <p:sp>
          <p:nvSpPr>
            <p:cNvPr id="5" name="Block Arc 4"/>
            <p:cNvSpPr/>
            <p:nvPr/>
          </p:nvSpPr>
          <p:spPr>
            <a:xfrm>
              <a:off x="-2599032" y="719666"/>
              <a:ext cx="5198064" cy="5418667"/>
            </a:xfrm>
            <a:prstGeom prst="blockArc">
              <a:avLst>
                <a:gd name="adj1" fmla="val 17527788"/>
                <a:gd name="adj2" fmla="val 4119114"/>
                <a:gd name="adj3" fmla="val 575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1228445" y="1176459"/>
              <a:ext cx="1381373" cy="1381760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2673032" y="1570101"/>
              <a:ext cx="1849022" cy="487696"/>
            </a:xfrm>
            <a:custGeom>
              <a:avLst/>
              <a:gdLst>
                <a:gd name="connsiteX0" fmla="*/ 0 w 1849022"/>
                <a:gd name="connsiteY0" fmla="*/ 0 h 487696"/>
                <a:gd name="connsiteX1" fmla="*/ 1849022 w 1849022"/>
                <a:gd name="connsiteY1" fmla="*/ 0 h 487696"/>
                <a:gd name="connsiteX2" fmla="*/ 1849022 w 1849022"/>
                <a:gd name="connsiteY2" fmla="*/ 487696 h 487696"/>
                <a:gd name="connsiteX3" fmla="*/ 0 w 1849022"/>
                <a:gd name="connsiteY3" fmla="*/ 487696 h 487696"/>
                <a:gd name="connsiteX4" fmla="*/ 0 w 1849022"/>
                <a:gd name="connsiteY4" fmla="*/ 0 h 48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9022" h="487696">
                  <a:moveTo>
                    <a:pt x="0" y="0"/>
                  </a:moveTo>
                  <a:lnTo>
                    <a:pt x="1849022" y="0"/>
                  </a:lnTo>
                  <a:lnTo>
                    <a:pt x="1849022" y="487696"/>
                  </a:lnTo>
                  <a:lnTo>
                    <a:pt x="0" y="48769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2000" kern="1200" dirty="0" err="1" smtClean="0"/>
                <a:t>Rekam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Jejak</a:t>
              </a:r>
              <a:endParaRPr lang="en-US" sz="2000" kern="1200" dirty="0"/>
            </a:p>
          </p:txBody>
        </p:sp>
        <p:pic>
          <p:nvPicPr>
            <p:cNvPr id="12" name="Picture 2" descr="Image result for reviewer clipart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591" y="2445262"/>
              <a:ext cx="1967476" cy="196747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3176022" y="1252579"/>
            <a:ext cx="543973" cy="6192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34290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35726" y="3272979"/>
            <a:ext cx="6507357" cy="29747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https://</a:t>
            </a:r>
            <a:r>
              <a:rPr lang="en-US" sz="1200" dirty="0" smtClean="0"/>
              <a:t>www.journalnsd.com/authid/detail.uri?authorId=085673711066893837.pdf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3448009" y="3000563"/>
            <a:ext cx="2336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/>
              <a:t>A. Jurnal internasional bereputasi</a:t>
            </a:r>
            <a:endParaRPr lang="en-US" sz="1200" b="1" dirty="0"/>
          </a:p>
        </p:txBody>
      </p:sp>
      <p:sp>
        <p:nvSpPr>
          <p:cNvPr id="30" name="Rectangle 29"/>
          <p:cNvSpPr/>
          <p:nvPr/>
        </p:nvSpPr>
        <p:spPr>
          <a:xfrm>
            <a:off x="3526762" y="3627084"/>
            <a:ext cx="6507357" cy="29747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https://</a:t>
            </a:r>
            <a:r>
              <a:rPr lang="en-US" sz="1200" dirty="0" smtClean="0"/>
              <a:t>www.pubjournal.com/authid/detail.uri?authorId=78656734347119387.pdf</a:t>
            </a:r>
            <a:endParaRPr lang="en-US" sz="1200" dirty="0"/>
          </a:p>
        </p:txBody>
      </p:sp>
      <p:sp>
        <p:nvSpPr>
          <p:cNvPr id="31" name="Rectangle 30"/>
          <p:cNvSpPr/>
          <p:nvPr/>
        </p:nvSpPr>
        <p:spPr>
          <a:xfrm>
            <a:off x="3511181" y="4261234"/>
            <a:ext cx="6507357" cy="29747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https://</a:t>
            </a:r>
            <a:r>
              <a:rPr lang="en-US" sz="1200" dirty="0" smtClean="0"/>
              <a:t>www.proceddieee.com/dasda/detail.uri?authorId=0xds66893837.pdf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3437978" y="3988818"/>
            <a:ext cx="1782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/>
              <a:t>B</a:t>
            </a:r>
            <a:r>
              <a:rPr lang="sv-SE" sz="1200" b="1" dirty="0" smtClean="0"/>
              <a:t>. Nasional terakreditasa</a:t>
            </a:r>
            <a:endParaRPr lang="en-US" sz="1200" b="1" dirty="0"/>
          </a:p>
        </p:txBody>
      </p:sp>
      <p:sp>
        <p:nvSpPr>
          <p:cNvPr id="34" name="Rectangle 33"/>
          <p:cNvSpPr/>
          <p:nvPr/>
        </p:nvSpPr>
        <p:spPr>
          <a:xfrm>
            <a:off x="3515664" y="4628786"/>
            <a:ext cx="6507357" cy="29747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https://</a:t>
            </a:r>
            <a:r>
              <a:rPr lang="en-US" sz="1200" dirty="0" smtClean="0"/>
              <a:t>www.proceedingsjour.com/authid/detail.uri?authorId=dasd9734347119387.pdf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5555480" y="1362410"/>
            <a:ext cx="637332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Kompetitif</a:t>
            </a:r>
            <a:r>
              <a:rPr lang="en-US" sz="2400" b="1" dirty="0" smtClean="0">
                <a:solidFill>
                  <a:srgbClr val="FF0000"/>
                </a:solidFill>
              </a:rPr>
              <a:t> Nasional </a:t>
            </a:r>
            <a:r>
              <a:rPr lang="en-US" sz="2400" b="1" dirty="0" err="1" smtClean="0">
                <a:solidFill>
                  <a:srgbClr val="FF0000"/>
                </a:solidFill>
              </a:rPr>
              <a:t>Penelitian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Dasar</a:t>
            </a:r>
            <a:r>
              <a:rPr lang="en-US" sz="2400" b="1" dirty="0" smtClean="0">
                <a:solidFill>
                  <a:srgbClr val="FF0000"/>
                </a:solidFill>
              </a:rPr>
              <a:t> (PD), </a:t>
            </a:r>
            <a:r>
              <a:rPr lang="en-US" sz="2400" b="1" dirty="0" err="1" smtClean="0">
                <a:solidFill>
                  <a:srgbClr val="FF0000"/>
                </a:solidFill>
              </a:rPr>
              <a:t>syarat</a:t>
            </a:r>
            <a:r>
              <a:rPr lang="en-US" sz="2400" b="1" dirty="0" smtClean="0">
                <a:solidFill>
                  <a:srgbClr val="FF0000"/>
                </a:solidFill>
              </a:rPr>
              <a:t> P</a:t>
            </a:r>
            <a:r>
              <a:rPr lang="id-ID" sz="2400" b="1" dirty="0" smtClean="0">
                <a:solidFill>
                  <a:srgbClr val="FF0000"/>
                </a:solidFill>
              </a:rPr>
              <a:t>ublikasi </a:t>
            </a:r>
            <a:r>
              <a:rPr lang="id-ID" sz="2400" b="1" dirty="0">
                <a:solidFill>
                  <a:srgbClr val="FF0000"/>
                </a:solidFill>
              </a:rPr>
              <a:t>minimal dua artikel </a:t>
            </a:r>
            <a:r>
              <a:rPr lang="id-ID" dirty="0"/>
              <a:t>di database terindeks bereputasi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terakreditasi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penulis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corresponding author</a:t>
            </a:r>
            <a:r>
              <a:rPr lang="en-US" dirty="0"/>
              <a:t> </a:t>
            </a:r>
            <a:r>
              <a:rPr lang="id-ID" dirty="0"/>
              <a:t>dibuktikan dengan </a:t>
            </a:r>
            <a:r>
              <a:rPr lang="en-US" dirty="0" err="1"/>
              <a:t>mencantumkan</a:t>
            </a:r>
            <a:r>
              <a:rPr lang="id-ID" dirty="0"/>
              <a:t> URL artikel dimaksud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0383916" y="4063813"/>
            <a:ext cx="505267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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302608" y="4087397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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11181678" y="3739533"/>
            <a:ext cx="747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TIDAK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0400835" y="3739533"/>
            <a:ext cx="4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YA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10421707" y="2738066"/>
            <a:ext cx="1140364" cy="1050192"/>
          </a:xfrm>
          <a:prstGeom prst="downArrow">
            <a:avLst/>
          </a:prstGeom>
          <a:solidFill>
            <a:srgbClr val="FF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141008" y="3739532"/>
            <a:ext cx="977795" cy="914643"/>
          </a:xfrm>
          <a:prstGeom prst="ellipse">
            <a:avLst/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>
            <a:off x="10522371" y="4814663"/>
            <a:ext cx="1140364" cy="1016769"/>
          </a:xfrm>
          <a:prstGeom prst="downArrow">
            <a:avLst/>
          </a:prstGeom>
          <a:solidFill>
            <a:srgbClr val="FF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9515015" y="5941321"/>
            <a:ext cx="2597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LOLOS MENUJU TAHAPAN</a:t>
            </a:r>
          </a:p>
          <a:p>
            <a:pPr algn="ctr"/>
            <a:r>
              <a:rPr lang="en-US" dirty="0" smtClean="0"/>
              <a:t>PENILAIAN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9558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632"/>
            <a:ext cx="10515600" cy="56272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PENILAIAN KELAYAKAN USULAN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2535036" y="729922"/>
            <a:ext cx="6598059" cy="5542973"/>
            <a:chOff x="-3266676" y="595360"/>
            <a:chExt cx="6598059" cy="5542973"/>
          </a:xfrm>
        </p:grpSpPr>
        <p:sp>
          <p:nvSpPr>
            <p:cNvPr id="5" name="Block Arc 4"/>
            <p:cNvSpPr/>
            <p:nvPr/>
          </p:nvSpPr>
          <p:spPr>
            <a:xfrm>
              <a:off x="-3266676" y="719666"/>
              <a:ext cx="5198064" cy="5418667"/>
            </a:xfrm>
            <a:prstGeom prst="blockArc">
              <a:avLst>
                <a:gd name="adj1" fmla="val 17527788"/>
                <a:gd name="adj2" fmla="val 4119114"/>
                <a:gd name="adj3" fmla="val 575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372106" y="958749"/>
              <a:ext cx="1381373" cy="1381760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1482361" y="595360"/>
              <a:ext cx="1849022" cy="487696"/>
            </a:xfrm>
            <a:custGeom>
              <a:avLst/>
              <a:gdLst>
                <a:gd name="connsiteX0" fmla="*/ 0 w 1849022"/>
                <a:gd name="connsiteY0" fmla="*/ 0 h 487696"/>
                <a:gd name="connsiteX1" fmla="*/ 1849022 w 1849022"/>
                <a:gd name="connsiteY1" fmla="*/ 0 h 487696"/>
                <a:gd name="connsiteX2" fmla="*/ 1849022 w 1849022"/>
                <a:gd name="connsiteY2" fmla="*/ 487696 h 487696"/>
                <a:gd name="connsiteX3" fmla="*/ 0 w 1849022"/>
                <a:gd name="connsiteY3" fmla="*/ 487696 h 487696"/>
                <a:gd name="connsiteX4" fmla="*/ 0 w 1849022"/>
                <a:gd name="connsiteY4" fmla="*/ 0 h 48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9022" h="487696">
                  <a:moveTo>
                    <a:pt x="0" y="0"/>
                  </a:moveTo>
                  <a:lnTo>
                    <a:pt x="1849022" y="0"/>
                  </a:lnTo>
                  <a:lnTo>
                    <a:pt x="1849022" y="487696"/>
                  </a:lnTo>
                  <a:lnTo>
                    <a:pt x="0" y="48769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2000" kern="1200" dirty="0" err="1" smtClean="0"/>
                <a:t>Rekam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Jejak</a:t>
              </a:r>
              <a:endParaRPr lang="en-US" sz="2000" kern="1200" dirty="0"/>
            </a:p>
          </p:txBody>
        </p:sp>
        <p:pic>
          <p:nvPicPr>
            <p:cNvPr id="12" name="Picture 2" descr="Image result for reviewer clipart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05703" y="2445262"/>
              <a:ext cx="1967476" cy="196747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1579230" y="692824"/>
            <a:ext cx="543973" cy="6192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34290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62875" y="1187523"/>
            <a:ext cx="752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A. </a:t>
            </a:r>
            <a:r>
              <a:rPr lang="en-US" b="1" dirty="0" err="1" smtClean="0"/>
              <a:t>Kualitas</a:t>
            </a:r>
            <a:r>
              <a:rPr lang="en-US" b="1" dirty="0" smtClean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kuantitas</a:t>
            </a:r>
            <a:r>
              <a:rPr lang="en-US" b="1" dirty="0"/>
              <a:t> </a:t>
            </a:r>
            <a:r>
              <a:rPr lang="en-US" b="1" dirty="0" err="1"/>
              <a:t>publikasi</a:t>
            </a:r>
            <a:r>
              <a:rPr lang="en-US" b="1" dirty="0"/>
              <a:t> </a:t>
            </a:r>
            <a:r>
              <a:rPr lang="en-US" b="1" dirty="0" err="1"/>
              <a:t>artikel</a:t>
            </a:r>
            <a:r>
              <a:rPr lang="en-US" b="1" dirty="0"/>
              <a:t> di </a:t>
            </a:r>
            <a:r>
              <a:rPr lang="en-US" b="1" dirty="0" err="1"/>
              <a:t>jurnal</a:t>
            </a:r>
            <a:r>
              <a:rPr lang="en-US" b="1" dirty="0"/>
              <a:t> </a:t>
            </a:r>
            <a:r>
              <a:rPr lang="en-US" b="1" dirty="0" err="1"/>
              <a:t>ilmiah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/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prosiding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97837410"/>
              </p:ext>
            </p:extLst>
          </p:nvPr>
        </p:nvGraphicFramePr>
        <p:xfrm>
          <a:off x="2939060" y="1575328"/>
          <a:ext cx="9136825" cy="445006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957416"/>
                <a:gridCol w="5731069"/>
                <a:gridCol w="809825"/>
                <a:gridCol w="638515"/>
              </a:tblGrid>
              <a:tr h="8328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</a:rPr>
                        <a:t>SYARAT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</a:rPr>
                        <a:t>PENGUSUL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9" marR="6015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</a:rPr>
                        <a:t>ISIAN USULAN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9" marR="6015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</a:rPr>
                        <a:t>Pilih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</a:rPr>
                        <a:t>Hasil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 Review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9" marR="6015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</a:rPr>
                        <a:t>Nilai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9" marR="60159" marT="0" marB="0" anchor="ctr"/>
                </a:tc>
              </a:tr>
              <a:tr h="266852">
                <a:tc row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err="1" smtClean="0">
                          <a:solidFill>
                            <a:srgbClr val="002060"/>
                          </a:solidFill>
                          <a:effectLst/>
                        </a:rPr>
                        <a:t>Ketua</a:t>
                      </a:r>
                      <a:r>
                        <a:rPr lang="en-US" sz="1600" b="0" kern="12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rgbClr val="002060"/>
                          </a:solidFill>
                          <a:effectLst/>
                        </a:rPr>
                        <a:t>pengusul</a:t>
                      </a:r>
                      <a:r>
                        <a:rPr lang="en-US" sz="1600" b="0" kern="12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id-ID" sz="1600" b="0" kern="1200" dirty="0" smtClean="0">
                          <a:solidFill>
                            <a:srgbClr val="002060"/>
                          </a:solidFill>
                          <a:effectLst/>
                        </a:rPr>
                        <a:t>memiliki rekam jejak publikasi minimal dua artikel di database terindeks bereputasi </a:t>
                      </a:r>
                      <a:r>
                        <a:rPr lang="en-US" sz="1600" b="0" kern="1200" dirty="0" err="1" smtClean="0">
                          <a:solidFill>
                            <a:srgbClr val="002060"/>
                          </a:solidFill>
                          <a:effectLst/>
                        </a:rPr>
                        <a:t>dan</a:t>
                      </a:r>
                      <a:r>
                        <a:rPr lang="en-US" sz="1600" b="0" kern="1200" dirty="0" smtClean="0">
                          <a:solidFill>
                            <a:srgbClr val="002060"/>
                          </a:solidFill>
                          <a:effectLst/>
                        </a:rPr>
                        <a:t>/</a:t>
                      </a:r>
                      <a:r>
                        <a:rPr lang="en-US" sz="1600" b="0" kern="1200" dirty="0" err="1" smtClean="0">
                          <a:solidFill>
                            <a:srgbClr val="002060"/>
                          </a:solidFill>
                          <a:effectLst/>
                        </a:rPr>
                        <a:t>atau</a:t>
                      </a:r>
                      <a:r>
                        <a:rPr lang="en-US" sz="1600" b="0" kern="12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rgbClr val="002060"/>
                          </a:solidFill>
                          <a:effectLst/>
                        </a:rPr>
                        <a:t>jurnal</a:t>
                      </a:r>
                      <a:r>
                        <a:rPr lang="en-US" sz="1600" b="0" kern="12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rgbClr val="002060"/>
                          </a:solidFill>
                          <a:effectLst/>
                        </a:rPr>
                        <a:t>nasional</a:t>
                      </a:r>
                      <a:r>
                        <a:rPr lang="en-US" sz="1600" b="0" kern="12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rgbClr val="002060"/>
                          </a:solidFill>
                          <a:effectLst/>
                        </a:rPr>
                        <a:t>terakreditasi</a:t>
                      </a:r>
                      <a:r>
                        <a:rPr lang="en-US" sz="1600" b="0" kern="12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rgbClr val="002060"/>
                          </a:solidFill>
                          <a:effectLst/>
                        </a:rPr>
                        <a:t>sebagai</a:t>
                      </a:r>
                      <a:r>
                        <a:rPr lang="en-US" sz="1600" b="0" kern="12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rgbClr val="002060"/>
                          </a:solidFill>
                          <a:effectLst/>
                        </a:rPr>
                        <a:t>penulis</a:t>
                      </a:r>
                      <a:r>
                        <a:rPr lang="en-US" sz="1600" b="0" kern="12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rgbClr val="002060"/>
                          </a:solidFill>
                          <a:effectLst/>
                        </a:rPr>
                        <a:t>pertama</a:t>
                      </a:r>
                      <a:r>
                        <a:rPr lang="en-US" sz="1600" b="0" kern="12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rgbClr val="002060"/>
                          </a:solidFill>
                          <a:effectLst/>
                        </a:rPr>
                        <a:t>atau</a:t>
                      </a:r>
                      <a:r>
                        <a:rPr lang="en-US" sz="1600" b="0" kern="1200" dirty="0" smtClean="0">
                          <a:solidFill>
                            <a:srgbClr val="002060"/>
                          </a:solidFill>
                          <a:effectLst/>
                        </a:rPr>
                        <a:t> corresponding author </a:t>
                      </a:r>
                      <a:r>
                        <a:rPr lang="id-ID" sz="1600" b="0" kern="1200" dirty="0" smtClean="0">
                          <a:solidFill>
                            <a:srgbClr val="002060"/>
                          </a:solidFill>
                          <a:effectLst/>
                        </a:rPr>
                        <a:t>dibuktikan dengan </a:t>
                      </a:r>
                      <a:r>
                        <a:rPr lang="en-US" sz="1600" b="0" kern="1200" dirty="0" err="1" smtClean="0">
                          <a:solidFill>
                            <a:srgbClr val="002060"/>
                          </a:solidFill>
                          <a:effectLst/>
                        </a:rPr>
                        <a:t>mencantumkan</a:t>
                      </a:r>
                      <a:r>
                        <a:rPr lang="id-ID" sz="1600" b="0" kern="1200" dirty="0" smtClean="0">
                          <a:solidFill>
                            <a:srgbClr val="002060"/>
                          </a:solidFill>
                          <a:effectLst/>
                        </a:rPr>
                        <a:t> URL artikel dimaksud; </a:t>
                      </a:r>
                      <a:endParaRPr lang="en-US" sz="1600" b="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9" marR="6015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</a:rPr>
                        <a:t>JURNAL INTERNASIONAL BEREPUTASI 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9" marR="60159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9" marR="60159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9" marR="60159" marT="0" marB="0" anchor="ctr"/>
                </a:tc>
              </a:tr>
              <a:tr h="546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https://www.journalnsd.com/authid/detail.uri?authorId=085673711066893837.pdf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9" marR="60159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6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https://www.pubjournal.com/authid/detail.uri?authorId=78656734347119387.pdf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9" marR="60159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</a:rPr>
                        <a:t>JURNAL INTERNASIONAL DAN JURNAL NASIONAL TERAKREDITASI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9" marR="60159" marT="0" marB="0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9" marR="60159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9" marR="60159" marT="0" marB="0" anchor="ctr"/>
                </a:tc>
              </a:tr>
              <a:tr h="546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https://www.journalnsd.com/authid/detail.uri?authorId=085673711066893837.pdf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9" marR="60159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66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https://www.pubjournal.com/authid/detail.uri?authorId=78656734347119387.pdf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9" marR="60159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283" y="2772230"/>
            <a:ext cx="420915" cy="47897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085949" y="4909200"/>
            <a:ext cx="1894120" cy="1904204"/>
            <a:chOff x="8572726" y="4782461"/>
            <a:chExt cx="1777876" cy="1904204"/>
          </a:xfrm>
        </p:grpSpPr>
        <p:pic>
          <p:nvPicPr>
            <p:cNvPr id="14" name="Picture 13"/>
            <p:cNvPicPr/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2726" y="5140894"/>
              <a:ext cx="1696130" cy="1545771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flipH="1">
              <a:off x="9965976" y="4782461"/>
              <a:ext cx="384626" cy="25399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/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698" y="4565280"/>
            <a:ext cx="420915" cy="47897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10628" y="908645"/>
            <a:ext cx="24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KOMPONEN PENILAIAN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48967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632"/>
            <a:ext cx="10515600" cy="5627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PENILAIAN KELAYAKAN USULAN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2001937" y="922866"/>
            <a:ext cx="7041632" cy="5418667"/>
            <a:chOff x="-2599032" y="719666"/>
            <a:chExt cx="7041632" cy="5418667"/>
          </a:xfrm>
        </p:grpSpPr>
        <p:sp>
          <p:nvSpPr>
            <p:cNvPr id="5" name="Block Arc 4"/>
            <p:cNvSpPr/>
            <p:nvPr/>
          </p:nvSpPr>
          <p:spPr>
            <a:xfrm>
              <a:off x="-2599032" y="719666"/>
              <a:ext cx="5198064" cy="5418667"/>
            </a:xfrm>
            <a:prstGeom prst="blockArc">
              <a:avLst>
                <a:gd name="adj1" fmla="val 17527788"/>
                <a:gd name="adj2" fmla="val 4119114"/>
                <a:gd name="adj3" fmla="val 575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1228445" y="1176459"/>
              <a:ext cx="1381373" cy="1381760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2593578" y="1242059"/>
              <a:ext cx="1849022" cy="487696"/>
            </a:xfrm>
            <a:custGeom>
              <a:avLst/>
              <a:gdLst>
                <a:gd name="connsiteX0" fmla="*/ 0 w 1849022"/>
                <a:gd name="connsiteY0" fmla="*/ 0 h 487696"/>
                <a:gd name="connsiteX1" fmla="*/ 1849022 w 1849022"/>
                <a:gd name="connsiteY1" fmla="*/ 0 h 487696"/>
                <a:gd name="connsiteX2" fmla="*/ 1849022 w 1849022"/>
                <a:gd name="connsiteY2" fmla="*/ 487696 h 487696"/>
                <a:gd name="connsiteX3" fmla="*/ 0 w 1849022"/>
                <a:gd name="connsiteY3" fmla="*/ 487696 h 487696"/>
                <a:gd name="connsiteX4" fmla="*/ 0 w 1849022"/>
                <a:gd name="connsiteY4" fmla="*/ 0 h 48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9022" h="487696">
                  <a:moveTo>
                    <a:pt x="0" y="0"/>
                  </a:moveTo>
                  <a:lnTo>
                    <a:pt x="1849022" y="0"/>
                  </a:lnTo>
                  <a:lnTo>
                    <a:pt x="1849022" y="487696"/>
                  </a:lnTo>
                  <a:lnTo>
                    <a:pt x="0" y="48769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2000" kern="1200" dirty="0" err="1" smtClean="0"/>
                <a:t>Rekam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Jejak</a:t>
              </a:r>
              <a:endParaRPr lang="en-US" sz="2000" kern="1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762350" y="2748414"/>
              <a:ext cx="1381373" cy="1381760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 l="-5000" r="-5000"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3248126" y="2760339"/>
              <a:ext cx="1139034" cy="1337327"/>
            </a:xfrm>
            <a:custGeom>
              <a:avLst/>
              <a:gdLst>
                <a:gd name="connsiteX0" fmla="*/ 0 w 1139034"/>
                <a:gd name="connsiteY0" fmla="*/ 0 h 1337327"/>
                <a:gd name="connsiteX1" fmla="*/ 1139034 w 1139034"/>
                <a:gd name="connsiteY1" fmla="*/ 0 h 1337327"/>
                <a:gd name="connsiteX2" fmla="*/ 1139034 w 1139034"/>
                <a:gd name="connsiteY2" fmla="*/ 1337327 h 1337327"/>
                <a:gd name="connsiteX3" fmla="*/ 0 w 1139034"/>
                <a:gd name="connsiteY3" fmla="*/ 1337327 h 1337327"/>
                <a:gd name="connsiteX4" fmla="*/ 0 w 1139034"/>
                <a:gd name="connsiteY4" fmla="*/ 0 h 133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9034" h="1337327">
                  <a:moveTo>
                    <a:pt x="0" y="0"/>
                  </a:moveTo>
                  <a:lnTo>
                    <a:pt x="1139034" y="0"/>
                  </a:lnTo>
                  <a:lnTo>
                    <a:pt x="1139034" y="1337327"/>
                  </a:lnTo>
                  <a:lnTo>
                    <a:pt x="0" y="133732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2000" kern="1200" dirty="0" err="1" smtClean="0"/>
                <a:t>Substansi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Usulan</a:t>
              </a:r>
              <a:endParaRPr lang="en-US" sz="2000" kern="12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228445" y="4342586"/>
              <a:ext cx="1381373" cy="1381760"/>
            </a:xfrm>
            <a:prstGeom prst="ellipse">
              <a:avLst/>
            </a:prstGeom>
            <a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 l="-5000" r="-5000"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2870000" y="4769402"/>
              <a:ext cx="1393904" cy="1123397"/>
            </a:xfrm>
            <a:custGeom>
              <a:avLst/>
              <a:gdLst>
                <a:gd name="connsiteX0" fmla="*/ 0 w 1393904"/>
                <a:gd name="connsiteY0" fmla="*/ 0 h 651893"/>
                <a:gd name="connsiteX1" fmla="*/ 1393904 w 1393904"/>
                <a:gd name="connsiteY1" fmla="*/ 0 h 651893"/>
                <a:gd name="connsiteX2" fmla="*/ 1393904 w 1393904"/>
                <a:gd name="connsiteY2" fmla="*/ 651893 h 651893"/>
                <a:gd name="connsiteX3" fmla="*/ 0 w 1393904"/>
                <a:gd name="connsiteY3" fmla="*/ 651893 h 651893"/>
                <a:gd name="connsiteX4" fmla="*/ 0 w 1393904"/>
                <a:gd name="connsiteY4" fmla="*/ 0 h 651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3904" h="651893">
                  <a:moveTo>
                    <a:pt x="0" y="0"/>
                  </a:moveTo>
                  <a:lnTo>
                    <a:pt x="1393904" y="0"/>
                  </a:lnTo>
                  <a:lnTo>
                    <a:pt x="1393904" y="651893"/>
                  </a:lnTo>
                  <a:lnTo>
                    <a:pt x="0" y="6518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2000" kern="1200" dirty="0" err="1" smtClean="0"/>
                <a:t>Kewajaran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Rencana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Anggaran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Biaya</a:t>
              </a:r>
              <a:endParaRPr lang="en-US" sz="2000" kern="1200" dirty="0"/>
            </a:p>
          </p:txBody>
        </p:sp>
        <p:pic>
          <p:nvPicPr>
            <p:cNvPr id="12" name="Picture 2" descr="Image result for reviewer clipart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9591" y="2445262"/>
              <a:ext cx="1967476" cy="196747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2867491" y="1069835"/>
            <a:ext cx="543973" cy="6192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34290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53992" y="2845473"/>
            <a:ext cx="550151" cy="5927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34290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64313" y="4540973"/>
            <a:ext cx="550151" cy="5927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34290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1908" y="756353"/>
            <a:ext cx="393954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DAFTAR PENILAIAN KELAYAKAN USULAN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981639" y="1069835"/>
            <a:ext cx="723193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/>
          </a:p>
          <a:p>
            <a:r>
              <a:rPr lang="en-US" sz="1600" b="1" dirty="0">
                <a:solidFill>
                  <a:srgbClr val="FF0000"/>
                </a:solidFill>
              </a:rPr>
              <a:t>I. </a:t>
            </a:r>
            <a:r>
              <a:rPr lang="en-US" sz="1600" b="1" dirty="0" smtClean="0">
                <a:solidFill>
                  <a:srgbClr val="FF0000"/>
                </a:solidFill>
              </a:rPr>
              <a:t>KUALITAS DAN KUANTITAS PUBLIKASI ARTIKEL DI JURNAL ILMIAH</a:t>
            </a:r>
          </a:p>
          <a:p>
            <a:pPr marL="465138" indent="-300038">
              <a:buAutoNum type="alphaLcPeriod"/>
            </a:pPr>
            <a:r>
              <a:rPr lang="en-US" sz="1600" dirty="0" err="1" smtClean="0"/>
              <a:t>Jurnal</a:t>
            </a:r>
            <a:r>
              <a:rPr lang="en-US" sz="1600" dirty="0" smtClean="0"/>
              <a:t> </a:t>
            </a:r>
            <a:r>
              <a:rPr lang="en-US" sz="1600" dirty="0" err="1"/>
              <a:t>internasional</a:t>
            </a:r>
            <a:r>
              <a:rPr lang="en-US" sz="1600" dirty="0"/>
              <a:t> </a:t>
            </a:r>
            <a:r>
              <a:rPr lang="en-US" sz="1600" dirty="0" err="1" smtClean="0"/>
              <a:t>bereputasi</a:t>
            </a:r>
            <a:endParaRPr lang="en-US" sz="1600" dirty="0"/>
          </a:p>
          <a:p>
            <a:pPr marL="465138" indent="-300038">
              <a:buAutoNum type="alphaLcPeriod"/>
            </a:pPr>
            <a:r>
              <a:rPr lang="en-US" sz="1600" dirty="0" err="1" smtClean="0"/>
              <a:t>Jurnal</a:t>
            </a:r>
            <a:r>
              <a:rPr lang="en-US" sz="1600" dirty="0" smtClean="0"/>
              <a:t> </a:t>
            </a:r>
            <a:r>
              <a:rPr lang="en-US" sz="1600" dirty="0" err="1"/>
              <a:t>internasional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jurnal</a:t>
            </a:r>
            <a:r>
              <a:rPr lang="en-US" sz="1600" dirty="0"/>
              <a:t> </a:t>
            </a:r>
            <a:r>
              <a:rPr lang="en-US" sz="1600" dirty="0" err="1"/>
              <a:t>nasional</a:t>
            </a:r>
            <a:r>
              <a:rPr lang="en-US" sz="1600" dirty="0"/>
              <a:t> </a:t>
            </a:r>
            <a:r>
              <a:rPr lang="en-US" sz="1600" dirty="0" err="1" smtClean="0"/>
              <a:t>terakreditasi</a:t>
            </a:r>
            <a:endParaRPr lang="en-US" sz="1600" dirty="0" smtClean="0"/>
          </a:p>
          <a:p>
            <a:pPr marL="465138" indent="-300038">
              <a:buAutoNum type="alphaLcPeriod"/>
            </a:pPr>
            <a:r>
              <a:rPr lang="en-US" sz="1600" dirty="0" err="1" smtClean="0"/>
              <a:t>Kualitas</a:t>
            </a:r>
            <a:r>
              <a:rPr lang="en-US" sz="1600" dirty="0" smtClean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kuantitas</a:t>
            </a:r>
            <a:r>
              <a:rPr lang="en-US" sz="1600" dirty="0"/>
              <a:t> </a:t>
            </a:r>
            <a:r>
              <a:rPr lang="en-US" sz="1600" dirty="0" err="1"/>
              <a:t>publikasi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 smtClean="0"/>
              <a:t>prosiding</a:t>
            </a:r>
            <a:endParaRPr lang="en-US" sz="1600" dirty="0" smtClean="0"/>
          </a:p>
          <a:p>
            <a:pPr marL="465138" indent="-300038">
              <a:buAutoNum type="alphaLcPeriod"/>
            </a:pPr>
            <a:r>
              <a:rPr lang="en-US" sz="1600" dirty="0" err="1" smtClean="0"/>
              <a:t>Kualitas</a:t>
            </a:r>
            <a:r>
              <a:rPr lang="en-US" sz="1600" dirty="0" smtClean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kuantitas</a:t>
            </a:r>
            <a:r>
              <a:rPr lang="en-US" sz="1600" dirty="0"/>
              <a:t> </a:t>
            </a:r>
            <a:r>
              <a:rPr lang="en-US" sz="1600" dirty="0" err="1"/>
              <a:t>buku</a:t>
            </a:r>
            <a:r>
              <a:rPr lang="en-US" sz="1600" dirty="0"/>
              <a:t> </a:t>
            </a:r>
            <a:r>
              <a:rPr lang="en-US" sz="1600" dirty="0" err="1"/>
              <a:t>ber</a:t>
            </a:r>
            <a:r>
              <a:rPr lang="en-US" sz="1600" dirty="0"/>
              <a:t> </a:t>
            </a:r>
            <a:r>
              <a:rPr lang="en-US" sz="1600" dirty="0" smtClean="0"/>
              <a:t>ISBN</a:t>
            </a:r>
          </a:p>
          <a:p>
            <a:pPr marL="465138" indent="-300038">
              <a:buAutoNum type="alphaLcPeriod"/>
            </a:pPr>
            <a:r>
              <a:rPr lang="en-US" sz="1600" dirty="0" err="1" smtClean="0"/>
              <a:t>Kuantitas</a:t>
            </a:r>
            <a:r>
              <a:rPr lang="en-US" sz="1600" dirty="0" smtClean="0"/>
              <a:t> </a:t>
            </a:r>
            <a:r>
              <a:rPr lang="en-US" sz="1600" dirty="0" err="1"/>
              <a:t>dan</a:t>
            </a:r>
            <a:r>
              <a:rPr lang="en-US" sz="1600" dirty="0"/>
              <a:t> status </a:t>
            </a:r>
            <a:r>
              <a:rPr lang="en-US" sz="1600" dirty="0" err="1"/>
              <a:t>perolehan</a:t>
            </a:r>
            <a:r>
              <a:rPr lang="en-US" sz="1600" dirty="0"/>
              <a:t> </a:t>
            </a:r>
            <a:r>
              <a:rPr lang="en-US" sz="1600" dirty="0" smtClean="0"/>
              <a:t>KI</a:t>
            </a:r>
          </a:p>
          <a:p>
            <a:pPr marL="465138" indent="-300038">
              <a:buAutoNum type="alphaLcPeriod"/>
            </a:pPr>
            <a:r>
              <a:rPr lang="en-US" sz="1600" dirty="0" err="1" smtClean="0"/>
              <a:t>Rekam</a:t>
            </a:r>
            <a:r>
              <a:rPr lang="en-US" sz="1600" dirty="0" smtClean="0"/>
              <a:t> </a:t>
            </a:r>
            <a:r>
              <a:rPr lang="en-US" sz="1600" dirty="0" err="1"/>
              <a:t>jejak</a:t>
            </a:r>
            <a:r>
              <a:rPr lang="en-US" sz="1600" dirty="0"/>
              <a:t> </a:t>
            </a:r>
            <a:r>
              <a:rPr lang="en-US" sz="1600" dirty="0" err="1"/>
              <a:t>anggota</a:t>
            </a:r>
            <a:r>
              <a:rPr lang="en-US" sz="1600" dirty="0"/>
              <a:t> </a:t>
            </a:r>
            <a:r>
              <a:rPr lang="en-US" sz="1600" dirty="0" err="1"/>
              <a:t>pengusul</a:t>
            </a:r>
            <a:r>
              <a:rPr lang="en-US" sz="1600" dirty="0"/>
              <a:t> (</a:t>
            </a:r>
            <a:r>
              <a:rPr lang="en-US" sz="1600" dirty="0" err="1"/>
              <a:t>menyangkut</a:t>
            </a:r>
            <a:r>
              <a:rPr lang="en-US" sz="1600" dirty="0"/>
              <a:t> </a:t>
            </a:r>
            <a:r>
              <a:rPr lang="en-US" sz="1600" dirty="0" err="1"/>
              <a:t>poin</a:t>
            </a:r>
            <a:r>
              <a:rPr lang="en-US" sz="1600" dirty="0"/>
              <a:t> a </a:t>
            </a:r>
            <a:r>
              <a:rPr lang="en-US" sz="1600" dirty="0" err="1"/>
              <a:t>sampai</a:t>
            </a:r>
            <a:r>
              <a:rPr lang="en-US" sz="1600" dirty="0"/>
              <a:t> d)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II. SUBSTANSI USULAN </a:t>
            </a:r>
          </a:p>
          <a:p>
            <a:pPr marL="465138" indent="-290513">
              <a:buFont typeface="+mj-lt"/>
              <a:buAutoNum type="alphaLcPeriod"/>
            </a:pPr>
            <a:r>
              <a:rPr lang="en-US" sz="1600" dirty="0" err="1"/>
              <a:t>Relevansi</a:t>
            </a:r>
            <a:r>
              <a:rPr lang="en-US" sz="1600" dirty="0"/>
              <a:t> </a:t>
            </a:r>
            <a:r>
              <a:rPr lang="en-US" sz="1600" dirty="0" err="1"/>
              <a:t>usulan</a:t>
            </a:r>
            <a:r>
              <a:rPr lang="en-US" sz="1600" dirty="0"/>
              <a:t> </a:t>
            </a:r>
            <a:r>
              <a:rPr lang="en-US" sz="1600" dirty="0" err="1"/>
              <a:t>penelitian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bidang</a:t>
            </a:r>
            <a:r>
              <a:rPr lang="en-US" sz="1600" dirty="0"/>
              <a:t> </a:t>
            </a:r>
            <a:r>
              <a:rPr lang="en-US" sz="1600" dirty="0" err="1"/>
              <a:t>fokus</a:t>
            </a:r>
            <a:r>
              <a:rPr lang="en-US" sz="1600" dirty="0"/>
              <a:t>, </a:t>
            </a:r>
            <a:r>
              <a:rPr lang="en-US" sz="1600" dirty="0" err="1"/>
              <a:t>tema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topik</a:t>
            </a:r>
            <a:endParaRPr lang="en-US" sz="1600" dirty="0"/>
          </a:p>
          <a:p>
            <a:pPr marL="465138" indent="-290513">
              <a:buFont typeface="+mj-lt"/>
              <a:buAutoNum type="alphaLcPeriod"/>
            </a:pPr>
            <a:r>
              <a:rPr lang="en-US" sz="1600" dirty="0" err="1"/>
              <a:t>Kualitas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relevansi</a:t>
            </a:r>
            <a:r>
              <a:rPr lang="en-US" sz="1600" dirty="0"/>
              <a:t> </a:t>
            </a:r>
            <a:r>
              <a:rPr lang="en-US" sz="1600" dirty="0" err="1"/>
              <a:t>tujuan</a:t>
            </a:r>
            <a:r>
              <a:rPr lang="en-US" sz="1600" dirty="0"/>
              <a:t>, </a:t>
            </a:r>
            <a:r>
              <a:rPr lang="en-US" sz="1600" dirty="0" err="1"/>
              <a:t>permasalahan</a:t>
            </a:r>
            <a:r>
              <a:rPr lang="en-US" sz="1600" dirty="0"/>
              <a:t>, state of the art, </a:t>
            </a:r>
            <a:r>
              <a:rPr lang="en-US" sz="1600" dirty="0" err="1"/>
              <a:t>metode</a:t>
            </a:r>
            <a:r>
              <a:rPr lang="en-US" sz="1600" dirty="0"/>
              <a:t>, 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kebaruan</a:t>
            </a:r>
            <a:r>
              <a:rPr lang="en-US" sz="1600" dirty="0"/>
              <a:t> </a:t>
            </a:r>
            <a:r>
              <a:rPr lang="en-US" sz="1600" dirty="0" err="1"/>
              <a:t>penelitian</a:t>
            </a:r>
            <a:endParaRPr lang="en-US" sz="1600" dirty="0"/>
          </a:p>
          <a:p>
            <a:pPr marL="465138" indent="-290513">
              <a:buFont typeface="+mj-lt"/>
              <a:buAutoNum type="alphaLcPeriod"/>
            </a:pPr>
            <a:r>
              <a:rPr lang="en-US" sz="1600" dirty="0" err="1"/>
              <a:t>Keterkaitan</a:t>
            </a:r>
            <a:r>
              <a:rPr lang="en-US" sz="1600" dirty="0"/>
              <a:t> </a:t>
            </a:r>
            <a:r>
              <a:rPr lang="en-US" sz="1600" dirty="0" err="1"/>
              <a:t>usulan</a:t>
            </a:r>
            <a:r>
              <a:rPr lang="en-US" sz="1600" dirty="0"/>
              <a:t> </a:t>
            </a:r>
            <a:r>
              <a:rPr lang="en-US" sz="1600" dirty="0" err="1"/>
              <a:t>penelitian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hasil</a:t>
            </a:r>
            <a:r>
              <a:rPr lang="en-US" sz="1600" dirty="0"/>
              <a:t> </a:t>
            </a:r>
            <a:r>
              <a:rPr lang="en-US" sz="1600" dirty="0" err="1"/>
              <a:t>penelitian</a:t>
            </a:r>
            <a:r>
              <a:rPr lang="en-US" sz="1600" dirty="0"/>
              <a:t> yang </a:t>
            </a:r>
            <a:r>
              <a:rPr lang="en-US" sz="1600" dirty="0" err="1"/>
              <a:t>didapat</a:t>
            </a:r>
            <a:r>
              <a:rPr lang="en-US" sz="1600" dirty="0"/>
              <a:t> </a:t>
            </a:r>
            <a:r>
              <a:rPr lang="en-US" sz="1600" dirty="0" err="1"/>
              <a:t>sebelumnya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rencana</a:t>
            </a:r>
            <a:r>
              <a:rPr lang="en-US" sz="1600" dirty="0"/>
              <a:t> </a:t>
            </a:r>
            <a:r>
              <a:rPr lang="en-US" sz="1600" dirty="0" err="1"/>
              <a:t>kedepan</a:t>
            </a:r>
            <a:r>
              <a:rPr lang="en-US" sz="1600" dirty="0"/>
              <a:t> (roadmap </a:t>
            </a:r>
            <a:r>
              <a:rPr lang="en-US" sz="1600" dirty="0" err="1"/>
              <a:t>penelitian</a:t>
            </a:r>
            <a:r>
              <a:rPr lang="en-US" sz="1600" dirty="0"/>
              <a:t>)</a:t>
            </a:r>
          </a:p>
          <a:p>
            <a:pPr marL="465138" indent="-290513">
              <a:buFont typeface="+mj-lt"/>
              <a:buAutoNum type="alphaLcPeriod"/>
            </a:pPr>
            <a:r>
              <a:rPr lang="en-US" sz="1600" dirty="0" err="1"/>
              <a:t>Kesesuaian</a:t>
            </a:r>
            <a:r>
              <a:rPr lang="en-US" sz="1600" dirty="0"/>
              <a:t> </a:t>
            </a:r>
            <a:r>
              <a:rPr lang="en-US" sz="1600" dirty="0" err="1"/>
              <a:t>penugasan</a:t>
            </a:r>
            <a:r>
              <a:rPr lang="en-US" sz="1600" dirty="0"/>
              <a:t> </a:t>
            </a:r>
            <a:r>
              <a:rPr lang="en-US" sz="1600" dirty="0" err="1"/>
              <a:t>peneliti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pembagian</a:t>
            </a:r>
            <a:r>
              <a:rPr lang="en-US" sz="1600" dirty="0"/>
              <a:t> </a:t>
            </a:r>
            <a:r>
              <a:rPr lang="en-US" sz="1600" dirty="0" err="1"/>
              <a:t>tugas</a:t>
            </a:r>
            <a:endParaRPr lang="en-US" sz="1600" dirty="0"/>
          </a:p>
          <a:p>
            <a:pPr marL="465138" indent="-290513">
              <a:buFont typeface="+mj-lt"/>
              <a:buAutoNum type="alphaLcPeriod"/>
            </a:pPr>
            <a:r>
              <a:rPr lang="en-US" sz="1600" dirty="0" err="1"/>
              <a:t>Kualitas</a:t>
            </a:r>
            <a:r>
              <a:rPr lang="en-US" sz="1600" dirty="0"/>
              <a:t> </a:t>
            </a:r>
            <a:r>
              <a:rPr lang="en-US" sz="1600" dirty="0" err="1"/>
              <a:t>luaran</a:t>
            </a:r>
            <a:r>
              <a:rPr lang="en-US" sz="1600" dirty="0"/>
              <a:t> </a:t>
            </a:r>
            <a:r>
              <a:rPr lang="en-US" sz="1600" dirty="0" err="1"/>
              <a:t>wajib</a:t>
            </a:r>
            <a:r>
              <a:rPr lang="en-US" sz="1600" dirty="0"/>
              <a:t> </a:t>
            </a:r>
            <a:r>
              <a:rPr lang="en-US" sz="1600" dirty="0" err="1"/>
              <a:t>penelitian</a:t>
            </a:r>
            <a:r>
              <a:rPr lang="en-US" sz="1600" dirty="0"/>
              <a:t> yang </a:t>
            </a:r>
            <a:r>
              <a:rPr lang="en-US" sz="1600" dirty="0" err="1"/>
              <a:t>dijanjikan</a:t>
            </a:r>
            <a:endParaRPr lang="en-US" sz="1600" dirty="0"/>
          </a:p>
          <a:p>
            <a:pPr marL="465138" indent="-290513">
              <a:buFont typeface="+mj-lt"/>
              <a:buAutoNum type="alphaLcPeriod"/>
            </a:pPr>
            <a:r>
              <a:rPr lang="en-US" sz="1600" dirty="0" err="1"/>
              <a:t>Kewajaran</a:t>
            </a:r>
            <a:r>
              <a:rPr lang="en-US" sz="1600" dirty="0"/>
              <a:t> </a:t>
            </a:r>
            <a:r>
              <a:rPr lang="en-US" sz="1600" dirty="0" err="1"/>
              <a:t>tahapan</a:t>
            </a:r>
            <a:r>
              <a:rPr lang="en-US" sz="1600" dirty="0"/>
              <a:t> target </a:t>
            </a:r>
            <a:r>
              <a:rPr lang="en-US" sz="1600" dirty="0" err="1"/>
              <a:t>capaian</a:t>
            </a:r>
            <a:r>
              <a:rPr lang="en-US" sz="1600" dirty="0"/>
              <a:t> </a:t>
            </a:r>
            <a:r>
              <a:rPr lang="en-US" sz="1600" dirty="0" err="1"/>
              <a:t>luaran</a:t>
            </a:r>
            <a:r>
              <a:rPr lang="en-US" sz="1600" dirty="0"/>
              <a:t> </a:t>
            </a:r>
            <a:r>
              <a:rPr lang="en-US" sz="1600" dirty="0" err="1"/>
              <a:t>wajib</a:t>
            </a:r>
            <a:r>
              <a:rPr lang="en-US" sz="1600" dirty="0"/>
              <a:t> </a:t>
            </a:r>
            <a:r>
              <a:rPr lang="en-US" sz="1600" dirty="0" err="1"/>
              <a:t>penelitian</a:t>
            </a:r>
            <a:endParaRPr lang="en-US" sz="1600" dirty="0"/>
          </a:p>
          <a:p>
            <a:pPr marL="465138" indent="-290513">
              <a:buFont typeface="+mj-lt"/>
              <a:buAutoNum type="alphaLcPeriod"/>
            </a:pPr>
            <a:r>
              <a:rPr lang="en-US" sz="1600" dirty="0" err="1"/>
              <a:t>Kewajaran</a:t>
            </a:r>
            <a:r>
              <a:rPr lang="en-US" sz="1600" dirty="0"/>
              <a:t> target TKT</a:t>
            </a:r>
          </a:p>
          <a:p>
            <a:pPr marL="465138" indent="-290513">
              <a:buFont typeface="+mj-lt"/>
              <a:buAutoNum type="alphaLcPeriod"/>
            </a:pPr>
            <a:r>
              <a:rPr lang="en-US" sz="1600" dirty="0" err="1"/>
              <a:t>Kesesuaian</a:t>
            </a:r>
            <a:r>
              <a:rPr lang="en-US" sz="1600" dirty="0"/>
              <a:t> </a:t>
            </a:r>
            <a:r>
              <a:rPr lang="en-US" sz="1600" dirty="0" err="1"/>
              <a:t>jadwal</a:t>
            </a:r>
            <a:r>
              <a:rPr lang="en-US" sz="1600" dirty="0"/>
              <a:t> </a:t>
            </a:r>
            <a:r>
              <a:rPr lang="en-US" sz="1600" dirty="0" err="1"/>
              <a:t>penelitian</a:t>
            </a:r>
            <a:endParaRPr lang="en-US" sz="1600" dirty="0"/>
          </a:p>
          <a:p>
            <a:pPr marL="465138" indent="-290513">
              <a:buFont typeface="+mj-lt"/>
              <a:buAutoNum type="alphaLcPeriod"/>
            </a:pPr>
            <a:r>
              <a:rPr lang="en-US" sz="1600" dirty="0" err="1"/>
              <a:t>Kekinian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sumber</a:t>
            </a:r>
            <a:r>
              <a:rPr lang="en-US" sz="1600" dirty="0"/>
              <a:t> primer </a:t>
            </a:r>
            <a:r>
              <a:rPr lang="en-US" sz="1600" dirty="0" err="1"/>
              <a:t>pengacuan</a:t>
            </a:r>
            <a:r>
              <a:rPr lang="en-US" sz="1600" dirty="0"/>
              <a:t> </a:t>
            </a:r>
            <a:r>
              <a:rPr lang="en-US" sz="1600" dirty="0" err="1"/>
              <a:t>pustaka</a:t>
            </a:r>
            <a:endParaRPr lang="en-US" sz="1600" dirty="0"/>
          </a:p>
          <a:p>
            <a:pPr marL="465138" indent="-290513">
              <a:buFont typeface="+mj-lt"/>
              <a:buAutoNum type="alphaLcPeriod"/>
            </a:pPr>
            <a:r>
              <a:rPr lang="en-US" sz="1600" dirty="0" err="1"/>
              <a:t>Dukungan</a:t>
            </a:r>
            <a:r>
              <a:rPr lang="en-US" sz="1600" dirty="0"/>
              <a:t> </a:t>
            </a:r>
            <a:r>
              <a:rPr lang="en-US" sz="1600" dirty="0" err="1"/>
              <a:t>mitra</a:t>
            </a:r>
            <a:r>
              <a:rPr lang="en-US" sz="1600" dirty="0"/>
              <a:t> </a:t>
            </a:r>
            <a:r>
              <a:rPr lang="en-US" sz="1600" dirty="0" err="1"/>
              <a:t>kerjasama</a:t>
            </a:r>
            <a:r>
              <a:rPr lang="en-US" sz="1600" dirty="0"/>
              <a:t> </a:t>
            </a:r>
            <a:r>
              <a:rPr lang="en-US" sz="1600" dirty="0" err="1"/>
              <a:t>penelitian</a:t>
            </a:r>
            <a:endParaRPr lang="en-US" sz="1600" dirty="0"/>
          </a:p>
          <a:p>
            <a:pPr marL="465138" indent="-290513">
              <a:buFont typeface="+mj-lt"/>
              <a:buAutoNum type="alphaLcPeriod"/>
            </a:pPr>
            <a:r>
              <a:rPr lang="en-US" sz="1600" dirty="0" err="1"/>
              <a:t>Dukungan</a:t>
            </a:r>
            <a:r>
              <a:rPr lang="en-US" sz="1600" dirty="0"/>
              <a:t> </a:t>
            </a:r>
            <a:r>
              <a:rPr lang="en-US" sz="1600" dirty="0" err="1"/>
              <a:t>pendanaan</a:t>
            </a:r>
            <a:r>
              <a:rPr lang="en-US" sz="1600" dirty="0"/>
              <a:t> </a:t>
            </a:r>
            <a:r>
              <a:rPr lang="en-US" sz="1600" dirty="0" err="1"/>
              <a:t>mitra</a:t>
            </a:r>
            <a:endParaRPr lang="en-US" sz="1600" dirty="0"/>
          </a:p>
          <a:p>
            <a:r>
              <a:rPr lang="en-US" sz="1600" b="1" dirty="0">
                <a:solidFill>
                  <a:srgbClr val="FF0000"/>
                </a:solidFill>
              </a:rPr>
              <a:t>III. KEWAJARAN RAB </a:t>
            </a:r>
            <a:r>
              <a:rPr lang="en-US" sz="1600" b="1" dirty="0" smtClean="0">
                <a:solidFill>
                  <a:srgbClr val="FF0000"/>
                </a:solidFill>
              </a:rPr>
              <a:t>USULAN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931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343" y="289061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TERIMAKASIH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874" y="1074057"/>
            <a:ext cx="2060252" cy="1919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068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6002151" y="1185936"/>
            <a:ext cx="4748083" cy="4516374"/>
            <a:chOff x="5203870" y="1171422"/>
            <a:chExt cx="4748083" cy="451637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3870" y="1171422"/>
              <a:ext cx="4748083" cy="3438695"/>
            </a:xfrm>
            <a:prstGeom prst="rect">
              <a:avLst/>
            </a:prstGeom>
          </p:spPr>
        </p:pic>
        <p:grpSp>
          <p:nvGrpSpPr>
            <p:cNvPr id="44" name="Group 43"/>
            <p:cNvGrpSpPr/>
            <p:nvPr/>
          </p:nvGrpSpPr>
          <p:grpSpPr>
            <a:xfrm>
              <a:off x="5988929" y="1240196"/>
              <a:ext cx="2369311" cy="3745853"/>
              <a:chOff x="10450792" y="2084596"/>
              <a:chExt cx="2431058" cy="3745853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0792" y="2084596"/>
                <a:ext cx="2414153" cy="2493559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28898" y="3800286"/>
                <a:ext cx="1425389" cy="1660832"/>
              </a:xfrm>
              <a:prstGeom prst="rect">
                <a:avLst/>
              </a:prstGeom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11201331" y="5461117"/>
                <a:ext cx="1680519" cy="369332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SIMLITABMAS</a:t>
                </a:r>
                <a:endParaRPr lang="en-US" dirty="0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6028997" y="4979910"/>
              <a:ext cx="33217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(simlitabmas.ristekdikti.go.id) </a:t>
              </a:r>
            </a:p>
            <a:p>
              <a:endParaRPr lang="en-US" sz="2000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7211" y="1772597"/>
              <a:ext cx="1409581" cy="142292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7710"/>
            <a:ext cx="10515600" cy="5089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PROSES PENGUSULAN</a:t>
            </a:r>
            <a:endParaRPr lang="en-US" dirty="0"/>
          </a:p>
        </p:txBody>
      </p:sp>
      <p:sp>
        <p:nvSpPr>
          <p:cNvPr id="25" name="Block Arc 24"/>
          <p:cNvSpPr/>
          <p:nvPr/>
        </p:nvSpPr>
        <p:spPr>
          <a:xfrm>
            <a:off x="-1909482" y="1371597"/>
            <a:ext cx="4734512" cy="4652685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" name="Group 31"/>
          <p:cNvGrpSpPr/>
          <p:nvPr/>
        </p:nvGrpSpPr>
        <p:grpSpPr>
          <a:xfrm>
            <a:off x="157796" y="2542326"/>
            <a:ext cx="2305202" cy="2318960"/>
            <a:chOff x="157796" y="2160496"/>
            <a:chExt cx="3021372" cy="3049919"/>
          </a:xfrm>
        </p:grpSpPr>
        <p:sp>
          <p:nvSpPr>
            <p:cNvPr id="24" name="Freeform 23"/>
            <p:cNvSpPr/>
            <p:nvPr/>
          </p:nvSpPr>
          <p:spPr>
            <a:xfrm>
              <a:off x="157796" y="2188894"/>
              <a:ext cx="3021372" cy="3021521"/>
            </a:xfrm>
            <a:custGeom>
              <a:avLst/>
              <a:gdLst>
                <a:gd name="connsiteX0" fmla="*/ 0 w 3021372"/>
                <a:gd name="connsiteY0" fmla="*/ 1510761 h 3021521"/>
                <a:gd name="connsiteX1" fmla="*/ 1510686 w 3021372"/>
                <a:gd name="connsiteY1" fmla="*/ 0 h 3021521"/>
                <a:gd name="connsiteX2" fmla="*/ 3021372 w 3021372"/>
                <a:gd name="connsiteY2" fmla="*/ 1510761 h 3021521"/>
                <a:gd name="connsiteX3" fmla="*/ 1510686 w 3021372"/>
                <a:gd name="connsiteY3" fmla="*/ 3021522 h 3021521"/>
                <a:gd name="connsiteX4" fmla="*/ 0 w 3021372"/>
                <a:gd name="connsiteY4" fmla="*/ 1510761 h 30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1372" h="3021521">
                  <a:moveTo>
                    <a:pt x="0" y="1510761"/>
                  </a:moveTo>
                  <a:cubicBezTo>
                    <a:pt x="0" y="676391"/>
                    <a:pt x="676357" y="0"/>
                    <a:pt x="1510686" y="0"/>
                  </a:cubicBezTo>
                  <a:cubicBezTo>
                    <a:pt x="2345015" y="0"/>
                    <a:pt x="3021372" y="676391"/>
                    <a:pt x="3021372" y="1510761"/>
                  </a:cubicBezTo>
                  <a:cubicBezTo>
                    <a:pt x="3021372" y="2345131"/>
                    <a:pt x="2345015" y="3021522"/>
                    <a:pt x="1510686" y="3021522"/>
                  </a:cubicBezTo>
                  <a:cubicBezTo>
                    <a:pt x="676357" y="3021522"/>
                    <a:pt x="0" y="2345131"/>
                    <a:pt x="0" y="1510761"/>
                  </a:cubicBezTo>
                  <a:close/>
                </a:path>
              </a:pathLst>
            </a:cu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5020" tIns="525042" rIns="525020" bIns="525042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76674" y="2160496"/>
              <a:ext cx="2333262" cy="2369307"/>
              <a:chOff x="276674" y="2160496"/>
              <a:chExt cx="2333262" cy="236930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74" y="2837127"/>
                <a:ext cx="2333262" cy="169267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887628" y="2160496"/>
                <a:ext cx="1657866" cy="850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KETUA PENGUSUL</a:t>
                </a:r>
                <a:endParaRPr lang="en-US" b="1" dirty="0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395620" y="860913"/>
            <a:ext cx="5326180" cy="1318163"/>
            <a:chOff x="1395620" y="860913"/>
            <a:chExt cx="5326180" cy="1318163"/>
          </a:xfrm>
        </p:grpSpPr>
        <p:sp>
          <p:nvSpPr>
            <p:cNvPr id="26" name="Oval 25"/>
            <p:cNvSpPr/>
            <p:nvPr/>
          </p:nvSpPr>
          <p:spPr>
            <a:xfrm>
              <a:off x="1948462" y="860913"/>
              <a:ext cx="1322674" cy="1318163"/>
            </a:xfrm>
            <a:prstGeom prst="ellipse">
              <a:avLst/>
            </a:prstGeom>
            <a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 l="-11000" r="-11000"/>
              </a:stretch>
            </a:blipFill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3360294" y="1027497"/>
              <a:ext cx="3361506" cy="845525"/>
            </a:xfrm>
            <a:custGeom>
              <a:avLst/>
              <a:gdLst>
                <a:gd name="connsiteX0" fmla="*/ 0 w 3361506"/>
                <a:gd name="connsiteY0" fmla="*/ 0 h 539924"/>
                <a:gd name="connsiteX1" fmla="*/ 3361506 w 3361506"/>
                <a:gd name="connsiteY1" fmla="*/ 0 h 539924"/>
                <a:gd name="connsiteX2" fmla="*/ 3361506 w 3361506"/>
                <a:gd name="connsiteY2" fmla="*/ 539924 h 539924"/>
                <a:gd name="connsiteX3" fmla="*/ 0 w 3361506"/>
                <a:gd name="connsiteY3" fmla="*/ 539924 h 539924"/>
                <a:gd name="connsiteX4" fmla="*/ 0 w 3361506"/>
                <a:gd name="connsiteY4" fmla="*/ 0 h 53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1506" h="539924">
                  <a:moveTo>
                    <a:pt x="0" y="0"/>
                  </a:moveTo>
                  <a:lnTo>
                    <a:pt x="3361506" y="0"/>
                  </a:lnTo>
                  <a:lnTo>
                    <a:pt x="3361506" y="539924"/>
                  </a:lnTo>
                  <a:lnTo>
                    <a:pt x="0" y="5399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defTabSz="800100">
                <a:lnSpc>
                  <a:spcPct val="75000"/>
                </a:lnSpc>
                <a:spcBef>
                  <a:spcPct val="0"/>
                </a:spcBef>
              </a:pPr>
              <a:r>
                <a:rPr lang="en-US" sz="1800" b="1" kern="1200" dirty="0" smtClean="0"/>
                <a:t>LOGIN</a:t>
              </a:r>
            </a:p>
            <a:p>
              <a:pPr lvl="0" defTabSz="800100">
                <a:lnSpc>
                  <a:spcPct val="75000"/>
                </a:lnSpc>
                <a:spcBef>
                  <a:spcPct val="0"/>
                </a:spcBef>
              </a:pPr>
              <a:r>
                <a:rPr lang="en-US" sz="1800" b="1" kern="1200" dirty="0" smtClean="0"/>
                <a:t>MELALUI SIMLITABMAS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395620" y="1156909"/>
              <a:ext cx="543973" cy="61927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600"/>
                </a:spcAft>
                <a:tabLst>
                  <a:tab pos="342900" algn="l"/>
                </a:tabLst>
              </a:pPr>
              <a:r>
                <a:rPr lang="en-US" sz="3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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908495" y="1236257"/>
            <a:ext cx="2608798" cy="2139488"/>
            <a:chOff x="9778422" y="-1197906"/>
            <a:chExt cx="2664404" cy="2139488"/>
          </a:xfrm>
        </p:grpSpPr>
        <p:sp>
          <p:nvSpPr>
            <p:cNvPr id="37" name="Oval 36"/>
            <p:cNvSpPr/>
            <p:nvPr/>
          </p:nvSpPr>
          <p:spPr>
            <a:xfrm>
              <a:off x="10523809" y="-551058"/>
              <a:ext cx="1472216" cy="1305552"/>
            </a:xfrm>
            <a:prstGeom prst="ellipse">
              <a:avLst/>
            </a:prstGeom>
            <a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 l="-20000" r="-20000"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Freeform 37"/>
            <p:cNvSpPr/>
            <p:nvPr/>
          </p:nvSpPr>
          <p:spPr>
            <a:xfrm>
              <a:off x="9778422" y="-1197906"/>
              <a:ext cx="2664404" cy="539924"/>
            </a:xfrm>
            <a:custGeom>
              <a:avLst/>
              <a:gdLst>
                <a:gd name="connsiteX0" fmla="*/ 0 w 3361506"/>
                <a:gd name="connsiteY0" fmla="*/ 0 h 539924"/>
                <a:gd name="connsiteX1" fmla="*/ 3361506 w 3361506"/>
                <a:gd name="connsiteY1" fmla="*/ 0 h 539924"/>
                <a:gd name="connsiteX2" fmla="*/ 3361506 w 3361506"/>
                <a:gd name="connsiteY2" fmla="*/ 539924 h 539924"/>
                <a:gd name="connsiteX3" fmla="*/ 0 w 3361506"/>
                <a:gd name="connsiteY3" fmla="*/ 539924 h 539924"/>
                <a:gd name="connsiteX4" fmla="*/ 0 w 3361506"/>
                <a:gd name="connsiteY4" fmla="*/ 0 h 53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1506" h="539924">
                  <a:moveTo>
                    <a:pt x="0" y="0"/>
                  </a:moveTo>
                  <a:lnTo>
                    <a:pt x="3361506" y="0"/>
                  </a:lnTo>
                  <a:lnTo>
                    <a:pt x="3361506" y="539924"/>
                  </a:lnTo>
                  <a:lnTo>
                    <a:pt x="0" y="5399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1600" b="1" dirty="0" smtClean="0"/>
                <a:t>PERSETUJUAN/APPROVAL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1600" b="1" kern="1200" dirty="0" smtClean="0"/>
                <a:t>LP/LPPM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098936" y="348791"/>
              <a:ext cx="550151" cy="59279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600"/>
                </a:spcAft>
                <a:tabLst>
                  <a:tab pos="342900" algn="l"/>
                </a:tabLst>
              </a:pPr>
              <a:r>
                <a:rPr lang="en-US" sz="3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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26024" y="2133179"/>
            <a:ext cx="3798526" cy="2156703"/>
            <a:chOff x="2526024" y="2133179"/>
            <a:chExt cx="3798526" cy="2156703"/>
          </a:xfrm>
        </p:grpSpPr>
        <p:sp>
          <p:nvSpPr>
            <p:cNvPr id="28" name="Oval 27"/>
            <p:cNvSpPr/>
            <p:nvPr/>
          </p:nvSpPr>
          <p:spPr>
            <a:xfrm>
              <a:off x="2798387" y="2670870"/>
              <a:ext cx="1618560" cy="1619012"/>
            </a:xfrm>
            <a:prstGeom prst="ellipse">
              <a:avLst/>
            </a:prstGeom>
            <a:blipFill rotWithShape="1">
              <a:blip r:embed="rId9"/>
              <a:stretch>
                <a:fillRect/>
              </a:stretch>
            </a:blipFill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2987864" y="2206180"/>
              <a:ext cx="2234425" cy="414583"/>
            </a:xfrm>
            <a:custGeom>
              <a:avLst/>
              <a:gdLst>
                <a:gd name="connsiteX0" fmla="*/ 0 w 2234425"/>
                <a:gd name="connsiteY0" fmla="*/ 0 h 414583"/>
                <a:gd name="connsiteX1" fmla="*/ 2234425 w 2234425"/>
                <a:gd name="connsiteY1" fmla="*/ 0 h 414583"/>
                <a:gd name="connsiteX2" fmla="*/ 2234425 w 2234425"/>
                <a:gd name="connsiteY2" fmla="*/ 414583 h 414583"/>
                <a:gd name="connsiteX3" fmla="*/ 0 w 2234425"/>
                <a:gd name="connsiteY3" fmla="*/ 414583 h 414583"/>
                <a:gd name="connsiteX4" fmla="*/ 0 w 2234425"/>
                <a:gd name="connsiteY4" fmla="*/ 0 h 41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4425" h="414583">
                  <a:moveTo>
                    <a:pt x="0" y="0"/>
                  </a:moveTo>
                  <a:lnTo>
                    <a:pt x="2234425" y="0"/>
                  </a:lnTo>
                  <a:lnTo>
                    <a:pt x="2234425" y="414583"/>
                  </a:lnTo>
                  <a:lnTo>
                    <a:pt x="0" y="4145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1800" b="1" kern="1200" dirty="0" smtClean="0"/>
                <a:t>PENGISIAN IDENTITAS</a:t>
              </a:r>
              <a:endParaRPr lang="en-US" sz="1800" b="1" kern="12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526024" y="2133179"/>
              <a:ext cx="550151" cy="59279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600"/>
                </a:spcAft>
                <a:tabLst>
                  <a:tab pos="342900" algn="l"/>
                </a:tabLst>
              </a:pPr>
              <a:r>
                <a:rPr lang="en-US" sz="3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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41586" y="2521344"/>
              <a:ext cx="24829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AutoNum type="alphaUcPeriod"/>
              </a:pPr>
              <a:r>
                <a:rPr lang="en-US" sz="1400" b="1" dirty="0" err="1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rPr>
                <a:t>Ketua</a:t>
              </a:r>
              <a:r>
                <a:rPr lang="en-US" sz="1400" b="1" dirty="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rPr>
                <a:t> </a:t>
              </a:r>
              <a:r>
                <a:rPr lang="en-US" sz="1400" b="1" dirty="0" err="1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rPr>
                <a:t>dan</a:t>
              </a:r>
              <a:r>
                <a:rPr lang="en-US" sz="1400" b="1" dirty="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rPr>
                <a:t>Anggota</a:t>
              </a:r>
              <a:r>
                <a:rPr lang="en-US" sz="1400" b="1" dirty="0" smtClean="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rPr>
                <a:t>Pengusul</a:t>
              </a:r>
              <a:endParaRPr lang="en-US" sz="1400" b="1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endParaRPr>
            </a:p>
            <a:p>
              <a:pPr algn="ctr">
                <a:buAutoNum type="alphaUcPeriod"/>
              </a:pPr>
              <a:r>
                <a:rPr lang="en-US" sz="1400" b="1" dirty="0" err="1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rPr>
                <a:t>Identitas</a:t>
              </a:r>
              <a:r>
                <a:rPr lang="en-US" sz="1400" b="1" dirty="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rPr>
                <a:t>usulan</a:t>
              </a:r>
              <a:endParaRPr lang="en-US" sz="1400" b="1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36303" y="2965124"/>
            <a:ext cx="2664404" cy="1837342"/>
            <a:chOff x="4036303" y="2965124"/>
            <a:chExt cx="2664404" cy="183734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929" y="3261520"/>
              <a:ext cx="1203102" cy="120310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39" name="Freeform 38"/>
            <p:cNvSpPr/>
            <p:nvPr/>
          </p:nvSpPr>
          <p:spPr>
            <a:xfrm>
              <a:off x="4036303" y="4262542"/>
              <a:ext cx="2664404" cy="539924"/>
            </a:xfrm>
            <a:custGeom>
              <a:avLst/>
              <a:gdLst>
                <a:gd name="connsiteX0" fmla="*/ 0 w 3361506"/>
                <a:gd name="connsiteY0" fmla="*/ 0 h 539924"/>
                <a:gd name="connsiteX1" fmla="*/ 3361506 w 3361506"/>
                <a:gd name="connsiteY1" fmla="*/ 0 h 539924"/>
                <a:gd name="connsiteX2" fmla="*/ 3361506 w 3361506"/>
                <a:gd name="connsiteY2" fmla="*/ 539924 h 539924"/>
                <a:gd name="connsiteX3" fmla="*/ 0 w 3361506"/>
                <a:gd name="connsiteY3" fmla="*/ 539924 h 539924"/>
                <a:gd name="connsiteX4" fmla="*/ 0 w 3361506"/>
                <a:gd name="connsiteY4" fmla="*/ 0 h 53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1506" h="539924">
                  <a:moveTo>
                    <a:pt x="0" y="0"/>
                  </a:moveTo>
                  <a:lnTo>
                    <a:pt x="3361506" y="0"/>
                  </a:lnTo>
                  <a:lnTo>
                    <a:pt x="3361506" y="539924"/>
                  </a:lnTo>
                  <a:lnTo>
                    <a:pt x="0" y="5399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b="1" dirty="0" smtClean="0"/>
                <a:t>PERSETUJUAN ANGGOTA</a:t>
              </a:r>
              <a:br>
                <a:rPr lang="en-US" b="1" dirty="0" smtClean="0"/>
              </a:br>
              <a:r>
                <a:rPr lang="en-US" b="1" dirty="0" smtClean="0"/>
                <a:t>PENELITI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705434" y="2965124"/>
              <a:ext cx="550151" cy="59279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600"/>
                </a:spcAft>
                <a:tabLst>
                  <a:tab pos="342900" algn="l"/>
                </a:tabLst>
              </a:pPr>
              <a:r>
                <a:rPr lang="en-US" sz="3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</a:t>
              </a:r>
              <a:endPara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52536" y="4503904"/>
            <a:ext cx="4304376" cy="2249276"/>
            <a:chOff x="1952536" y="4503904"/>
            <a:chExt cx="4304376" cy="2249276"/>
          </a:xfrm>
        </p:grpSpPr>
        <p:sp>
          <p:nvSpPr>
            <p:cNvPr id="41" name="Rectangle 40"/>
            <p:cNvSpPr/>
            <p:nvPr/>
          </p:nvSpPr>
          <p:spPr>
            <a:xfrm>
              <a:off x="2554010" y="4503904"/>
              <a:ext cx="550151" cy="59279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600"/>
                </a:spcAft>
                <a:tabLst>
                  <a:tab pos="342900" algn="l"/>
                </a:tabLst>
              </a:pPr>
              <a:r>
                <a:rPr lang="en-US" sz="3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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1952536" y="5084963"/>
              <a:ext cx="1618560" cy="1619012"/>
            </a:xfrm>
            <a:prstGeom prst="ellipse">
              <a:avLst/>
            </a:prstGeom>
            <a:blipFill>
              <a:blip r:embed="rId1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 l="-13000" r="-13000"/>
              </a:stretch>
            </a:blipFill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3155590" y="5206603"/>
              <a:ext cx="3101322" cy="154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5000"/>
                </a:lnSpc>
                <a:buAutoNum type="alphaUcPeriod"/>
              </a:pPr>
              <a:r>
                <a:rPr lang="sv-SE" sz="1400" b="1" dirty="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rPr>
                <a:t>Ringkasan </a:t>
              </a:r>
            </a:p>
            <a:p>
              <a:pPr algn="ctr">
                <a:lnSpc>
                  <a:spcPct val="75000"/>
                </a:lnSpc>
                <a:buAutoNum type="alphaUcPeriod"/>
              </a:pPr>
              <a:r>
                <a:rPr lang="sv-SE" sz="1400" b="1" dirty="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rPr>
                <a:t>Latar Belakang</a:t>
              </a:r>
            </a:p>
            <a:p>
              <a:pPr algn="ctr">
                <a:lnSpc>
                  <a:spcPct val="75000"/>
                </a:lnSpc>
                <a:buAutoNum type="alphaUcPeriod"/>
              </a:pPr>
              <a:r>
                <a:rPr lang="sv-SE" sz="1400" b="1" dirty="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rPr>
                <a:t>Tinjauan Pustaka</a:t>
              </a:r>
            </a:p>
            <a:p>
              <a:pPr algn="ctr">
                <a:lnSpc>
                  <a:spcPct val="75000"/>
                </a:lnSpc>
                <a:buAutoNum type="alphaUcPeriod"/>
              </a:pPr>
              <a:r>
                <a:rPr lang="sv-SE" sz="1400" b="1" dirty="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rPr>
                <a:t>Metode </a:t>
              </a:r>
            </a:p>
            <a:p>
              <a:pPr algn="ctr">
                <a:lnSpc>
                  <a:spcPct val="75000"/>
                </a:lnSpc>
                <a:buAutoNum type="alphaUcPeriod"/>
              </a:pPr>
              <a:r>
                <a:rPr lang="sv-SE" sz="1400" b="1" dirty="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rPr>
                <a:t>Luaran dan Target Capaian </a:t>
              </a:r>
            </a:p>
            <a:p>
              <a:pPr algn="ctr">
                <a:lnSpc>
                  <a:spcPct val="75000"/>
                </a:lnSpc>
                <a:buAutoNum type="alphaUcPeriod"/>
              </a:pPr>
              <a:r>
                <a:rPr lang="sv-SE" sz="1400" b="1" dirty="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rPr>
                <a:t>Rencana Anggaran Biaya</a:t>
              </a:r>
            </a:p>
            <a:p>
              <a:pPr algn="ctr">
                <a:lnSpc>
                  <a:spcPct val="75000"/>
                </a:lnSpc>
                <a:buAutoNum type="alphaUcPeriod"/>
              </a:pPr>
              <a:r>
                <a:rPr lang="sv-SE" sz="1400" b="1" dirty="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rPr>
                <a:t>Jadwal </a:t>
              </a:r>
            </a:p>
            <a:p>
              <a:pPr algn="ctr">
                <a:lnSpc>
                  <a:spcPct val="75000"/>
                </a:lnSpc>
                <a:buAutoNum type="alphaUcPeriod"/>
              </a:pPr>
              <a:r>
                <a:rPr lang="sv-SE" sz="1400" b="1" dirty="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rPr>
                <a:t>Daftar Pustaka</a:t>
              </a:r>
            </a:p>
            <a:p>
              <a:pPr algn="ctr">
                <a:lnSpc>
                  <a:spcPct val="75000"/>
                </a:lnSpc>
                <a:buAutoNum type="alphaUcPeriod"/>
              </a:pPr>
              <a:r>
                <a:rPr lang="sv-SE" sz="1400" b="1" dirty="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</a:rPr>
                <a:t>Persetujuan atau Pernyataan Mitra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2951444" y="4874828"/>
              <a:ext cx="2993937" cy="396125"/>
            </a:xfrm>
            <a:custGeom>
              <a:avLst/>
              <a:gdLst>
                <a:gd name="connsiteX0" fmla="*/ 0 w 3130383"/>
                <a:gd name="connsiteY0" fmla="*/ 0 h 396125"/>
                <a:gd name="connsiteX1" fmla="*/ 3130383 w 3130383"/>
                <a:gd name="connsiteY1" fmla="*/ 0 h 396125"/>
                <a:gd name="connsiteX2" fmla="*/ 3130383 w 3130383"/>
                <a:gd name="connsiteY2" fmla="*/ 396125 h 396125"/>
                <a:gd name="connsiteX3" fmla="*/ 0 w 3130383"/>
                <a:gd name="connsiteY3" fmla="*/ 396125 h 396125"/>
                <a:gd name="connsiteX4" fmla="*/ 0 w 3130383"/>
                <a:gd name="connsiteY4" fmla="*/ 0 h 39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0383" h="396125">
                  <a:moveTo>
                    <a:pt x="0" y="0"/>
                  </a:moveTo>
                  <a:lnTo>
                    <a:pt x="3130383" y="0"/>
                  </a:lnTo>
                  <a:lnTo>
                    <a:pt x="3130383" y="396125"/>
                  </a:lnTo>
                  <a:lnTo>
                    <a:pt x="0" y="39612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r" defTabSz="8001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1800" b="1" kern="1200" dirty="0" smtClean="0"/>
                <a:t>PENGISIAN SUBTANSI USULAN</a:t>
              </a:r>
              <a:endParaRPr lang="en-US" sz="1800" b="1" kern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528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7373745" y="1185936"/>
            <a:ext cx="4748083" cy="4516374"/>
            <a:chOff x="5203870" y="1171422"/>
            <a:chExt cx="4748083" cy="451637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3870" y="1171422"/>
              <a:ext cx="4748083" cy="3438695"/>
            </a:xfrm>
            <a:prstGeom prst="rect">
              <a:avLst/>
            </a:prstGeom>
          </p:spPr>
        </p:pic>
        <p:grpSp>
          <p:nvGrpSpPr>
            <p:cNvPr id="44" name="Group 43"/>
            <p:cNvGrpSpPr/>
            <p:nvPr/>
          </p:nvGrpSpPr>
          <p:grpSpPr>
            <a:xfrm>
              <a:off x="5988929" y="1240196"/>
              <a:ext cx="2369311" cy="3745853"/>
              <a:chOff x="10450792" y="2084596"/>
              <a:chExt cx="2431058" cy="3745853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0792" y="2084596"/>
                <a:ext cx="2414153" cy="2493559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28898" y="3800286"/>
                <a:ext cx="1425389" cy="1660832"/>
              </a:xfrm>
              <a:prstGeom prst="rect">
                <a:avLst/>
              </a:prstGeom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11201331" y="5461117"/>
                <a:ext cx="1680519" cy="369332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SIMLITABMAS</a:t>
                </a:r>
                <a:endParaRPr lang="en-US" dirty="0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6028997" y="4979910"/>
              <a:ext cx="33217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(simlitabmas.ristekdikti.go.id) </a:t>
              </a:r>
            </a:p>
            <a:p>
              <a:endParaRPr lang="en-US" sz="2000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7211" y="1772597"/>
              <a:ext cx="1409581" cy="142292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714" y="246738"/>
            <a:ext cx="10515600" cy="5089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PROSES PENGUSULAN</a:t>
            </a:r>
            <a:endParaRPr lang="en-US" dirty="0"/>
          </a:p>
        </p:txBody>
      </p:sp>
      <p:sp>
        <p:nvSpPr>
          <p:cNvPr id="25" name="Block Arc 24"/>
          <p:cNvSpPr/>
          <p:nvPr/>
        </p:nvSpPr>
        <p:spPr>
          <a:xfrm>
            <a:off x="-1909482" y="1371597"/>
            <a:ext cx="4734512" cy="4652685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" name="Group 31"/>
          <p:cNvGrpSpPr/>
          <p:nvPr/>
        </p:nvGrpSpPr>
        <p:grpSpPr>
          <a:xfrm>
            <a:off x="157796" y="2542326"/>
            <a:ext cx="2305202" cy="2318960"/>
            <a:chOff x="157796" y="2160496"/>
            <a:chExt cx="3021372" cy="3049919"/>
          </a:xfrm>
        </p:grpSpPr>
        <p:sp>
          <p:nvSpPr>
            <p:cNvPr id="24" name="Freeform 23"/>
            <p:cNvSpPr/>
            <p:nvPr/>
          </p:nvSpPr>
          <p:spPr>
            <a:xfrm>
              <a:off x="157796" y="2188894"/>
              <a:ext cx="3021372" cy="3021521"/>
            </a:xfrm>
            <a:custGeom>
              <a:avLst/>
              <a:gdLst>
                <a:gd name="connsiteX0" fmla="*/ 0 w 3021372"/>
                <a:gd name="connsiteY0" fmla="*/ 1510761 h 3021521"/>
                <a:gd name="connsiteX1" fmla="*/ 1510686 w 3021372"/>
                <a:gd name="connsiteY1" fmla="*/ 0 h 3021521"/>
                <a:gd name="connsiteX2" fmla="*/ 3021372 w 3021372"/>
                <a:gd name="connsiteY2" fmla="*/ 1510761 h 3021521"/>
                <a:gd name="connsiteX3" fmla="*/ 1510686 w 3021372"/>
                <a:gd name="connsiteY3" fmla="*/ 3021522 h 3021521"/>
                <a:gd name="connsiteX4" fmla="*/ 0 w 3021372"/>
                <a:gd name="connsiteY4" fmla="*/ 1510761 h 30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1372" h="3021521">
                  <a:moveTo>
                    <a:pt x="0" y="1510761"/>
                  </a:moveTo>
                  <a:cubicBezTo>
                    <a:pt x="0" y="676391"/>
                    <a:pt x="676357" y="0"/>
                    <a:pt x="1510686" y="0"/>
                  </a:cubicBezTo>
                  <a:cubicBezTo>
                    <a:pt x="2345015" y="0"/>
                    <a:pt x="3021372" y="676391"/>
                    <a:pt x="3021372" y="1510761"/>
                  </a:cubicBezTo>
                  <a:cubicBezTo>
                    <a:pt x="3021372" y="2345131"/>
                    <a:pt x="2345015" y="3021522"/>
                    <a:pt x="1510686" y="3021522"/>
                  </a:cubicBezTo>
                  <a:cubicBezTo>
                    <a:pt x="676357" y="3021522"/>
                    <a:pt x="0" y="2345131"/>
                    <a:pt x="0" y="1510761"/>
                  </a:cubicBezTo>
                  <a:close/>
                </a:path>
              </a:pathLst>
            </a:cu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5020" tIns="525042" rIns="525020" bIns="525042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76674" y="2160496"/>
              <a:ext cx="2333262" cy="2369307"/>
              <a:chOff x="276674" y="2160496"/>
              <a:chExt cx="2333262" cy="236930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74" y="2837127"/>
                <a:ext cx="2333262" cy="169267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887628" y="2160496"/>
                <a:ext cx="1657866" cy="850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KETUA PENGUSUL</a:t>
                </a:r>
                <a:endParaRPr lang="en-US" b="1" dirty="0"/>
              </a:p>
            </p:txBody>
          </p:sp>
        </p:grp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9357" y="2017060"/>
            <a:ext cx="4134829" cy="419611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395620" y="860913"/>
            <a:ext cx="5326180" cy="1318163"/>
            <a:chOff x="1395620" y="860913"/>
            <a:chExt cx="5326180" cy="1318163"/>
          </a:xfrm>
        </p:grpSpPr>
        <p:sp>
          <p:nvSpPr>
            <p:cNvPr id="26" name="Oval 25"/>
            <p:cNvSpPr/>
            <p:nvPr/>
          </p:nvSpPr>
          <p:spPr>
            <a:xfrm>
              <a:off x="1948462" y="860913"/>
              <a:ext cx="1322674" cy="1318163"/>
            </a:xfrm>
            <a:prstGeom prst="ellipse">
              <a:avLst/>
            </a:prstGeom>
            <a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 l="-11000" r="-11000"/>
              </a:stretch>
            </a:blipFill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3360294" y="1027497"/>
              <a:ext cx="3361506" cy="845525"/>
            </a:xfrm>
            <a:custGeom>
              <a:avLst/>
              <a:gdLst>
                <a:gd name="connsiteX0" fmla="*/ 0 w 3361506"/>
                <a:gd name="connsiteY0" fmla="*/ 0 h 539924"/>
                <a:gd name="connsiteX1" fmla="*/ 3361506 w 3361506"/>
                <a:gd name="connsiteY1" fmla="*/ 0 h 539924"/>
                <a:gd name="connsiteX2" fmla="*/ 3361506 w 3361506"/>
                <a:gd name="connsiteY2" fmla="*/ 539924 h 539924"/>
                <a:gd name="connsiteX3" fmla="*/ 0 w 3361506"/>
                <a:gd name="connsiteY3" fmla="*/ 539924 h 539924"/>
                <a:gd name="connsiteX4" fmla="*/ 0 w 3361506"/>
                <a:gd name="connsiteY4" fmla="*/ 0 h 53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1506" h="539924">
                  <a:moveTo>
                    <a:pt x="0" y="0"/>
                  </a:moveTo>
                  <a:lnTo>
                    <a:pt x="3361506" y="0"/>
                  </a:lnTo>
                  <a:lnTo>
                    <a:pt x="3361506" y="539924"/>
                  </a:lnTo>
                  <a:lnTo>
                    <a:pt x="0" y="5399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defTabSz="800100">
                <a:lnSpc>
                  <a:spcPct val="75000"/>
                </a:lnSpc>
                <a:spcBef>
                  <a:spcPct val="0"/>
                </a:spcBef>
              </a:pPr>
              <a:r>
                <a:rPr lang="en-US" sz="1800" b="1" kern="1200" dirty="0" smtClean="0"/>
                <a:t>LOGIN</a:t>
              </a:r>
            </a:p>
            <a:p>
              <a:pPr lvl="0" defTabSz="800100">
                <a:lnSpc>
                  <a:spcPct val="75000"/>
                </a:lnSpc>
                <a:spcBef>
                  <a:spcPct val="0"/>
                </a:spcBef>
              </a:pPr>
              <a:r>
                <a:rPr lang="en-US" sz="1800" b="1" kern="1200" dirty="0" smtClean="0"/>
                <a:t>MELALUI SIMLITABMAS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395620" y="1156909"/>
              <a:ext cx="543973" cy="61927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600"/>
                </a:spcAft>
                <a:tabLst>
                  <a:tab pos="342900" algn="l"/>
                </a:tabLst>
              </a:pPr>
              <a:r>
                <a:rPr lang="en-US" sz="3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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Line Callout 2 9"/>
          <p:cNvSpPr/>
          <p:nvPr/>
        </p:nvSpPr>
        <p:spPr>
          <a:xfrm>
            <a:off x="5235727" y="3104871"/>
            <a:ext cx="2004670" cy="2396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68696"/>
              <a:gd name="adj6" fmla="val -4532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Isi </a:t>
            </a:r>
            <a:r>
              <a:rPr lang="en-US" sz="1600" dirty="0" err="1" smtClean="0">
                <a:solidFill>
                  <a:schemeClr val="tx1"/>
                </a:solidFill>
              </a:rPr>
              <a:t>dengan</a:t>
            </a:r>
            <a:r>
              <a:rPr lang="en-US" sz="1600" dirty="0" smtClean="0">
                <a:solidFill>
                  <a:schemeClr val="tx1"/>
                </a:solidFill>
              </a:rPr>
              <a:t> NIDN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3" name="Line Callout 2 42"/>
          <p:cNvSpPr/>
          <p:nvPr/>
        </p:nvSpPr>
        <p:spPr>
          <a:xfrm>
            <a:off x="5240213" y="3875485"/>
            <a:ext cx="2004670" cy="2396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68696"/>
              <a:gd name="adj6" fmla="val -4532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Isi </a:t>
            </a:r>
            <a:r>
              <a:rPr lang="en-US" sz="1600" dirty="0" err="1" smtClean="0">
                <a:solidFill>
                  <a:schemeClr val="tx1"/>
                </a:solidFill>
              </a:rPr>
              <a:t>dengan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password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2" name="Line Callout 2 51"/>
          <p:cNvSpPr/>
          <p:nvPr/>
        </p:nvSpPr>
        <p:spPr>
          <a:xfrm>
            <a:off x="5244752" y="4511415"/>
            <a:ext cx="2004670" cy="2396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06969"/>
              <a:gd name="adj6" fmla="val -3861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Isi </a:t>
            </a:r>
            <a:r>
              <a:rPr lang="en-US" sz="1600" dirty="0" err="1" smtClean="0">
                <a:solidFill>
                  <a:schemeClr val="tx1"/>
                </a:solidFill>
              </a:rPr>
              <a:t>jumlah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394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3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654"/>
            <a:ext cx="10515600" cy="5089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PROSES PENGUSULAN</a:t>
            </a:r>
            <a:endParaRPr lang="en-US" dirty="0"/>
          </a:p>
        </p:txBody>
      </p:sp>
      <p:sp>
        <p:nvSpPr>
          <p:cNvPr id="25" name="Block Arc 24"/>
          <p:cNvSpPr/>
          <p:nvPr/>
        </p:nvSpPr>
        <p:spPr>
          <a:xfrm>
            <a:off x="-2017058" y="1385044"/>
            <a:ext cx="4734512" cy="4652685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" name="Group 31"/>
          <p:cNvGrpSpPr/>
          <p:nvPr/>
        </p:nvGrpSpPr>
        <p:grpSpPr>
          <a:xfrm>
            <a:off x="77114" y="2542326"/>
            <a:ext cx="2305202" cy="2318960"/>
            <a:chOff x="157796" y="2160496"/>
            <a:chExt cx="3021372" cy="3049919"/>
          </a:xfrm>
        </p:grpSpPr>
        <p:sp>
          <p:nvSpPr>
            <p:cNvPr id="24" name="Freeform 23"/>
            <p:cNvSpPr/>
            <p:nvPr/>
          </p:nvSpPr>
          <p:spPr>
            <a:xfrm>
              <a:off x="157796" y="2188894"/>
              <a:ext cx="3021372" cy="3021521"/>
            </a:xfrm>
            <a:custGeom>
              <a:avLst/>
              <a:gdLst>
                <a:gd name="connsiteX0" fmla="*/ 0 w 3021372"/>
                <a:gd name="connsiteY0" fmla="*/ 1510761 h 3021521"/>
                <a:gd name="connsiteX1" fmla="*/ 1510686 w 3021372"/>
                <a:gd name="connsiteY1" fmla="*/ 0 h 3021521"/>
                <a:gd name="connsiteX2" fmla="*/ 3021372 w 3021372"/>
                <a:gd name="connsiteY2" fmla="*/ 1510761 h 3021521"/>
                <a:gd name="connsiteX3" fmla="*/ 1510686 w 3021372"/>
                <a:gd name="connsiteY3" fmla="*/ 3021522 h 3021521"/>
                <a:gd name="connsiteX4" fmla="*/ 0 w 3021372"/>
                <a:gd name="connsiteY4" fmla="*/ 1510761 h 30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1372" h="3021521">
                  <a:moveTo>
                    <a:pt x="0" y="1510761"/>
                  </a:moveTo>
                  <a:cubicBezTo>
                    <a:pt x="0" y="676391"/>
                    <a:pt x="676357" y="0"/>
                    <a:pt x="1510686" y="0"/>
                  </a:cubicBezTo>
                  <a:cubicBezTo>
                    <a:pt x="2345015" y="0"/>
                    <a:pt x="3021372" y="676391"/>
                    <a:pt x="3021372" y="1510761"/>
                  </a:cubicBezTo>
                  <a:cubicBezTo>
                    <a:pt x="3021372" y="2345131"/>
                    <a:pt x="2345015" y="3021522"/>
                    <a:pt x="1510686" y="3021522"/>
                  </a:cubicBezTo>
                  <a:cubicBezTo>
                    <a:pt x="676357" y="3021522"/>
                    <a:pt x="0" y="2345131"/>
                    <a:pt x="0" y="1510761"/>
                  </a:cubicBezTo>
                  <a:close/>
                </a:path>
              </a:pathLst>
            </a:cu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5020" tIns="525042" rIns="525020" bIns="525042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76674" y="2160496"/>
              <a:ext cx="2333262" cy="2369307"/>
              <a:chOff x="276674" y="2160496"/>
              <a:chExt cx="2333262" cy="236930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74" y="2837127"/>
                <a:ext cx="2333262" cy="169267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887628" y="2160496"/>
                <a:ext cx="1657866" cy="850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KETUA PENGUSUL</a:t>
                </a:r>
                <a:endParaRPr lang="en-US" b="1" dirty="0"/>
              </a:p>
            </p:txBody>
          </p:sp>
        </p:grpSp>
      </p:grpSp>
      <p:sp>
        <p:nvSpPr>
          <p:cNvPr id="43" name="Line Callout 2 42"/>
          <p:cNvSpPr/>
          <p:nvPr/>
        </p:nvSpPr>
        <p:spPr>
          <a:xfrm>
            <a:off x="9929123" y="942685"/>
            <a:ext cx="2004670" cy="110943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9007"/>
              <a:gd name="adj6" fmla="val -6008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NIDN/NIDK, Nama, </a:t>
            </a:r>
            <a:r>
              <a:rPr lang="en-US" sz="1600" dirty="0" err="1" smtClean="0">
                <a:solidFill>
                  <a:schemeClr val="tx1"/>
                </a:solidFill>
              </a:rPr>
              <a:t>Pendidikan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Gelar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langsug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terisi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berdasar</a:t>
            </a:r>
            <a:r>
              <a:rPr lang="en-US" sz="1600" dirty="0" smtClean="0">
                <a:solidFill>
                  <a:schemeClr val="tx1"/>
                </a:solidFill>
              </a:rPr>
              <a:t> data PDPT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2" name="Line Callout 2 51"/>
          <p:cNvSpPr/>
          <p:nvPr/>
        </p:nvSpPr>
        <p:spPr>
          <a:xfrm>
            <a:off x="9919664" y="2206709"/>
            <a:ext cx="2004670" cy="99783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2773"/>
              <a:gd name="adj6" fmla="val -4264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Ketik</a:t>
            </a:r>
            <a:r>
              <a:rPr lang="en-US" sz="1600" dirty="0" smtClean="0">
                <a:solidFill>
                  <a:schemeClr val="tx1"/>
                </a:solidFill>
              </a:rPr>
              <a:t> ID </a:t>
            </a:r>
            <a:r>
              <a:rPr lang="en-US" sz="1600" dirty="0" err="1" smtClean="0">
                <a:solidFill>
                  <a:schemeClr val="tx1"/>
                </a:solidFill>
              </a:rPr>
              <a:t>Sinta</a:t>
            </a:r>
            <a:r>
              <a:rPr lang="en-US" sz="1600" dirty="0" smtClean="0">
                <a:solidFill>
                  <a:schemeClr val="tx1"/>
                </a:solidFill>
              </a:rPr>
              <a:t>, H-Index, Email </a:t>
            </a:r>
            <a:r>
              <a:rPr lang="en-US" sz="1600" dirty="0" err="1" smtClean="0">
                <a:solidFill>
                  <a:schemeClr val="tx1"/>
                </a:solidFill>
              </a:rPr>
              <a:t>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Rekam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Jejak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126037" y="1070675"/>
            <a:ext cx="1618560" cy="1619012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Freeform 29"/>
          <p:cNvSpPr/>
          <p:nvPr/>
        </p:nvSpPr>
        <p:spPr>
          <a:xfrm>
            <a:off x="1965892" y="753902"/>
            <a:ext cx="2234425" cy="414583"/>
          </a:xfrm>
          <a:custGeom>
            <a:avLst/>
            <a:gdLst>
              <a:gd name="connsiteX0" fmla="*/ 0 w 2234425"/>
              <a:gd name="connsiteY0" fmla="*/ 0 h 414583"/>
              <a:gd name="connsiteX1" fmla="*/ 2234425 w 2234425"/>
              <a:gd name="connsiteY1" fmla="*/ 0 h 414583"/>
              <a:gd name="connsiteX2" fmla="*/ 2234425 w 2234425"/>
              <a:gd name="connsiteY2" fmla="*/ 414583 h 414583"/>
              <a:gd name="connsiteX3" fmla="*/ 0 w 2234425"/>
              <a:gd name="connsiteY3" fmla="*/ 414583 h 414583"/>
              <a:gd name="connsiteX4" fmla="*/ 0 w 2234425"/>
              <a:gd name="connsiteY4" fmla="*/ 0 h 41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4425" h="414583">
                <a:moveTo>
                  <a:pt x="0" y="0"/>
                </a:moveTo>
                <a:lnTo>
                  <a:pt x="2234425" y="0"/>
                </a:lnTo>
                <a:lnTo>
                  <a:pt x="2234425" y="414583"/>
                </a:lnTo>
                <a:lnTo>
                  <a:pt x="0" y="41458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800" b="1" kern="1200" dirty="0" smtClean="0"/>
              <a:t>PENGISIAN IDENTITAS</a:t>
            </a:r>
            <a:endParaRPr lang="en-US" sz="1800" b="1" kern="1200" dirty="0"/>
          </a:p>
        </p:txBody>
      </p:sp>
      <p:sp>
        <p:nvSpPr>
          <p:cNvPr id="31" name="Rectangle 30"/>
          <p:cNvSpPr/>
          <p:nvPr/>
        </p:nvSpPr>
        <p:spPr>
          <a:xfrm>
            <a:off x="1504052" y="654007"/>
            <a:ext cx="550151" cy="5927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34290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55033" y="2106721"/>
            <a:ext cx="2998992" cy="28466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Billy Joel </a:t>
            </a:r>
            <a:r>
              <a:rPr lang="en-US" sz="1400" dirty="0" err="1" smtClean="0"/>
              <a:t>Selalu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767315" y="1874645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Nama</a:t>
            </a:r>
            <a:endParaRPr lang="en-US" sz="1200" dirty="0"/>
          </a:p>
        </p:txBody>
      </p:sp>
      <p:sp>
        <p:nvSpPr>
          <p:cNvPr id="37" name="Rectangle 36"/>
          <p:cNvSpPr/>
          <p:nvPr/>
        </p:nvSpPr>
        <p:spPr>
          <a:xfrm>
            <a:off x="7113693" y="2115015"/>
            <a:ext cx="590531" cy="284314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S3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7025975" y="1879128"/>
            <a:ext cx="871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Pendidikan</a:t>
            </a:r>
            <a:endParaRPr lang="en-US" sz="1200" dirty="0"/>
          </a:p>
        </p:txBody>
      </p:sp>
      <p:sp>
        <p:nvSpPr>
          <p:cNvPr id="39" name="Rectangle 38"/>
          <p:cNvSpPr/>
          <p:nvPr/>
        </p:nvSpPr>
        <p:spPr>
          <a:xfrm>
            <a:off x="7951890" y="2106051"/>
            <a:ext cx="976954" cy="293278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Prof. Dr.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7864172" y="1870164"/>
            <a:ext cx="521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Gelar</a:t>
            </a:r>
            <a:endParaRPr lang="en-US" sz="1200" dirty="0"/>
          </a:p>
        </p:txBody>
      </p:sp>
      <p:sp>
        <p:nvSpPr>
          <p:cNvPr id="53" name="Rectangle 52"/>
          <p:cNvSpPr/>
          <p:nvPr/>
        </p:nvSpPr>
        <p:spPr>
          <a:xfrm>
            <a:off x="3869883" y="1640602"/>
            <a:ext cx="1331048" cy="272889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003056808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3782165" y="1435421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NIDN / NIDK</a:t>
            </a:r>
            <a:endParaRPr lang="en-US" sz="1200" dirty="0"/>
          </a:p>
        </p:txBody>
      </p:sp>
      <p:sp>
        <p:nvSpPr>
          <p:cNvPr id="55" name="Rectangle 54"/>
          <p:cNvSpPr/>
          <p:nvPr/>
        </p:nvSpPr>
        <p:spPr>
          <a:xfrm>
            <a:off x="6634084" y="2657377"/>
            <a:ext cx="2294760" cy="287602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bjoel@suralaya.ac.id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6546366" y="2434938"/>
            <a:ext cx="873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Ketik</a:t>
            </a:r>
            <a:r>
              <a:rPr lang="en-US" sz="1200" dirty="0" smtClean="0"/>
              <a:t> Email</a:t>
            </a:r>
            <a:endParaRPr lang="en-US" sz="1200" dirty="0"/>
          </a:p>
        </p:txBody>
      </p:sp>
      <p:sp>
        <p:nvSpPr>
          <p:cNvPr id="57" name="Rectangle 56"/>
          <p:cNvSpPr/>
          <p:nvPr/>
        </p:nvSpPr>
        <p:spPr>
          <a:xfrm>
            <a:off x="3863999" y="2664513"/>
            <a:ext cx="976954" cy="273558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923469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3776281" y="2428626"/>
            <a:ext cx="10065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Ketik</a:t>
            </a:r>
            <a:r>
              <a:rPr lang="en-US" sz="1200" dirty="0" smtClean="0"/>
              <a:t> ID </a:t>
            </a:r>
            <a:r>
              <a:rPr lang="en-US" sz="1200" dirty="0" err="1" smtClean="0"/>
              <a:t>Sinta</a:t>
            </a:r>
            <a:endParaRPr lang="en-US" sz="1200" dirty="0"/>
          </a:p>
        </p:txBody>
      </p:sp>
      <p:sp>
        <p:nvSpPr>
          <p:cNvPr id="59" name="Rectangle 58"/>
          <p:cNvSpPr/>
          <p:nvPr/>
        </p:nvSpPr>
        <p:spPr>
          <a:xfrm>
            <a:off x="3863998" y="3487280"/>
            <a:ext cx="6507357" cy="29747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https://</a:t>
            </a:r>
            <a:r>
              <a:rPr lang="en-US" sz="1200" dirty="0" smtClean="0"/>
              <a:t>www.scopus.com/authid/detail.uri?authorId=56737119387</a:t>
            </a:r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3776281" y="3241758"/>
            <a:ext cx="7861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A. </a:t>
            </a:r>
            <a:r>
              <a:rPr lang="en-US" sz="1200" b="1" dirty="0" err="1" smtClean="0"/>
              <a:t>Ketik</a:t>
            </a:r>
            <a:r>
              <a:rPr lang="en-US" sz="1200" b="1" dirty="0" smtClean="0"/>
              <a:t> ID </a:t>
            </a:r>
            <a:r>
              <a:rPr lang="en-US" sz="1200" b="1" dirty="0" err="1" smtClean="0"/>
              <a:t>dan</a:t>
            </a:r>
            <a:r>
              <a:rPr lang="en-US" sz="1200" b="1" dirty="0" smtClean="0"/>
              <a:t>/</a:t>
            </a:r>
            <a:r>
              <a:rPr lang="en-US" sz="1200" b="1" dirty="0" err="1" smtClean="0"/>
              <a:t>atau</a:t>
            </a:r>
            <a:r>
              <a:rPr lang="en-US" sz="1200" b="1" dirty="0" smtClean="0"/>
              <a:t> URL </a:t>
            </a:r>
            <a:r>
              <a:rPr lang="en-US" sz="1200" b="1" dirty="0" err="1" smtClean="0"/>
              <a:t>anda</a:t>
            </a:r>
            <a:r>
              <a:rPr lang="en-US" sz="1200" b="1" dirty="0" smtClean="0"/>
              <a:t> yang </a:t>
            </a:r>
            <a:r>
              <a:rPr lang="en-US" sz="1200" b="1" dirty="0" err="1" smtClean="0"/>
              <a:t>tercantum</a:t>
            </a:r>
            <a:r>
              <a:rPr lang="en-US" sz="1200" b="1" dirty="0" smtClean="0"/>
              <a:t> di </a:t>
            </a:r>
            <a:r>
              <a:rPr lang="en-US" sz="1200" b="1" dirty="0" err="1" smtClean="0"/>
              <a:t>lembaga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pengideks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internasional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bereputasi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atau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internasional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jika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ada</a:t>
            </a:r>
            <a:endParaRPr lang="en-US" sz="12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0913" y="3519480"/>
            <a:ext cx="400050" cy="228600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3855034" y="3827938"/>
            <a:ext cx="6507357" cy="29747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https://orcid.org/0000-0002-4247-9430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91620" y="992026"/>
            <a:ext cx="3898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IDENTITAS KETUA PENGUSUL</a:t>
            </a:r>
          </a:p>
          <a:p>
            <a:pPr algn="ctr"/>
            <a:r>
              <a:rPr lang="en-US" sz="1600" b="1" dirty="0" smtClean="0"/>
              <a:t>KOMPETITIF NASIONAL: PENELITIAN DASAR</a:t>
            </a:r>
            <a:endParaRPr lang="en-US" sz="16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3785754" y="3008716"/>
            <a:ext cx="1300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REKAM JEJAK</a:t>
            </a:r>
            <a:endParaRPr lang="en-US" sz="1600" dirty="0"/>
          </a:p>
        </p:txBody>
      </p:sp>
      <p:sp>
        <p:nvSpPr>
          <p:cNvPr id="63" name="Rectangle 62"/>
          <p:cNvSpPr/>
          <p:nvPr/>
        </p:nvSpPr>
        <p:spPr>
          <a:xfrm>
            <a:off x="3855034" y="4419606"/>
            <a:ext cx="6507357" cy="29747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https://</a:t>
            </a:r>
            <a:r>
              <a:rPr lang="en-US" sz="1200" dirty="0" smtClean="0"/>
              <a:t>www.journalnsd.com/authid/detail.uri?authorId=085673711066893837.pdf</a:t>
            </a:r>
            <a:endParaRPr lang="en-US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3767317" y="4147190"/>
            <a:ext cx="6417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 smtClean="0"/>
              <a:t>B. Ketik URL </a:t>
            </a:r>
            <a:r>
              <a:rPr lang="sv-SE" sz="1200" b="1" dirty="0"/>
              <a:t>artikel publikasi </a:t>
            </a:r>
            <a:r>
              <a:rPr lang="sv-SE" sz="1200" b="1" dirty="0" smtClean="0"/>
              <a:t>anda pada </a:t>
            </a:r>
            <a:r>
              <a:rPr lang="sv-SE" sz="1200" b="1" dirty="0"/>
              <a:t>jurnal internasional </a:t>
            </a:r>
            <a:r>
              <a:rPr lang="sv-SE" sz="1200" b="1" dirty="0" smtClean="0"/>
              <a:t>bereputasi dan nasional terakreditasi</a:t>
            </a:r>
            <a:endParaRPr lang="en-US" sz="1200" b="1" dirty="0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1949" y="4424912"/>
            <a:ext cx="400050" cy="228600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3846070" y="4773711"/>
            <a:ext cx="6507357" cy="29747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https://</a:t>
            </a:r>
            <a:r>
              <a:rPr lang="en-US" sz="1200" dirty="0" smtClean="0"/>
              <a:t>www.pubjournal.com/authid/detail.uri?authorId=78656734347119387.pdf</a:t>
            </a:r>
            <a:endParaRPr lang="en-US" sz="1200" dirty="0"/>
          </a:p>
        </p:txBody>
      </p:sp>
      <p:sp>
        <p:nvSpPr>
          <p:cNvPr id="67" name="Rectangle 66"/>
          <p:cNvSpPr/>
          <p:nvPr/>
        </p:nvSpPr>
        <p:spPr>
          <a:xfrm>
            <a:off x="3859517" y="5378826"/>
            <a:ext cx="6507357" cy="29747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https://</a:t>
            </a:r>
            <a:r>
              <a:rPr lang="en-US" sz="1200" dirty="0" smtClean="0"/>
              <a:t>www.proceddieee.com/dasda/detail.uri?authorId=0xds66893837.pdf</a:t>
            </a:r>
            <a:endParaRPr lang="en-US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3771800" y="5106410"/>
            <a:ext cx="50972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 smtClean="0"/>
              <a:t>C. Ketik URL </a:t>
            </a:r>
            <a:r>
              <a:rPr lang="sv-SE" sz="1200" b="1" dirty="0"/>
              <a:t>artikel </a:t>
            </a:r>
            <a:r>
              <a:rPr lang="sv-SE" sz="1200" b="1" dirty="0" smtClean="0"/>
              <a:t>publikasi anda pada prosiding internasional bereputasi</a:t>
            </a:r>
            <a:endParaRPr lang="en-US" sz="1200" b="1" dirty="0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6432" y="5384132"/>
            <a:ext cx="400050" cy="228600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>
          <a:xfrm>
            <a:off x="3864000" y="5746378"/>
            <a:ext cx="6507357" cy="29747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https://</a:t>
            </a:r>
            <a:r>
              <a:rPr lang="en-US" sz="1200" dirty="0" smtClean="0"/>
              <a:t>www.proceedingsjour.com/authid/detail.uri?authorId=dasd9734347119387.pdf</a:t>
            </a:r>
            <a:endParaRPr lang="en-US" sz="1200" dirty="0"/>
          </a:p>
        </p:txBody>
      </p:sp>
      <p:sp>
        <p:nvSpPr>
          <p:cNvPr id="71" name="Rectangle 70"/>
          <p:cNvSpPr/>
          <p:nvPr/>
        </p:nvSpPr>
        <p:spPr>
          <a:xfrm>
            <a:off x="5253524" y="2668996"/>
            <a:ext cx="976954" cy="273558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165806" y="2433109"/>
            <a:ext cx="10107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Ketik</a:t>
            </a:r>
            <a:r>
              <a:rPr lang="en-US" sz="1200" dirty="0" smtClean="0"/>
              <a:t> H-index</a:t>
            </a:r>
            <a:endParaRPr lang="en-US" sz="1200" dirty="0"/>
          </a:p>
        </p:txBody>
      </p:sp>
      <p:sp>
        <p:nvSpPr>
          <p:cNvPr id="73" name="Rectangle 72"/>
          <p:cNvSpPr/>
          <p:nvPr/>
        </p:nvSpPr>
        <p:spPr>
          <a:xfrm>
            <a:off x="3864000" y="6338046"/>
            <a:ext cx="6507357" cy="29747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err="1" smtClean="0"/>
              <a:t>Produksi</a:t>
            </a:r>
            <a:r>
              <a:rPr lang="en-US" sz="1200" dirty="0" smtClean="0"/>
              <a:t> </a:t>
            </a:r>
            <a:r>
              <a:rPr lang="en-US" sz="1200" dirty="0" err="1" smtClean="0"/>
              <a:t>selulase</a:t>
            </a:r>
            <a:r>
              <a:rPr lang="en-US" sz="1200" dirty="0" smtClean="0"/>
              <a:t> yield </a:t>
            </a:r>
            <a:r>
              <a:rPr lang="en-US" sz="1200" dirty="0" err="1" smtClean="0"/>
              <a:t>tinggi</a:t>
            </a:r>
            <a:r>
              <a:rPr lang="en-US" sz="1200" dirty="0" smtClean="0"/>
              <a:t> </a:t>
            </a:r>
            <a:r>
              <a:rPr lang="en-US" sz="1200" dirty="0" err="1" smtClean="0"/>
              <a:t>berbahan</a:t>
            </a:r>
            <a:r>
              <a:rPr lang="en-US" sz="1200" dirty="0" smtClean="0"/>
              <a:t> </a:t>
            </a:r>
            <a:r>
              <a:rPr lang="en-US" sz="1200" dirty="0" err="1" smtClean="0"/>
              <a:t>dasar</a:t>
            </a:r>
            <a:r>
              <a:rPr lang="en-US" sz="1200" dirty="0" smtClean="0"/>
              <a:t> </a:t>
            </a:r>
            <a:r>
              <a:rPr lang="en-US" sz="1200" dirty="0" err="1" smtClean="0"/>
              <a:t>limbah</a:t>
            </a:r>
            <a:r>
              <a:rPr lang="en-US" sz="1200" dirty="0" smtClean="0"/>
              <a:t> </a:t>
            </a:r>
            <a:r>
              <a:rPr lang="en-US" sz="1200" dirty="0" err="1" smtClean="0"/>
              <a:t>pabrik</a:t>
            </a:r>
            <a:r>
              <a:rPr lang="en-US" sz="1200" dirty="0" smtClean="0"/>
              <a:t> </a:t>
            </a:r>
            <a:r>
              <a:rPr lang="en-US" sz="1200" dirty="0" err="1" smtClean="0"/>
              <a:t>kapas</a:t>
            </a:r>
            <a:r>
              <a:rPr lang="en-US" sz="1200" dirty="0" smtClean="0"/>
              <a:t>. Status </a:t>
            </a:r>
            <a:r>
              <a:rPr lang="en-US" sz="1200" dirty="0" err="1" smtClean="0"/>
              <a:t>Terdaftar</a:t>
            </a:r>
            <a:r>
              <a:rPr lang="en-US" sz="1200" dirty="0" smtClean="0"/>
              <a:t>, No P987596</a:t>
            </a:r>
            <a:endParaRPr lang="en-US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3776283" y="6065630"/>
            <a:ext cx="7141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/>
              <a:t>D</a:t>
            </a:r>
            <a:r>
              <a:rPr lang="sv-SE" sz="1200" b="1" dirty="0" smtClean="0"/>
              <a:t>. Tuliskan rekam jejak lainnya Paten (judul, status dan No Paten), Buku (judul buku, penerbit dan ISBN), dll.</a:t>
            </a:r>
            <a:endParaRPr lang="en-US" sz="1200" b="1" dirty="0"/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0915" y="6343352"/>
            <a:ext cx="400050" cy="228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788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089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PROSES PENGUSULAN</a:t>
            </a:r>
            <a:endParaRPr lang="en-US" dirty="0"/>
          </a:p>
        </p:txBody>
      </p:sp>
      <p:sp>
        <p:nvSpPr>
          <p:cNvPr id="25" name="Block Arc 24"/>
          <p:cNvSpPr/>
          <p:nvPr/>
        </p:nvSpPr>
        <p:spPr>
          <a:xfrm>
            <a:off x="-2017058" y="1385044"/>
            <a:ext cx="4734512" cy="4652685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" name="Group 31"/>
          <p:cNvGrpSpPr/>
          <p:nvPr/>
        </p:nvGrpSpPr>
        <p:grpSpPr>
          <a:xfrm>
            <a:off x="77114" y="2542326"/>
            <a:ext cx="2305202" cy="2318960"/>
            <a:chOff x="157796" y="2160496"/>
            <a:chExt cx="3021372" cy="3049919"/>
          </a:xfrm>
        </p:grpSpPr>
        <p:sp>
          <p:nvSpPr>
            <p:cNvPr id="24" name="Freeform 23"/>
            <p:cNvSpPr/>
            <p:nvPr/>
          </p:nvSpPr>
          <p:spPr>
            <a:xfrm>
              <a:off x="157796" y="2188894"/>
              <a:ext cx="3021372" cy="3021521"/>
            </a:xfrm>
            <a:custGeom>
              <a:avLst/>
              <a:gdLst>
                <a:gd name="connsiteX0" fmla="*/ 0 w 3021372"/>
                <a:gd name="connsiteY0" fmla="*/ 1510761 h 3021521"/>
                <a:gd name="connsiteX1" fmla="*/ 1510686 w 3021372"/>
                <a:gd name="connsiteY1" fmla="*/ 0 h 3021521"/>
                <a:gd name="connsiteX2" fmla="*/ 3021372 w 3021372"/>
                <a:gd name="connsiteY2" fmla="*/ 1510761 h 3021521"/>
                <a:gd name="connsiteX3" fmla="*/ 1510686 w 3021372"/>
                <a:gd name="connsiteY3" fmla="*/ 3021522 h 3021521"/>
                <a:gd name="connsiteX4" fmla="*/ 0 w 3021372"/>
                <a:gd name="connsiteY4" fmla="*/ 1510761 h 30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1372" h="3021521">
                  <a:moveTo>
                    <a:pt x="0" y="1510761"/>
                  </a:moveTo>
                  <a:cubicBezTo>
                    <a:pt x="0" y="676391"/>
                    <a:pt x="676357" y="0"/>
                    <a:pt x="1510686" y="0"/>
                  </a:cubicBezTo>
                  <a:cubicBezTo>
                    <a:pt x="2345015" y="0"/>
                    <a:pt x="3021372" y="676391"/>
                    <a:pt x="3021372" y="1510761"/>
                  </a:cubicBezTo>
                  <a:cubicBezTo>
                    <a:pt x="3021372" y="2345131"/>
                    <a:pt x="2345015" y="3021522"/>
                    <a:pt x="1510686" y="3021522"/>
                  </a:cubicBezTo>
                  <a:cubicBezTo>
                    <a:pt x="676357" y="3021522"/>
                    <a:pt x="0" y="2345131"/>
                    <a:pt x="0" y="1510761"/>
                  </a:cubicBezTo>
                  <a:close/>
                </a:path>
              </a:pathLst>
            </a:cu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5020" tIns="525042" rIns="525020" bIns="525042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76674" y="2160496"/>
              <a:ext cx="2333262" cy="2369307"/>
              <a:chOff x="276674" y="2160496"/>
              <a:chExt cx="2333262" cy="236930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74" y="2837127"/>
                <a:ext cx="2333262" cy="169267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887628" y="2160496"/>
                <a:ext cx="1657866" cy="850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KETUA PENGUSUL</a:t>
                </a:r>
                <a:endParaRPr lang="en-US" b="1" dirty="0"/>
              </a:p>
            </p:txBody>
          </p:sp>
        </p:grpSp>
      </p:grpSp>
      <p:sp>
        <p:nvSpPr>
          <p:cNvPr id="43" name="Line Callout 2 42"/>
          <p:cNvSpPr/>
          <p:nvPr/>
        </p:nvSpPr>
        <p:spPr>
          <a:xfrm>
            <a:off x="9737491" y="1034810"/>
            <a:ext cx="2092549" cy="433560"/>
          </a:xfrm>
          <a:prstGeom prst="borderCallout2">
            <a:avLst>
              <a:gd name="adj1" fmla="val 18750"/>
              <a:gd name="adj2" fmla="val -8333"/>
              <a:gd name="adj3" fmla="val 18995"/>
              <a:gd name="adj4" fmla="val -23269"/>
              <a:gd name="adj5" fmla="val 105672"/>
              <a:gd name="adj6" fmla="val -3397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Ketik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Judul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Peneitian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04052" y="654007"/>
            <a:ext cx="2696265" cy="2035680"/>
            <a:chOff x="1504052" y="654007"/>
            <a:chExt cx="2696265" cy="2035680"/>
          </a:xfrm>
        </p:grpSpPr>
        <p:sp>
          <p:nvSpPr>
            <p:cNvPr id="29" name="Oval 28"/>
            <p:cNvSpPr/>
            <p:nvPr/>
          </p:nvSpPr>
          <p:spPr>
            <a:xfrm>
              <a:off x="2126037" y="1070675"/>
              <a:ext cx="1618560" cy="1619012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Freeform 29"/>
            <p:cNvSpPr/>
            <p:nvPr/>
          </p:nvSpPr>
          <p:spPr>
            <a:xfrm>
              <a:off x="1965892" y="753902"/>
              <a:ext cx="2234425" cy="414583"/>
            </a:xfrm>
            <a:custGeom>
              <a:avLst/>
              <a:gdLst>
                <a:gd name="connsiteX0" fmla="*/ 0 w 2234425"/>
                <a:gd name="connsiteY0" fmla="*/ 0 h 414583"/>
                <a:gd name="connsiteX1" fmla="*/ 2234425 w 2234425"/>
                <a:gd name="connsiteY1" fmla="*/ 0 h 414583"/>
                <a:gd name="connsiteX2" fmla="*/ 2234425 w 2234425"/>
                <a:gd name="connsiteY2" fmla="*/ 414583 h 414583"/>
                <a:gd name="connsiteX3" fmla="*/ 0 w 2234425"/>
                <a:gd name="connsiteY3" fmla="*/ 414583 h 414583"/>
                <a:gd name="connsiteX4" fmla="*/ 0 w 2234425"/>
                <a:gd name="connsiteY4" fmla="*/ 0 h 41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4425" h="414583">
                  <a:moveTo>
                    <a:pt x="0" y="0"/>
                  </a:moveTo>
                  <a:lnTo>
                    <a:pt x="2234425" y="0"/>
                  </a:lnTo>
                  <a:lnTo>
                    <a:pt x="2234425" y="414583"/>
                  </a:lnTo>
                  <a:lnTo>
                    <a:pt x="0" y="4145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1800" b="1" kern="1200" dirty="0" smtClean="0"/>
                <a:t>PENGISIAN IDENTITAS</a:t>
              </a:r>
              <a:endParaRPr lang="en-US" sz="1800" b="1" kern="12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504052" y="654007"/>
              <a:ext cx="550151" cy="59279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600"/>
                </a:spcAft>
                <a:tabLst>
                  <a:tab pos="342900" algn="l"/>
                </a:tabLst>
              </a:pPr>
              <a:r>
                <a:rPr lang="en-US" sz="3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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091620" y="709639"/>
            <a:ext cx="3898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IDENTITAS KETUA PENGUSUL</a:t>
            </a:r>
          </a:p>
          <a:p>
            <a:pPr algn="ctr"/>
            <a:r>
              <a:rPr lang="en-US" sz="1600" b="1" dirty="0" smtClean="0"/>
              <a:t>KOMPETITIF NASIONAL: PENELITIAN DASAR</a:t>
            </a:r>
            <a:endParaRPr lang="en-US" sz="16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3795612" y="1287504"/>
            <a:ext cx="6712129" cy="581244"/>
            <a:chOff x="3795612" y="1287504"/>
            <a:chExt cx="6712129" cy="581244"/>
          </a:xfrm>
        </p:grpSpPr>
        <p:sp>
          <p:nvSpPr>
            <p:cNvPr id="54" name="TextBox 53"/>
            <p:cNvSpPr txBox="1"/>
            <p:nvPr/>
          </p:nvSpPr>
          <p:spPr>
            <a:xfrm>
              <a:off x="3795612" y="1287504"/>
              <a:ext cx="15456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5. JUDUL PENELITIAN</a:t>
              </a:r>
              <a:endParaRPr lang="en-US" sz="1200" b="1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027871" y="1538751"/>
              <a:ext cx="6479870" cy="329997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err="1" smtClean="0"/>
                <a:t>Seleksi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Dua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Tanaman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Padi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Bulir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Raksasa</a:t>
              </a:r>
              <a:r>
                <a:rPr lang="en-US" sz="1400" dirty="0"/>
                <a:t> </a:t>
              </a:r>
              <a:r>
                <a:rPr lang="en-US" sz="1400" dirty="0" err="1" smtClean="0"/>
                <a:t>Tahan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Cekaman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Asam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dan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Salinitas</a:t>
              </a:r>
              <a:r>
                <a:rPr lang="en-US" sz="1400" dirty="0" smtClean="0"/>
                <a:t> Tinggi </a:t>
              </a:r>
              <a:endParaRPr lang="en-US" sz="1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13542" y="1937443"/>
            <a:ext cx="3134320" cy="564700"/>
            <a:chOff x="3813542" y="1937443"/>
            <a:chExt cx="3134320" cy="564700"/>
          </a:xfrm>
        </p:grpSpPr>
        <p:sp>
          <p:nvSpPr>
            <p:cNvPr id="33" name="TextBox 32"/>
            <p:cNvSpPr txBox="1"/>
            <p:nvPr/>
          </p:nvSpPr>
          <p:spPr>
            <a:xfrm>
              <a:off x="3813542" y="1937443"/>
              <a:ext cx="3134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6</a:t>
              </a:r>
              <a:r>
                <a:rPr lang="en-US" sz="1200" b="1" dirty="0" smtClean="0"/>
                <a:t>. TINGKAT </a:t>
              </a:r>
              <a:r>
                <a:rPr lang="en-US" sz="1200" b="1" dirty="0"/>
                <a:t>KESIAPTERAPAN TEKNOLOGI (TKT</a:t>
              </a:r>
              <a:r>
                <a:rPr lang="en-US" sz="1200" b="1" dirty="0" smtClean="0"/>
                <a:t>)</a:t>
              </a:r>
              <a:endParaRPr lang="en-US" sz="12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92836" y="2197419"/>
              <a:ext cx="9604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STATUS TKT:</a:t>
              </a:r>
              <a:endParaRPr lang="en-US" sz="1200" b="1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904051" y="2167664"/>
              <a:ext cx="281128" cy="329997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597513" y="2188454"/>
              <a:ext cx="7130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TARGET:</a:t>
              </a:r>
              <a:endParaRPr lang="en-US" sz="1200" b="1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307023" y="2172146"/>
              <a:ext cx="281128" cy="329997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797126" y="4776774"/>
            <a:ext cx="4223579" cy="564700"/>
            <a:chOff x="3797126" y="4776774"/>
            <a:chExt cx="4223579" cy="564700"/>
          </a:xfrm>
        </p:grpSpPr>
        <p:sp>
          <p:nvSpPr>
            <p:cNvPr id="40" name="TextBox 39"/>
            <p:cNvSpPr txBox="1"/>
            <p:nvPr/>
          </p:nvSpPr>
          <p:spPr>
            <a:xfrm>
              <a:off x="3797126" y="4776774"/>
              <a:ext cx="29357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8. TAHUN DAN LAMA USULAN PENELITIAN </a:t>
              </a:r>
              <a:endParaRPr lang="en-US" sz="12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976420" y="5036750"/>
              <a:ext cx="10947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/>
                <a:t>Tahun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Usulan</a:t>
              </a:r>
              <a:r>
                <a:rPr lang="en-US" sz="1200" b="1" dirty="0" smtClean="0"/>
                <a:t>:</a:t>
              </a:r>
              <a:endParaRPr lang="en-US" sz="1200" b="1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028315" y="5006995"/>
              <a:ext cx="569198" cy="334479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smtClean="0"/>
                <a:t>2019</a:t>
              </a:r>
              <a:endParaRPr lang="en-US" sz="1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581097" y="5027785"/>
              <a:ext cx="22678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Lama </a:t>
              </a:r>
              <a:r>
                <a:rPr lang="en-US" sz="1200" b="1" dirty="0" err="1" smtClean="0"/>
                <a:t>Usulan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Penelitian</a:t>
              </a:r>
              <a:r>
                <a:rPr lang="en-US" sz="1200" b="1" dirty="0" smtClean="0"/>
                <a:t> (</a:t>
              </a:r>
              <a:r>
                <a:rPr lang="en-US" sz="1200" b="1" dirty="0" err="1" smtClean="0"/>
                <a:t>tahun</a:t>
              </a:r>
              <a:r>
                <a:rPr lang="en-US" sz="1200" b="1" dirty="0" smtClean="0"/>
                <a:t>):</a:t>
              </a:r>
              <a:endParaRPr lang="en-US" sz="1200" b="1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739577" y="5011477"/>
              <a:ext cx="281128" cy="329997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794835" y="2605328"/>
            <a:ext cx="4983409" cy="2144149"/>
            <a:chOff x="3794835" y="2605328"/>
            <a:chExt cx="4983409" cy="2144149"/>
          </a:xfrm>
        </p:grpSpPr>
        <p:sp>
          <p:nvSpPr>
            <p:cNvPr id="13" name="Rectangle 12"/>
            <p:cNvSpPr/>
            <p:nvPr/>
          </p:nvSpPr>
          <p:spPr>
            <a:xfrm>
              <a:off x="4051369" y="2851471"/>
              <a:ext cx="2465081" cy="332472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err="1" smtClean="0"/>
                <a:t>Penelitian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Dasar</a:t>
              </a:r>
              <a:r>
                <a:rPr lang="en-US" sz="1400" dirty="0" smtClean="0"/>
                <a:t> (PD)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94835" y="2605328"/>
              <a:ext cx="34218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7</a:t>
              </a:r>
              <a:r>
                <a:rPr lang="en-US" sz="1200" b="1" dirty="0" smtClean="0"/>
                <a:t>. SKEMA PENELITIAN DAN ACUAN SBK</a:t>
              </a:r>
              <a:endParaRPr lang="en-US" sz="1200" b="1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51369" y="3255267"/>
              <a:ext cx="4726875" cy="1494210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6806291" y="2849123"/>
              <a:ext cx="1971953" cy="351414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smtClean="0"/>
                <a:t>SBK RISET DASAR</a:t>
              </a:r>
              <a:endParaRPr lang="en-US" sz="1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806555" y="5402452"/>
            <a:ext cx="3228252" cy="635713"/>
            <a:chOff x="3806555" y="5402452"/>
            <a:chExt cx="3228252" cy="635713"/>
          </a:xfrm>
        </p:grpSpPr>
        <p:sp>
          <p:nvSpPr>
            <p:cNvPr id="48" name="Rectangle 47"/>
            <p:cNvSpPr/>
            <p:nvPr/>
          </p:nvSpPr>
          <p:spPr>
            <a:xfrm>
              <a:off x="4026630" y="5803779"/>
              <a:ext cx="1042599" cy="234386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smtClean="0"/>
                <a:t>150000000</a:t>
              </a:r>
              <a:endParaRPr lang="en-US" sz="1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806555" y="5402452"/>
              <a:ext cx="20456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9. BIAYA DIUSULKAN (</a:t>
              </a:r>
              <a:r>
                <a:rPr lang="en-US" sz="1200" b="1" dirty="0" err="1" smtClean="0"/>
                <a:t>Rp</a:t>
              </a:r>
              <a:r>
                <a:rPr lang="en-US" sz="1200" b="1" dirty="0" smtClean="0"/>
                <a:t>.)</a:t>
              </a:r>
              <a:endParaRPr lang="en-US" sz="12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936565" y="5583424"/>
              <a:ext cx="1738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 smtClean="0"/>
                <a:t>Tahun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berjalan</a:t>
              </a:r>
              <a:endParaRPr lang="en-US" sz="1200" b="1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386412" y="5799208"/>
              <a:ext cx="1042599" cy="234386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smtClean="0"/>
                <a:t>395000000</a:t>
              </a:r>
              <a:endParaRPr lang="en-US" sz="14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296347" y="5578853"/>
              <a:ext cx="1738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Total </a:t>
              </a:r>
              <a:r>
                <a:rPr lang="en-US" sz="1200" b="1" dirty="0" err="1" smtClean="0"/>
                <a:t>Usulan</a:t>
              </a:r>
              <a:endParaRPr lang="en-US" sz="1200" b="1" dirty="0"/>
            </a:p>
          </p:txBody>
        </p:sp>
      </p:grpSp>
      <p:sp>
        <p:nvSpPr>
          <p:cNvPr id="55" name="Line Callout 2 54"/>
          <p:cNvSpPr/>
          <p:nvPr/>
        </p:nvSpPr>
        <p:spPr>
          <a:xfrm>
            <a:off x="7182557" y="2001230"/>
            <a:ext cx="1968020" cy="433560"/>
          </a:xfrm>
          <a:prstGeom prst="borderCallout2">
            <a:avLst>
              <a:gd name="adj1" fmla="val 18750"/>
              <a:gd name="adj2" fmla="val -8333"/>
              <a:gd name="adj3" fmla="val 18995"/>
              <a:gd name="adj4" fmla="val -15973"/>
              <a:gd name="adj5" fmla="val 76470"/>
              <a:gd name="adj6" fmla="val -2418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Hasil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Pengisian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melalui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Simlitabmas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6" name="Line Callout 2 55"/>
          <p:cNvSpPr/>
          <p:nvPr/>
        </p:nvSpPr>
        <p:spPr>
          <a:xfrm>
            <a:off x="9596810" y="3570906"/>
            <a:ext cx="2092549" cy="433560"/>
          </a:xfrm>
          <a:prstGeom prst="borderCallout2">
            <a:avLst>
              <a:gd name="adj1" fmla="val 18750"/>
              <a:gd name="adj2" fmla="val -8333"/>
              <a:gd name="adj3" fmla="val 18995"/>
              <a:gd name="adj4" fmla="val -23269"/>
              <a:gd name="adj5" fmla="val 105672"/>
              <a:gd name="adj6" fmla="val -3397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Pilih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Skema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Peneitian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7" name="Line Callout 2 56"/>
          <p:cNvSpPr/>
          <p:nvPr/>
        </p:nvSpPr>
        <p:spPr>
          <a:xfrm>
            <a:off x="9617550" y="2494912"/>
            <a:ext cx="2092549" cy="433560"/>
          </a:xfrm>
          <a:prstGeom prst="borderCallout2">
            <a:avLst>
              <a:gd name="adj1" fmla="val 18750"/>
              <a:gd name="adj2" fmla="val -8333"/>
              <a:gd name="adj3" fmla="val 18995"/>
              <a:gd name="adj4" fmla="val -23269"/>
              <a:gd name="adj5" fmla="val 105672"/>
              <a:gd name="adj6" fmla="val -3397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Acuan</a:t>
            </a:r>
            <a:r>
              <a:rPr lang="en-US" sz="1600" dirty="0" smtClean="0">
                <a:solidFill>
                  <a:schemeClr val="tx1"/>
                </a:solidFill>
              </a:rPr>
              <a:t> SBK </a:t>
            </a:r>
            <a:r>
              <a:rPr lang="en-US" sz="1600" dirty="0" err="1" smtClean="0">
                <a:solidFill>
                  <a:schemeClr val="tx1"/>
                </a:solidFill>
              </a:rPr>
              <a:t>Otomatis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Terisi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8" name="Line Callout 2 57"/>
          <p:cNvSpPr/>
          <p:nvPr/>
        </p:nvSpPr>
        <p:spPr>
          <a:xfrm>
            <a:off x="8990123" y="4819970"/>
            <a:ext cx="2092549" cy="521504"/>
          </a:xfrm>
          <a:prstGeom prst="borderCallout2">
            <a:avLst>
              <a:gd name="adj1" fmla="val 18750"/>
              <a:gd name="adj2" fmla="val -8333"/>
              <a:gd name="adj3" fmla="val 18995"/>
              <a:gd name="adj4" fmla="val -23269"/>
              <a:gd name="adj5" fmla="val 76470"/>
              <a:gd name="adj6" fmla="val -4002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Ketik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tahun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dan</a:t>
            </a:r>
            <a:r>
              <a:rPr lang="en-US" sz="1600" dirty="0" smtClean="0">
                <a:solidFill>
                  <a:schemeClr val="tx1"/>
                </a:solidFill>
              </a:rPr>
              <a:t> lama </a:t>
            </a:r>
            <a:r>
              <a:rPr lang="en-US" sz="1600" dirty="0" err="1" smtClean="0">
                <a:solidFill>
                  <a:schemeClr val="tx1"/>
                </a:solidFill>
              </a:rPr>
              <a:t>usulan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penelitian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0" name="Line Callout 2 59"/>
          <p:cNvSpPr/>
          <p:nvPr/>
        </p:nvSpPr>
        <p:spPr>
          <a:xfrm>
            <a:off x="7216726" y="6099164"/>
            <a:ext cx="2475819" cy="486155"/>
          </a:xfrm>
          <a:prstGeom prst="borderCallout2">
            <a:avLst>
              <a:gd name="adj1" fmla="val 18750"/>
              <a:gd name="adj2" fmla="val -8333"/>
              <a:gd name="adj3" fmla="val 18995"/>
              <a:gd name="adj4" fmla="val -23269"/>
              <a:gd name="adj5" fmla="val -46828"/>
              <a:gd name="adj6" fmla="val -303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Ketik</a:t>
            </a:r>
            <a:r>
              <a:rPr lang="en-US" sz="1600" dirty="0" smtClean="0">
                <a:solidFill>
                  <a:schemeClr val="tx1"/>
                </a:solidFill>
              </a:rPr>
              <a:t> dana </a:t>
            </a:r>
            <a:r>
              <a:rPr lang="en-US" sz="1600" dirty="0" err="1" smtClean="0">
                <a:solidFill>
                  <a:schemeClr val="tx1"/>
                </a:solidFill>
              </a:rPr>
              <a:t>tahun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berjalan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dan</a:t>
            </a:r>
            <a:r>
              <a:rPr lang="en-US" sz="1600" dirty="0" smtClean="0">
                <a:solidFill>
                  <a:schemeClr val="tx1"/>
                </a:solidFill>
              </a:rPr>
              <a:t> total yang </a:t>
            </a:r>
            <a:r>
              <a:rPr lang="en-US" sz="1600" dirty="0" err="1" smtClean="0">
                <a:solidFill>
                  <a:schemeClr val="tx1"/>
                </a:solidFill>
              </a:rPr>
              <a:t>diusulkan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389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7" grpId="0"/>
      <p:bldP spid="55" grpId="0" animBg="1"/>
      <p:bldP spid="56" grpId="0" animBg="1"/>
      <p:bldP spid="57" grpId="0" animBg="1"/>
      <p:bldP spid="58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686" y="29028"/>
            <a:ext cx="10515600" cy="5089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PROSES PENGUSULAN</a:t>
            </a:r>
            <a:endParaRPr lang="en-US" dirty="0"/>
          </a:p>
        </p:txBody>
      </p:sp>
      <p:sp>
        <p:nvSpPr>
          <p:cNvPr id="25" name="Block Arc 24"/>
          <p:cNvSpPr/>
          <p:nvPr/>
        </p:nvSpPr>
        <p:spPr>
          <a:xfrm>
            <a:off x="-2017058" y="1385044"/>
            <a:ext cx="4734512" cy="4652685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" name="Group 31"/>
          <p:cNvGrpSpPr/>
          <p:nvPr/>
        </p:nvGrpSpPr>
        <p:grpSpPr>
          <a:xfrm>
            <a:off x="77114" y="2542326"/>
            <a:ext cx="2305202" cy="2318960"/>
            <a:chOff x="157796" y="2160496"/>
            <a:chExt cx="3021372" cy="3049919"/>
          </a:xfrm>
        </p:grpSpPr>
        <p:sp>
          <p:nvSpPr>
            <p:cNvPr id="24" name="Freeform 23"/>
            <p:cNvSpPr/>
            <p:nvPr/>
          </p:nvSpPr>
          <p:spPr>
            <a:xfrm>
              <a:off x="157796" y="2188894"/>
              <a:ext cx="3021372" cy="3021521"/>
            </a:xfrm>
            <a:custGeom>
              <a:avLst/>
              <a:gdLst>
                <a:gd name="connsiteX0" fmla="*/ 0 w 3021372"/>
                <a:gd name="connsiteY0" fmla="*/ 1510761 h 3021521"/>
                <a:gd name="connsiteX1" fmla="*/ 1510686 w 3021372"/>
                <a:gd name="connsiteY1" fmla="*/ 0 h 3021521"/>
                <a:gd name="connsiteX2" fmla="*/ 3021372 w 3021372"/>
                <a:gd name="connsiteY2" fmla="*/ 1510761 h 3021521"/>
                <a:gd name="connsiteX3" fmla="*/ 1510686 w 3021372"/>
                <a:gd name="connsiteY3" fmla="*/ 3021522 h 3021521"/>
                <a:gd name="connsiteX4" fmla="*/ 0 w 3021372"/>
                <a:gd name="connsiteY4" fmla="*/ 1510761 h 30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1372" h="3021521">
                  <a:moveTo>
                    <a:pt x="0" y="1510761"/>
                  </a:moveTo>
                  <a:cubicBezTo>
                    <a:pt x="0" y="676391"/>
                    <a:pt x="676357" y="0"/>
                    <a:pt x="1510686" y="0"/>
                  </a:cubicBezTo>
                  <a:cubicBezTo>
                    <a:pt x="2345015" y="0"/>
                    <a:pt x="3021372" y="676391"/>
                    <a:pt x="3021372" y="1510761"/>
                  </a:cubicBezTo>
                  <a:cubicBezTo>
                    <a:pt x="3021372" y="2345131"/>
                    <a:pt x="2345015" y="3021522"/>
                    <a:pt x="1510686" y="3021522"/>
                  </a:cubicBezTo>
                  <a:cubicBezTo>
                    <a:pt x="676357" y="3021522"/>
                    <a:pt x="0" y="2345131"/>
                    <a:pt x="0" y="1510761"/>
                  </a:cubicBezTo>
                  <a:close/>
                </a:path>
              </a:pathLst>
            </a:cu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5020" tIns="525042" rIns="525020" bIns="525042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76674" y="2160496"/>
              <a:ext cx="2333262" cy="2369307"/>
              <a:chOff x="276674" y="2160496"/>
              <a:chExt cx="2333262" cy="236930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74" y="2837127"/>
                <a:ext cx="2333262" cy="169267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887628" y="2160496"/>
                <a:ext cx="1657866" cy="850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KETUA PENGUSUL</a:t>
                </a:r>
                <a:endParaRPr lang="en-US" b="1" dirty="0"/>
              </a:p>
            </p:txBody>
          </p:sp>
        </p:grpSp>
      </p:grpSp>
      <p:sp>
        <p:nvSpPr>
          <p:cNvPr id="43" name="Line Callout 2 42"/>
          <p:cNvSpPr/>
          <p:nvPr/>
        </p:nvSpPr>
        <p:spPr>
          <a:xfrm>
            <a:off x="9848439" y="1796403"/>
            <a:ext cx="2092549" cy="946604"/>
          </a:xfrm>
          <a:prstGeom prst="borderCallout2">
            <a:avLst>
              <a:gd name="adj1" fmla="val 18750"/>
              <a:gd name="adj2" fmla="val -8333"/>
              <a:gd name="adj3" fmla="val 26426"/>
              <a:gd name="adj4" fmla="val -51505"/>
              <a:gd name="adj5" fmla="val 131629"/>
              <a:gd name="adj6" fmla="val -9313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Pilih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Rumpun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Ilmu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Bidang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fokus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tema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topik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penelitian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04052" y="654007"/>
            <a:ext cx="2696265" cy="2035680"/>
            <a:chOff x="1504052" y="654007"/>
            <a:chExt cx="2696265" cy="2035680"/>
          </a:xfrm>
        </p:grpSpPr>
        <p:sp>
          <p:nvSpPr>
            <p:cNvPr id="29" name="Oval 28"/>
            <p:cNvSpPr/>
            <p:nvPr/>
          </p:nvSpPr>
          <p:spPr>
            <a:xfrm>
              <a:off x="2126037" y="1070675"/>
              <a:ext cx="1618560" cy="1619012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Freeform 29"/>
            <p:cNvSpPr/>
            <p:nvPr/>
          </p:nvSpPr>
          <p:spPr>
            <a:xfrm>
              <a:off x="1965892" y="753902"/>
              <a:ext cx="2234425" cy="414583"/>
            </a:xfrm>
            <a:custGeom>
              <a:avLst/>
              <a:gdLst>
                <a:gd name="connsiteX0" fmla="*/ 0 w 2234425"/>
                <a:gd name="connsiteY0" fmla="*/ 0 h 414583"/>
                <a:gd name="connsiteX1" fmla="*/ 2234425 w 2234425"/>
                <a:gd name="connsiteY1" fmla="*/ 0 h 414583"/>
                <a:gd name="connsiteX2" fmla="*/ 2234425 w 2234425"/>
                <a:gd name="connsiteY2" fmla="*/ 414583 h 414583"/>
                <a:gd name="connsiteX3" fmla="*/ 0 w 2234425"/>
                <a:gd name="connsiteY3" fmla="*/ 414583 h 414583"/>
                <a:gd name="connsiteX4" fmla="*/ 0 w 2234425"/>
                <a:gd name="connsiteY4" fmla="*/ 0 h 41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4425" h="414583">
                  <a:moveTo>
                    <a:pt x="0" y="0"/>
                  </a:moveTo>
                  <a:lnTo>
                    <a:pt x="2234425" y="0"/>
                  </a:lnTo>
                  <a:lnTo>
                    <a:pt x="2234425" y="414583"/>
                  </a:lnTo>
                  <a:lnTo>
                    <a:pt x="0" y="4145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1800" b="1" kern="1200" dirty="0" smtClean="0"/>
                <a:t>PENGISIAN IDENTITAS</a:t>
              </a:r>
              <a:endParaRPr lang="en-US" sz="1800" b="1" kern="12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504052" y="654007"/>
              <a:ext cx="550151" cy="59279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600"/>
                </a:spcAft>
                <a:tabLst>
                  <a:tab pos="342900" algn="l"/>
                </a:tabLst>
              </a:pPr>
              <a:r>
                <a:rPr lang="en-US" sz="3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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091620" y="709639"/>
            <a:ext cx="3898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IDENTITAS KETUA PENGUSUL</a:t>
            </a:r>
          </a:p>
          <a:p>
            <a:pPr algn="ctr"/>
            <a:r>
              <a:rPr lang="en-US" sz="1600" b="1" dirty="0" smtClean="0"/>
              <a:t>KOMPETITIF NASIONAL: PENELITIAN DASAR</a:t>
            </a:r>
            <a:endParaRPr lang="en-US" sz="16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3795612" y="1287504"/>
            <a:ext cx="3936446" cy="1714926"/>
            <a:chOff x="3795612" y="1287504"/>
            <a:chExt cx="3936446" cy="1714926"/>
          </a:xfrm>
        </p:grpSpPr>
        <p:sp>
          <p:nvSpPr>
            <p:cNvPr id="54" name="TextBox 53"/>
            <p:cNvSpPr txBox="1"/>
            <p:nvPr/>
          </p:nvSpPr>
          <p:spPr>
            <a:xfrm>
              <a:off x="3795612" y="1287504"/>
              <a:ext cx="13244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1. RUMPUN ILMU</a:t>
              </a:r>
              <a:endParaRPr lang="en-US" sz="1200" b="1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80577" y="1797432"/>
              <a:ext cx="1275956" cy="945575"/>
            </a:xfrm>
            <a:prstGeom prst="rect">
              <a:avLst/>
            </a:prstGeom>
          </p:spPr>
        </p:pic>
        <p:sp>
          <p:nvSpPr>
            <p:cNvPr id="47" name="Rectangle 46"/>
            <p:cNvSpPr/>
            <p:nvPr/>
          </p:nvSpPr>
          <p:spPr>
            <a:xfrm>
              <a:off x="3901259" y="1510615"/>
              <a:ext cx="2687805" cy="260603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err="1" smtClean="0"/>
                <a:t>Biologi</a:t>
              </a:r>
              <a:r>
                <a:rPr lang="en-US" sz="1400" dirty="0" smtClean="0"/>
                <a:t> (</a:t>
              </a:r>
              <a:r>
                <a:rPr lang="en-US" sz="1400" dirty="0" err="1" smtClean="0"/>
                <a:t>dan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Bioteknologi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Umum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95109" y="1935798"/>
              <a:ext cx="2636949" cy="106663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3780767" y="3111769"/>
            <a:ext cx="2552799" cy="1789242"/>
            <a:chOff x="3780767" y="3111769"/>
            <a:chExt cx="2552799" cy="1789242"/>
          </a:xfrm>
        </p:grpSpPr>
        <p:sp>
          <p:nvSpPr>
            <p:cNvPr id="13" name="Rectangle 12"/>
            <p:cNvSpPr/>
            <p:nvPr/>
          </p:nvSpPr>
          <p:spPr>
            <a:xfrm>
              <a:off x="3868485" y="3343844"/>
              <a:ext cx="2465081" cy="332472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err="1" smtClean="0"/>
                <a:t>Pangan</a:t>
              </a:r>
              <a:r>
                <a:rPr lang="en-US" sz="1400" dirty="0" smtClean="0"/>
                <a:t> - </a:t>
              </a:r>
              <a:r>
                <a:rPr lang="en-US" sz="1400" dirty="0" err="1" smtClean="0"/>
                <a:t>Pertanian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80767" y="3111769"/>
              <a:ext cx="2552799" cy="284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2. BIDANG FOKUS PENELITIAN</a:t>
              </a:r>
              <a:endParaRPr lang="en-US" sz="1200" b="1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60918" y="3689763"/>
              <a:ext cx="2472648" cy="1211248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353636" y="3116252"/>
            <a:ext cx="4188858" cy="1811665"/>
            <a:chOff x="6353636" y="3116252"/>
            <a:chExt cx="4188858" cy="1811665"/>
          </a:xfrm>
        </p:grpSpPr>
        <p:sp>
          <p:nvSpPr>
            <p:cNvPr id="51" name="Rectangle 50"/>
            <p:cNvSpPr/>
            <p:nvPr/>
          </p:nvSpPr>
          <p:spPr>
            <a:xfrm>
              <a:off x="6441353" y="3348327"/>
              <a:ext cx="4101141" cy="332472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err="1" smtClean="0"/>
                <a:t>Teknologi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pemuliaan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bibit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tanaman</a:t>
              </a:r>
              <a:r>
                <a:rPr lang="en-US" sz="1400" dirty="0" smtClean="0"/>
                <a:t>., </a:t>
              </a:r>
              <a:r>
                <a:rPr lang="en-US" sz="1400" dirty="0" err="1" smtClean="0"/>
                <a:t>ternak</a:t>
              </a:r>
              <a:r>
                <a:rPr lang="en-US" sz="1400" dirty="0" smtClean="0"/>
                <a:t>, </a:t>
              </a:r>
              <a:r>
                <a:rPr lang="en-US" sz="1400" dirty="0" err="1" smtClean="0"/>
                <a:t>dan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ikan</a:t>
              </a:r>
              <a:endParaRPr lang="en-US" sz="14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353636" y="3116252"/>
              <a:ext cx="2552799" cy="284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3. TEMA PENELITIAN</a:t>
              </a:r>
              <a:endParaRPr lang="en-US" sz="1200" b="1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14460" y="3703210"/>
              <a:ext cx="4128034" cy="1224707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3785250" y="4945045"/>
            <a:ext cx="3542768" cy="1760048"/>
            <a:chOff x="3785250" y="4945045"/>
            <a:chExt cx="3542768" cy="176004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60918" y="5548799"/>
              <a:ext cx="2943294" cy="1156294"/>
            </a:xfrm>
            <a:prstGeom prst="rect">
              <a:avLst/>
            </a:prstGeom>
          </p:spPr>
        </p:pic>
        <p:sp>
          <p:nvSpPr>
            <p:cNvPr id="78" name="Rectangle 77"/>
            <p:cNvSpPr/>
            <p:nvPr/>
          </p:nvSpPr>
          <p:spPr>
            <a:xfrm>
              <a:off x="3872968" y="5177120"/>
              <a:ext cx="3455050" cy="332472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 err="1" smtClean="0"/>
                <a:t>Pemuliaan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tanaman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teknik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konvensional</a:t>
              </a:r>
              <a:endParaRPr lang="en-US" sz="14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785250" y="4945045"/>
              <a:ext cx="2552799" cy="284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4. TEMA PENELITIAN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92013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089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PROSES PENGUSULAN</a:t>
            </a:r>
            <a:endParaRPr lang="en-US" dirty="0"/>
          </a:p>
        </p:txBody>
      </p:sp>
      <p:sp>
        <p:nvSpPr>
          <p:cNvPr id="25" name="Block Arc 24"/>
          <p:cNvSpPr/>
          <p:nvPr/>
        </p:nvSpPr>
        <p:spPr>
          <a:xfrm>
            <a:off x="-1909482" y="1371597"/>
            <a:ext cx="4734512" cy="4652685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Oval 29"/>
          <p:cNvSpPr/>
          <p:nvPr/>
        </p:nvSpPr>
        <p:spPr>
          <a:xfrm>
            <a:off x="2344535" y="1163966"/>
            <a:ext cx="1618560" cy="1619012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13000" r="-13000"/>
            </a:stretch>
          </a:blipFill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" name="Group 31"/>
          <p:cNvGrpSpPr/>
          <p:nvPr/>
        </p:nvGrpSpPr>
        <p:grpSpPr>
          <a:xfrm>
            <a:off x="157796" y="2542326"/>
            <a:ext cx="2305202" cy="2318960"/>
            <a:chOff x="157796" y="2160496"/>
            <a:chExt cx="3021372" cy="3049919"/>
          </a:xfrm>
        </p:grpSpPr>
        <p:sp>
          <p:nvSpPr>
            <p:cNvPr id="24" name="Freeform 23"/>
            <p:cNvSpPr/>
            <p:nvPr/>
          </p:nvSpPr>
          <p:spPr>
            <a:xfrm>
              <a:off x="157796" y="2188894"/>
              <a:ext cx="3021372" cy="3021521"/>
            </a:xfrm>
            <a:custGeom>
              <a:avLst/>
              <a:gdLst>
                <a:gd name="connsiteX0" fmla="*/ 0 w 3021372"/>
                <a:gd name="connsiteY0" fmla="*/ 1510761 h 3021521"/>
                <a:gd name="connsiteX1" fmla="*/ 1510686 w 3021372"/>
                <a:gd name="connsiteY1" fmla="*/ 0 h 3021521"/>
                <a:gd name="connsiteX2" fmla="*/ 3021372 w 3021372"/>
                <a:gd name="connsiteY2" fmla="*/ 1510761 h 3021521"/>
                <a:gd name="connsiteX3" fmla="*/ 1510686 w 3021372"/>
                <a:gd name="connsiteY3" fmla="*/ 3021522 h 3021521"/>
                <a:gd name="connsiteX4" fmla="*/ 0 w 3021372"/>
                <a:gd name="connsiteY4" fmla="*/ 1510761 h 30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1372" h="3021521">
                  <a:moveTo>
                    <a:pt x="0" y="1510761"/>
                  </a:moveTo>
                  <a:cubicBezTo>
                    <a:pt x="0" y="676391"/>
                    <a:pt x="676357" y="0"/>
                    <a:pt x="1510686" y="0"/>
                  </a:cubicBezTo>
                  <a:cubicBezTo>
                    <a:pt x="2345015" y="0"/>
                    <a:pt x="3021372" y="676391"/>
                    <a:pt x="3021372" y="1510761"/>
                  </a:cubicBezTo>
                  <a:cubicBezTo>
                    <a:pt x="3021372" y="2345131"/>
                    <a:pt x="2345015" y="3021522"/>
                    <a:pt x="1510686" y="3021522"/>
                  </a:cubicBezTo>
                  <a:cubicBezTo>
                    <a:pt x="676357" y="3021522"/>
                    <a:pt x="0" y="2345131"/>
                    <a:pt x="0" y="1510761"/>
                  </a:cubicBezTo>
                  <a:close/>
                </a:path>
              </a:pathLst>
            </a:cu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5020" tIns="525042" rIns="525020" bIns="525042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76674" y="2160496"/>
              <a:ext cx="2333262" cy="2369307"/>
              <a:chOff x="276674" y="2160496"/>
              <a:chExt cx="2333262" cy="236930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74" y="2837127"/>
                <a:ext cx="2333262" cy="169267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887628" y="2160496"/>
                <a:ext cx="1657866" cy="850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KETUA PENGUSUL</a:t>
                </a:r>
                <a:endParaRPr lang="en-US" b="1" dirty="0"/>
              </a:p>
            </p:txBody>
          </p:sp>
        </p:grpSp>
      </p:grpSp>
      <p:sp>
        <p:nvSpPr>
          <p:cNvPr id="35" name="Rectangle 34"/>
          <p:cNvSpPr/>
          <p:nvPr/>
        </p:nvSpPr>
        <p:spPr>
          <a:xfrm>
            <a:off x="1440224" y="758718"/>
            <a:ext cx="550151" cy="5927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34290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1833926" y="839419"/>
            <a:ext cx="2993937" cy="396125"/>
          </a:xfrm>
          <a:custGeom>
            <a:avLst/>
            <a:gdLst>
              <a:gd name="connsiteX0" fmla="*/ 0 w 3130383"/>
              <a:gd name="connsiteY0" fmla="*/ 0 h 396125"/>
              <a:gd name="connsiteX1" fmla="*/ 3130383 w 3130383"/>
              <a:gd name="connsiteY1" fmla="*/ 0 h 396125"/>
              <a:gd name="connsiteX2" fmla="*/ 3130383 w 3130383"/>
              <a:gd name="connsiteY2" fmla="*/ 396125 h 396125"/>
              <a:gd name="connsiteX3" fmla="*/ 0 w 3130383"/>
              <a:gd name="connsiteY3" fmla="*/ 396125 h 396125"/>
              <a:gd name="connsiteX4" fmla="*/ 0 w 3130383"/>
              <a:gd name="connsiteY4" fmla="*/ 0 h 39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0383" h="396125">
                <a:moveTo>
                  <a:pt x="0" y="0"/>
                </a:moveTo>
                <a:lnTo>
                  <a:pt x="3130383" y="0"/>
                </a:lnTo>
                <a:lnTo>
                  <a:pt x="3130383" y="396125"/>
                </a:lnTo>
                <a:lnTo>
                  <a:pt x="0" y="3961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r" defTabSz="800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800" b="1" kern="1200" dirty="0" smtClean="0"/>
              <a:t>PENGISIAN SUBTANSI USULAN</a:t>
            </a:r>
            <a:endParaRPr lang="en-US" sz="1800" b="1" kern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5091620" y="709639"/>
            <a:ext cx="3898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A. RINGKASAN</a:t>
            </a:r>
          </a:p>
          <a:p>
            <a:pPr algn="ctr"/>
            <a:r>
              <a:rPr lang="en-US" sz="1600" b="1" dirty="0" smtClean="0"/>
              <a:t>KOMPETITIF NASIONAL: PENELITIAN DASAR</a:t>
            </a:r>
            <a:endParaRPr lang="en-US" sz="1600" b="1" dirty="0"/>
          </a:p>
        </p:txBody>
      </p:sp>
      <p:sp>
        <p:nvSpPr>
          <p:cNvPr id="53" name="Rectangle 52"/>
          <p:cNvSpPr/>
          <p:nvPr/>
        </p:nvSpPr>
        <p:spPr>
          <a:xfrm>
            <a:off x="4068809" y="2048470"/>
            <a:ext cx="6522073" cy="359267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00" dirty="0" err="1"/>
              <a:t>Biomasa</a:t>
            </a:r>
            <a:r>
              <a:rPr lang="en-US" sz="1300" dirty="0"/>
              <a:t> LKEK </a:t>
            </a:r>
            <a:r>
              <a:rPr lang="en-US" sz="1300" dirty="0" err="1"/>
              <a:t>merupakan</a:t>
            </a:r>
            <a:r>
              <a:rPr lang="en-US" sz="1300" dirty="0"/>
              <a:t> </a:t>
            </a:r>
            <a:r>
              <a:rPr lang="en-US" sz="1300" dirty="0" err="1"/>
              <a:t>limbah</a:t>
            </a:r>
            <a:r>
              <a:rPr lang="en-US" sz="1300" dirty="0"/>
              <a:t> </a:t>
            </a:r>
            <a:r>
              <a:rPr lang="en-US" sz="1300" dirty="0" err="1"/>
              <a:t>potensial</a:t>
            </a:r>
            <a:r>
              <a:rPr lang="en-US" sz="1300" dirty="0"/>
              <a:t> </a:t>
            </a:r>
            <a:r>
              <a:rPr lang="en-US" sz="1300" dirty="0" err="1"/>
              <a:t>dengan</a:t>
            </a:r>
            <a:r>
              <a:rPr lang="en-US" sz="1300" dirty="0"/>
              <a:t> </a:t>
            </a:r>
            <a:r>
              <a:rPr lang="en-US" sz="1300" dirty="0" err="1"/>
              <a:t>kandungan</a:t>
            </a:r>
            <a:r>
              <a:rPr lang="en-US" sz="1300" dirty="0"/>
              <a:t> </a:t>
            </a:r>
            <a:r>
              <a:rPr lang="en-US" sz="1300" dirty="0" err="1"/>
              <a:t>polimer</a:t>
            </a:r>
            <a:r>
              <a:rPr lang="en-US" sz="1300" dirty="0"/>
              <a:t> </a:t>
            </a:r>
            <a:r>
              <a:rPr lang="en-US" sz="1300" dirty="0" err="1"/>
              <a:t>karbohidrat</a:t>
            </a:r>
            <a:r>
              <a:rPr lang="en-US" sz="1300" dirty="0"/>
              <a:t> </a:t>
            </a:r>
            <a:r>
              <a:rPr lang="en-US" sz="1300" dirty="0" err="1"/>
              <a:t>hingga</a:t>
            </a:r>
            <a:r>
              <a:rPr lang="en-US" sz="1300" dirty="0"/>
              <a:t> 40-45% </a:t>
            </a:r>
            <a:r>
              <a:rPr lang="en-US" sz="1300" dirty="0" err="1"/>
              <a:t>dengan</a:t>
            </a:r>
            <a:r>
              <a:rPr lang="en-US" sz="1300" dirty="0"/>
              <a:t> </a:t>
            </a:r>
            <a:r>
              <a:rPr lang="en-US" sz="1300" dirty="0" smtClean="0"/>
              <a:t>……………</a:t>
            </a:r>
            <a:r>
              <a:rPr lang="en-US" sz="1300" dirty="0" err="1" smtClean="0"/>
              <a:t>lebih</a:t>
            </a:r>
            <a:r>
              <a:rPr lang="en-US" sz="1300" dirty="0" smtClean="0"/>
              <a:t> </a:t>
            </a:r>
            <a:r>
              <a:rPr lang="en-US" sz="1300" dirty="0" err="1"/>
              <a:t>dari</a:t>
            </a:r>
            <a:r>
              <a:rPr lang="en-US" sz="1300" dirty="0"/>
              <a:t> 30%. LKEK </a:t>
            </a:r>
            <a:r>
              <a:rPr lang="en-US" sz="1300" dirty="0" err="1"/>
              <a:t>telah</a:t>
            </a:r>
            <a:r>
              <a:rPr lang="en-US" sz="1300" dirty="0"/>
              <a:t> </a:t>
            </a:r>
            <a:r>
              <a:rPr lang="en-US" sz="1300" dirty="0" err="1"/>
              <a:t>dimanfaatkan</a:t>
            </a:r>
            <a:r>
              <a:rPr lang="en-US" sz="1300" dirty="0"/>
              <a:t> </a:t>
            </a:r>
            <a:r>
              <a:rPr lang="en-US" sz="1300" dirty="0" err="1"/>
              <a:t>sebagai</a:t>
            </a:r>
            <a:r>
              <a:rPr lang="en-US" sz="1300" dirty="0"/>
              <a:t> </a:t>
            </a:r>
            <a:r>
              <a:rPr lang="en-US" sz="1300" dirty="0" err="1"/>
              <a:t>bahan</a:t>
            </a:r>
            <a:r>
              <a:rPr lang="en-US" sz="1300" dirty="0"/>
              <a:t> </a:t>
            </a:r>
            <a:r>
              <a:rPr lang="en-US" sz="1300" dirty="0" err="1"/>
              <a:t>pupuk</a:t>
            </a:r>
            <a:r>
              <a:rPr lang="en-US" sz="1300" dirty="0"/>
              <a:t> </a:t>
            </a:r>
            <a:r>
              <a:rPr lang="en-US" sz="1300" dirty="0" err="1"/>
              <a:t>organik</a:t>
            </a:r>
            <a:r>
              <a:rPr lang="en-US" sz="1300" dirty="0"/>
              <a:t>, biogas, </a:t>
            </a:r>
            <a:r>
              <a:rPr lang="en-US" sz="1300" dirty="0" err="1"/>
              <a:t>selulase</a:t>
            </a:r>
            <a:r>
              <a:rPr lang="en-US" sz="1300" dirty="0"/>
              <a:t>/</a:t>
            </a:r>
            <a:r>
              <a:rPr lang="en-US" sz="1300" dirty="0" err="1"/>
              <a:t>biomethane</a:t>
            </a:r>
            <a:r>
              <a:rPr lang="en-US" sz="1300" dirty="0"/>
              <a:t>, </a:t>
            </a:r>
            <a:r>
              <a:rPr lang="en-US" sz="1300" dirty="0" smtClean="0"/>
              <a:t>…….</a:t>
            </a:r>
            <a:r>
              <a:rPr lang="en-US" sz="1300" dirty="0" err="1" smtClean="0"/>
              <a:t>masih</a:t>
            </a:r>
            <a:r>
              <a:rPr lang="en-US" sz="1300" dirty="0" smtClean="0"/>
              <a:t> </a:t>
            </a:r>
            <a:r>
              <a:rPr lang="en-US" sz="1300" dirty="0" err="1"/>
              <a:t>tidak</a:t>
            </a:r>
            <a:r>
              <a:rPr lang="en-US" sz="1300" dirty="0"/>
              <a:t> </a:t>
            </a:r>
            <a:r>
              <a:rPr lang="en-US" sz="1300" dirty="0" err="1"/>
              <a:t>termanfaatkan</a:t>
            </a:r>
            <a:r>
              <a:rPr lang="en-US" sz="1300" dirty="0"/>
              <a:t> </a:t>
            </a:r>
            <a:r>
              <a:rPr lang="en-US" sz="1300" dirty="0" err="1"/>
              <a:t>sehingga</a:t>
            </a:r>
            <a:r>
              <a:rPr lang="en-US" sz="1300" dirty="0"/>
              <a:t> </a:t>
            </a:r>
            <a:r>
              <a:rPr lang="en-US" sz="1300" dirty="0" err="1"/>
              <a:t>dibakar</a:t>
            </a:r>
            <a:r>
              <a:rPr lang="en-US" sz="1300" dirty="0"/>
              <a:t>, </a:t>
            </a:r>
            <a:r>
              <a:rPr lang="en-US" sz="1300" dirty="0" err="1"/>
              <a:t>dibuang</a:t>
            </a:r>
            <a:r>
              <a:rPr lang="en-US" sz="1300" dirty="0"/>
              <a:t> </a:t>
            </a:r>
            <a:r>
              <a:rPr lang="en-US" sz="1300" dirty="0" err="1"/>
              <a:t>ke</a:t>
            </a:r>
            <a:r>
              <a:rPr lang="en-US" sz="1300" dirty="0"/>
              <a:t> </a:t>
            </a:r>
            <a:r>
              <a:rPr lang="en-US" sz="1300" dirty="0" err="1"/>
              <a:t>badan</a:t>
            </a:r>
            <a:r>
              <a:rPr lang="en-US" sz="1300" dirty="0"/>
              <a:t> </a:t>
            </a:r>
            <a:r>
              <a:rPr lang="en-US" sz="1300" dirty="0" err="1"/>
              <a:t>sungai</a:t>
            </a:r>
            <a:r>
              <a:rPr lang="en-US" sz="1300" dirty="0"/>
              <a:t> </a:t>
            </a:r>
            <a:r>
              <a:rPr lang="en-US" sz="1300" dirty="0" err="1"/>
              <a:t>dan</a:t>
            </a:r>
            <a:r>
              <a:rPr lang="en-US" sz="1300" dirty="0"/>
              <a:t> </a:t>
            </a:r>
            <a:r>
              <a:rPr lang="en-US" sz="1300" dirty="0" err="1"/>
              <a:t>ditumpuk</a:t>
            </a:r>
            <a:r>
              <a:rPr lang="en-US" sz="1300" dirty="0"/>
              <a:t> </a:t>
            </a:r>
            <a:r>
              <a:rPr lang="en-US" sz="1300" dirty="0" err="1"/>
              <a:t>hingga</a:t>
            </a:r>
            <a:r>
              <a:rPr lang="en-US" sz="1300" dirty="0"/>
              <a:t> </a:t>
            </a:r>
            <a:r>
              <a:rPr lang="en-US" sz="1300" dirty="0" err="1"/>
              <a:t>menjadi</a:t>
            </a:r>
            <a:r>
              <a:rPr lang="en-US" sz="1300" dirty="0"/>
              <a:t> </a:t>
            </a:r>
            <a:r>
              <a:rPr lang="en-US" sz="1300" dirty="0" err="1"/>
              <a:t>polutan</a:t>
            </a:r>
            <a:r>
              <a:rPr lang="en-US" sz="1300" dirty="0"/>
              <a:t>. </a:t>
            </a:r>
            <a:r>
              <a:rPr lang="en-US" sz="1300" dirty="0" smtClean="0"/>
              <a:t>………………….</a:t>
            </a:r>
            <a:r>
              <a:rPr lang="en-US" sz="1300" dirty="0" err="1" smtClean="0"/>
              <a:t>perkebunan</a:t>
            </a:r>
            <a:r>
              <a:rPr lang="en-US" sz="1300" dirty="0" smtClean="0"/>
              <a:t> </a:t>
            </a:r>
            <a:r>
              <a:rPr lang="en-US" sz="1300" dirty="0"/>
              <a:t>kopi (di </a:t>
            </a:r>
            <a:r>
              <a:rPr lang="en-US" sz="1300" dirty="0" err="1"/>
              <a:t>kelola</a:t>
            </a:r>
            <a:r>
              <a:rPr lang="en-US" sz="1300" dirty="0"/>
              <a:t> </a:t>
            </a:r>
            <a:r>
              <a:rPr lang="en-US" sz="1300" dirty="0" err="1"/>
              <a:t>oleh</a:t>
            </a:r>
            <a:r>
              <a:rPr lang="en-US" sz="1300" dirty="0"/>
              <a:t> </a:t>
            </a:r>
            <a:r>
              <a:rPr lang="en-US" sz="1300" dirty="0" err="1"/>
              <a:t>rakyat</a:t>
            </a:r>
            <a:r>
              <a:rPr lang="en-US" sz="1300" dirty="0"/>
              <a:t> </a:t>
            </a:r>
            <a:r>
              <a:rPr lang="en-US" sz="1300" dirty="0" err="1"/>
              <a:t>dan</a:t>
            </a:r>
            <a:r>
              <a:rPr lang="en-US" sz="1300" dirty="0"/>
              <a:t> PT Perkebunan Nusantara XII) di </a:t>
            </a:r>
            <a:r>
              <a:rPr lang="en-US" sz="1300" dirty="0" err="1"/>
              <a:t>wilayah</a:t>
            </a:r>
            <a:r>
              <a:rPr lang="en-US" sz="1300" dirty="0"/>
              <a:t> </a:t>
            </a:r>
            <a:r>
              <a:rPr lang="en-US" sz="1300" dirty="0" err="1"/>
              <a:t>Besuki</a:t>
            </a:r>
            <a:r>
              <a:rPr lang="en-US" sz="1300" dirty="0"/>
              <a:t> (</a:t>
            </a:r>
            <a:r>
              <a:rPr lang="en-US" sz="1300" dirty="0" err="1"/>
              <a:t>Jember</a:t>
            </a:r>
            <a:r>
              <a:rPr lang="en-US" sz="1300" dirty="0"/>
              <a:t>, </a:t>
            </a:r>
            <a:r>
              <a:rPr lang="en-US" sz="1300" dirty="0" err="1"/>
              <a:t>Banyuwangi</a:t>
            </a:r>
            <a:r>
              <a:rPr lang="en-US" sz="1300" dirty="0"/>
              <a:t>, </a:t>
            </a:r>
            <a:r>
              <a:rPr lang="en-US" sz="1300" dirty="0" err="1"/>
              <a:t>Bondowoso</a:t>
            </a:r>
            <a:r>
              <a:rPr lang="en-US" sz="1300" dirty="0"/>
              <a:t>, </a:t>
            </a:r>
            <a:r>
              <a:rPr lang="en-US" sz="1300" dirty="0" err="1"/>
              <a:t>dan</a:t>
            </a:r>
            <a:r>
              <a:rPr lang="en-US" sz="1300" dirty="0"/>
              <a:t> </a:t>
            </a:r>
            <a:r>
              <a:rPr lang="en-US" sz="1300" dirty="0" err="1"/>
              <a:t>Situbondo</a:t>
            </a:r>
            <a:r>
              <a:rPr lang="en-US" sz="1300" dirty="0"/>
              <a:t>) </a:t>
            </a:r>
            <a:r>
              <a:rPr lang="en-US" sz="1300" dirty="0" err="1"/>
              <a:t>maka</a:t>
            </a:r>
            <a:r>
              <a:rPr lang="en-US" sz="1300" dirty="0"/>
              <a:t> </a:t>
            </a:r>
            <a:r>
              <a:rPr lang="en-US" sz="1300" dirty="0" err="1"/>
              <a:t>perlu</a:t>
            </a:r>
            <a:r>
              <a:rPr lang="en-US" sz="1300" dirty="0"/>
              <a:t> </a:t>
            </a:r>
            <a:r>
              <a:rPr lang="en-US" sz="1300" dirty="0" err="1"/>
              <a:t>dilakukan</a:t>
            </a:r>
            <a:r>
              <a:rPr lang="en-US" sz="1300" dirty="0"/>
              <a:t> </a:t>
            </a:r>
            <a:r>
              <a:rPr lang="en-US" sz="1300" dirty="0" smtClean="0"/>
              <a:t>……………………….</a:t>
            </a:r>
            <a:r>
              <a:rPr lang="en-US" sz="1300" dirty="0" err="1" smtClean="0"/>
              <a:t>biokonversi</a:t>
            </a:r>
            <a:r>
              <a:rPr lang="en-US" sz="1300" dirty="0"/>
              <a:t>, </a:t>
            </a:r>
            <a:r>
              <a:rPr lang="en-US" sz="1300" dirty="0" err="1"/>
              <a:t>biomasa</a:t>
            </a:r>
            <a:r>
              <a:rPr lang="en-US" sz="1300" dirty="0"/>
              <a:t> LKEK </a:t>
            </a:r>
            <a:r>
              <a:rPr lang="en-US" sz="1300" dirty="0" err="1"/>
              <a:t>diharapkan</a:t>
            </a:r>
            <a:r>
              <a:rPr lang="en-US" sz="1300" dirty="0"/>
              <a:t> </a:t>
            </a:r>
            <a:r>
              <a:rPr lang="en-US" sz="1300" dirty="0" err="1"/>
              <a:t>akan</a:t>
            </a:r>
            <a:r>
              <a:rPr lang="en-US" sz="1300" dirty="0"/>
              <a:t> </a:t>
            </a:r>
            <a:r>
              <a:rPr lang="en-US" sz="1300" dirty="0" err="1"/>
              <a:t>menjadi</a:t>
            </a:r>
            <a:r>
              <a:rPr lang="en-US" sz="1300" dirty="0"/>
              <a:t> material </a:t>
            </a:r>
            <a:r>
              <a:rPr lang="en-US" sz="1300" dirty="0" err="1"/>
              <a:t>berguna</a:t>
            </a:r>
            <a:r>
              <a:rPr lang="en-US" sz="1300" dirty="0"/>
              <a:t> </a:t>
            </a:r>
            <a:r>
              <a:rPr lang="en-US" sz="1300" dirty="0" err="1"/>
              <a:t>dan</a:t>
            </a:r>
            <a:r>
              <a:rPr lang="en-US" sz="1300" dirty="0"/>
              <a:t> </a:t>
            </a:r>
            <a:r>
              <a:rPr lang="en-US" sz="1300" dirty="0" err="1"/>
              <a:t>akan</a:t>
            </a:r>
            <a:r>
              <a:rPr lang="en-US" sz="1300" dirty="0"/>
              <a:t> </a:t>
            </a:r>
            <a:r>
              <a:rPr lang="en-US" sz="1300" dirty="0" err="1"/>
              <a:t>meningkatkan</a:t>
            </a:r>
            <a:r>
              <a:rPr lang="en-US" sz="1300" dirty="0"/>
              <a:t> </a:t>
            </a:r>
            <a:r>
              <a:rPr lang="en-US" sz="1300" dirty="0" smtClean="0"/>
              <a:t>………………………</a:t>
            </a:r>
            <a:r>
              <a:rPr lang="en-US" sz="1300" dirty="0" err="1" smtClean="0"/>
              <a:t>Hasil</a:t>
            </a:r>
            <a:r>
              <a:rPr lang="en-US" sz="1300" dirty="0" smtClean="0"/>
              <a:t> </a:t>
            </a:r>
            <a:r>
              <a:rPr lang="en-US" sz="1300" dirty="0" err="1"/>
              <a:t>penelitian</a:t>
            </a:r>
            <a:r>
              <a:rPr lang="en-US" sz="1300" dirty="0"/>
              <a:t> </a:t>
            </a:r>
            <a:r>
              <a:rPr lang="en-US" sz="1300" dirty="0" err="1"/>
              <a:t>sebelumnya</a:t>
            </a:r>
            <a:r>
              <a:rPr lang="en-US" sz="1300" dirty="0"/>
              <a:t> (2014-2017) </a:t>
            </a:r>
            <a:r>
              <a:rPr lang="en-US" sz="1300" dirty="0" err="1"/>
              <a:t>menunjukkan</a:t>
            </a:r>
            <a:r>
              <a:rPr lang="en-US" sz="1300" dirty="0"/>
              <a:t> </a:t>
            </a:r>
            <a:r>
              <a:rPr lang="en-US" sz="1300" dirty="0" err="1"/>
              <a:t>ke</a:t>
            </a:r>
            <a:r>
              <a:rPr lang="en-US" sz="1300" dirty="0"/>
              <a:t> 5 </a:t>
            </a:r>
            <a:r>
              <a:rPr lang="en-US" sz="1300" dirty="0" err="1"/>
              <a:t>isolat</a:t>
            </a:r>
            <a:r>
              <a:rPr lang="en-US" sz="1300" dirty="0"/>
              <a:t> </a:t>
            </a:r>
            <a:r>
              <a:rPr lang="en-US" sz="1300" dirty="0" err="1"/>
              <a:t>tersebut</a:t>
            </a:r>
            <a:r>
              <a:rPr lang="en-US" sz="1300" dirty="0"/>
              <a:t> </a:t>
            </a:r>
            <a:r>
              <a:rPr lang="en-US" sz="1300" dirty="0" err="1"/>
              <a:t>mampu</a:t>
            </a:r>
            <a:r>
              <a:rPr lang="en-US" sz="1300" dirty="0"/>
              <a:t> </a:t>
            </a:r>
            <a:r>
              <a:rPr lang="en-US" sz="1300" dirty="0" err="1"/>
              <a:t>memanfaatkan</a:t>
            </a:r>
            <a:r>
              <a:rPr lang="en-US" sz="1300" dirty="0"/>
              <a:t> </a:t>
            </a:r>
            <a:r>
              <a:rPr lang="en-US" sz="1300" dirty="0" err="1"/>
              <a:t>substrat</a:t>
            </a:r>
            <a:r>
              <a:rPr lang="en-US" sz="1300" dirty="0"/>
              <a:t> </a:t>
            </a:r>
            <a:r>
              <a:rPr lang="en-US" sz="1300" dirty="0" err="1"/>
              <a:t>limbah</a:t>
            </a:r>
            <a:r>
              <a:rPr lang="en-US" sz="1300" dirty="0"/>
              <a:t> </a:t>
            </a:r>
            <a:r>
              <a:rPr lang="en-US" sz="1300" dirty="0" err="1"/>
              <a:t>organik</a:t>
            </a:r>
            <a:r>
              <a:rPr lang="en-US" sz="1300" dirty="0"/>
              <a:t> </a:t>
            </a:r>
            <a:r>
              <a:rPr lang="en-US" sz="1300" dirty="0" err="1"/>
              <a:t>tandan</a:t>
            </a:r>
            <a:r>
              <a:rPr lang="en-US" sz="1300" dirty="0"/>
              <a:t> </a:t>
            </a:r>
            <a:r>
              <a:rPr lang="en-US" sz="1300" dirty="0" smtClean="0"/>
              <a:t>………………..</a:t>
            </a:r>
            <a:r>
              <a:rPr lang="en-US" sz="1300" dirty="0" err="1" smtClean="0"/>
              <a:t>dan</a:t>
            </a:r>
            <a:r>
              <a:rPr lang="en-US" sz="1300" dirty="0" smtClean="0"/>
              <a:t> </a:t>
            </a:r>
            <a:r>
              <a:rPr lang="en-US" sz="1300" dirty="0" err="1"/>
              <a:t>kulit</a:t>
            </a:r>
            <a:r>
              <a:rPr lang="en-US" sz="1300" dirty="0"/>
              <a:t> kopi </a:t>
            </a:r>
            <a:r>
              <a:rPr lang="en-US" sz="1300" dirty="0" err="1"/>
              <a:t>bagian</a:t>
            </a:r>
            <a:r>
              <a:rPr lang="en-US" sz="1300" dirty="0"/>
              <a:t> </a:t>
            </a:r>
            <a:r>
              <a:rPr lang="en-US" sz="1300" dirty="0" err="1"/>
              <a:t>eksokarpa</a:t>
            </a:r>
            <a:r>
              <a:rPr lang="en-US" sz="1300" dirty="0"/>
              <a:t> </a:t>
            </a:r>
            <a:r>
              <a:rPr lang="en-US" sz="1300" dirty="0" err="1"/>
              <a:t>tanpa</a:t>
            </a:r>
            <a:r>
              <a:rPr lang="en-US" sz="1300" dirty="0"/>
              <a:t> </a:t>
            </a:r>
            <a:r>
              <a:rPr lang="en-US" sz="1300" dirty="0" err="1"/>
              <a:t>ada</a:t>
            </a:r>
            <a:r>
              <a:rPr lang="en-US" sz="1300" dirty="0"/>
              <a:t> </a:t>
            </a:r>
            <a:r>
              <a:rPr lang="en-US" sz="1300" dirty="0" err="1"/>
              <a:t>penambahan</a:t>
            </a:r>
            <a:r>
              <a:rPr lang="en-US" sz="1300" dirty="0"/>
              <a:t> </a:t>
            </a:r>
            <a:r>
              <a:rPr lang="en-US" sz="1300" dirty="0" err="1"/>
              <a:t>nutrisi</a:t>
            </a:r>
            <a:r>
              <a:rPr lang="en-US" sz="1300" dirty="0"/>
              <a:t> </a:t>
            </a:r>
            <a:r>
              <a:rPr lang="en-US" sz="1300" dirty="0" err="1"/>
              <a:t>apapun</a:t>
            </a:r>
            <a:r>
              <a:rPr lang="en-US" sz="1300" dirty="0"/>
              <a:t>. </a:t>
            </a:r>
            <a:r>
              <a:rPr lang="en-US" sz="1300" dirty="0" err="1"/>
              <a:t>Melalui</a:t>
            </a:r>
            <a:r>
              <a:rPr lang="en-US" sz="1300" dirty="0"/>
              <a:t> proses </a:t>
            </a:r>
            <a:r>
              <a:rPr lang="en-US" sz="1300" i="1" dirty="0"/>
              <a:t>solid state fermentation</a:t>
            </a:r>
            <a:r>
              <a:rPr lang="en-US" sz="1300" dirty="0"/>
              <a:t> (SSF), </a:t>
            </a:r>
            <a:r>
              <a:rPr lang="en-US" sz="1300" dirty="0" smtClean="0"/>
              <a:t>………………..yang </a:t>
            </a:r>
            <a:r>
              <a:rPr lang="en-US" sz="1300" dirty="0" err="1"/>
              <a:t>murah</a:t>
            </a:r>
            <a:r>
              <a:rPr lang="en-US" sz="1300" dirty="0"/>
              <a:t> </a:t>
            </a:r>
            <a:r>
              <a:rPr lang="en-US" sz="1300" dirty="0" err="1"/>
              <a:t>untuk</a:t>
            </a:r>
            <a:r>
              <a:rPr lang="en-US" sz="1300" dirty="0"/>
              <a:t> </a:t>
            </a:r>
            <a:r>
              <a:rPr lang="en-US" sz="1300" dirty="0" err="1"/>
              <a:t>memproduksi</a:t>
            </a:r>
            <a:r>
              <a:rPr lang="en-US" sz="1300" dirty="0"/>
              <a:t> </a:t>
            </a:r>
            <a:r>
              <a:rPr lang="en-US" sz="1300" dirty="0" err="1"/>
              <a:t>ensim</a:t>
            </a:r>
            <a:r>
              <a:rPr lang="en-US" sz="1300" dirty="0"/>
              <a:t> </a:t>
            </a:r>
            <a:r>
              <a:rPr lang="en-US" sz="1300" dirty="0" err="1"/>
              <a:t>selulase</a:t>
            </a:r>
            <a:r>
              <a:rPr lang="en-US" sz="1300" dirty="0"/>
              <a:t> </a:t>
            </a:r>
            <a:r>
              <a:rPr lang="en-US" sz="1300" i="1" dirty="0"/>
              <a:t>industrial grade</a:t>
            </a:r>
            <a:r>
              <a:rPr lang="en-US" sz="1300" dirty="0"/>
              <a:t>. </a:t>
            </a:r>
            <a:r>
              <a:rPr lang="en-US" sz="1300" dirty="0" err="1"/>
              <a:t>Melalui</a:t>
            </a:r>
            <a:r>
              <a:rPr lang="en-US" sz="1300" dirty="0"/>
              <a:t> </a:t>
            </a:r>
            <a:r>
              <a:rPr lang="en-US" sz="1300" dirty="0" err="1"/>
              <a:t>skema</a:t>
            </a:r>
            <a:r>
              <a:rPr lang="en-US" sz="1300" dirty="0"/>
              <a:t> </a:t>
            </a:r>
            <a:r>
              <a:rPr lang="en-US" sz="1300" dirty="0" err="1" smtClean="0"/>
              <a:t>Pe</a:t>
            </a:r>
            <a:r>
              <a:rPr lang="en-US" sz="1300" dirty="0" smtClean="0"/>
              <a:t>……….  </a:t>
            </a:r>
            <a:r>
              <a:rPr lang="en-US" sz="1300" dirty="0" err="1" smtClean="0"/>
              <a:t>diusulkan</a:t>
            </a:r>
            <a:r>
              <a:rPr lang="en-US" sz="1300" dirty="0" smtClean="0"/>
              <a:t> </a:t>
            </a:r>
            <a:r>
              <a:rPr lang="en-US" sz="1300" dirty="0" err="1"/>
              <a:t>selama</a:t>
            </a:r>
            <a:r>
              <a:rPr lang="en-US" sz="1300" dirty="0"/>
              <a:t> 3 </a:t>
            </a:r>
            <a:r>
              <a:rPr lang="en-US" sz="1300" dirty="0" err="1"/>
              <a:t>tahun</a:t>
            </a:r>
            <a:r>
              <a:rPr lang="en-US" sz="1300" dirty="0"/>
              <a:t> </a:t>
            </a:r>
            <a:r>
              <a:rPr lang="en-US" sz="1300" dirty="0" err="1"/>
              <a:t>dengan</a:t>
            </a:r>
            <a:r>
              <a:rPr lang="en-US" sz="1300" dirty="0"/>
              <a:t> </a:t>
            </a:r>
            <a:r>
              <a:rPr lang="en-US" sz="1300" dirty="0" err="1"/>
              <a:t>tahapan</a:t>
            </a:r>
            <a:r>
              <a:rPr lang="en-US" sz="1300" dirty="0"/>
              <a:t>: </a:t>
            </a:r>
            <a:r>
              <a:rPr lang="en-US" sz="1300" b="1" dirty="0"/>
              <a:t>TAHUN PERTAMA</a:t>
            </a:r>
            <a:r>
              <a:rPr lang="en-US" sz="1300" dirty="0"/>
              <a:t> (</a:t>
            </a:r>
            <a:r>
              <a:rPr lang="en-US" sz="1300" dirty="0" smtClean="0"/>
              <a:t>2019) </a:t>
            </a:r>
            <a:r>
              <a:rPr lang="en-US" sz="1300" dirty="0" err="1"/>
              <a:t>meliputi</a:t>
            </a:r>
            <a:r>
              <a:rPr lang="en-US" sz="1300" dirty="0"/>
              <a:t> a) </a:t>
            </a:r>
            <a:r>
              <a:rPr lang="en-US" sz="1300" dirty="0" err="1"/>
              <a:t>optimasi</a:t>
            </a:r>
            <a:r>
              <a:rPr lang="en-US" sz="1300" dirty="0"/>
              <a:t> </a:t>
            </a:r>
            <a:r>
              <a:rPr lang="en-US" sz="1300" dirty="0" err="1"/>
              <a:t>produksi</a:t>
            </a:r>
            <a:r>
              <a:rPr lang="en-US" sz="1300" dirty="0"/>
              <a:t> </a:t>
            </a:r>
            <a:r>
              <a:rPr lang="en-US" sz="1300" i="1" dirty="0"/>
              <a:t>crude</a:t>
            </a:r>
            <a:r>
              <a:rPr lang="en-US" sz="1300" dirty="0"/>
              <a:t> </a:t>
            </a:r>
            <a:r>
              <a:rPr lang="en-US" sz="1300" dirty="0" err="1"/>
              <a:t>selulase</a:t>
            </a:r>
            <a:r>
              <a:rPr lang="en-US" sz="1300" dirty="0"/>
              <a:t> </a:t>
            </a:r>
            <a:r>
              <a:rPr lang="en-US" sz="1300" dirty="0" err="1"/>
              <a:t>asal</a:t>
            </a:r>
            <a:r>
              <a:rPr lang="en-US" sz="1300" dirty="0"/>
              <a:t> 5 </a:t>
            </a:r>
            <a:r>
              <a:rPr lang="en-US" sz="1300" dirty="0" err="1"/>
              <a:t>isolat</a:t>
            </a:r>
            <a:r>
              <a:rPr lang="en-US" sz="1300" dirty="0"/>
              <a:t> </a:t>
            </a:r>
            <a:r>
              <a:rPr lang="en-US" sz="1300" dirty="0" err="1"/>
              <a:t>berbasis</a:t>
            </a:r>
            <a:r>
              <a:rPr lang="en-US" sz="1300" dirty="0"/>
              <a:t> </a:t>
            </a:r>
            <a:r>
              <a:rPr lang="en-US" sz="1300" dirty="0" err="1"/>
              <a:t>substrat</a:t>
            </a:r>
            <a:r>
              <a:rPr lang="en-US" sz="1300" dirty="0"/>
              <a:t> LKEK </a:t>
            </a:r>
            <a:r>
              <a:rPr lang="en-US" sz="1300" dirty="0" err="1"/>
              <a:t>pada</a:t>
            </a:r>
            <a:r>
              <a:rPr lang="en-US" sz="1300" dirty="0"/>
              <a:t> </a:t>
            </a:r>
            <a:r>
              <a:rPr lang="en-US" sz="1300" dirty="0" err="1"/>
              <a:t>kondisi</a:t>
            </a:r>
            <a:r>
              <a:rPr lang="en-US" sz="1300" dirty="0"/>
              <a:t> SSF; b) </a:t>
            </a:r>
            <a:r>
              <a:rPr lang="en-US" sz="1300" dirty="0" err="1"/>
              <a:t>optimasi</a:t>
            </a:r>
            <a:r>
              <a:rPr lang="en-US" sz="1300" dirty="0"/>
              <a:t> </a:t>
            </a:r>
            <a:r>
              <a:rPr lang="en-US" sz="1300" dirty="0" err="1"/>
              <a:t>bentuk</a:t>
            </a:r>
            <a:r>
              <a:rPr lang="en-US" sz="1300" dirty="0"/>
              <a:t> </a:t>
            </a:r>
            <a:r>
              <a:rPr lang="en-US" sz="1300" dirty="0" smtClean="0"/>
              <a:t>…………(</a:t>
            </a:r>
            <a:r>
              <a:rPr lang="en-US" sz="1300" i="1" dirty="0"/>
              <a:t>solid state fermentation</a:t>
            </a:r>
            <a:r>
              <a:rPr lang="en-US" sz="1300" dirty="0"/>
              <a:t> </a:t>
            </a:r>
            <a:r>
              <a:rPr lang="en-US" sz="1300" dirty="0" err="1"/>
              <a:t>dan</a:t>
            </a:r>
            <a:r>
              <a:rPr lang="en-US" sz="1300" dirty="0"/>
              <a:t> </a:t>
            </a:r>
            <a:r>
              <a:rPr lang="en-US" sz="1300" i="1" dirty="0"/>
              <a:t>liquid/juice media</a:t>
            </a:r>
            <a:r>
              <a:rPr lang="en-US" sz="1300" dirty="0"/>
              <a:t>) </a:t>
            </a:r>
            <a:r>
              <a:rPr lang="en-US" sz="1300" dirty="0" err="1"/>
              <a:t>sebagai</a:t>
            </a:r>
            <a:r>
              <a:rPr lang="en-US" sz="1300" dirty="0"/>
              <a:t> media </a:t>
            </a:r>
            <a:r>
              <a:rPr lang="en-US" sz="1300" dirty="0" err="1"/>
              <a:t>produksi</a:t>
            </a:r>
            <a:r>
              <a:rPr lang="en-US" sz="1300" dirty="0"/>
              <a:t> </a:t>
            </a:r>
            <a:r>
              <a:rPr lang="en-US" sz="1300" dirty="0" err="1"/>
              <a:t>selulase</a:t>
            </a:r>
            <a:r>
              <a:rPr lang="en-US" sz="1300" dirty="0"/>
              <a:t> </a:t>
            </a:r>
            <a:r>
              <a:rPr lang="en-US" sz="1300" dirty="0" err="1"/>
              <a:t>untuk</a:t>
            </a:r>
            <a:r>
              <a:rPr lang="en-US" sz="1300" dirty="0"/>
              <a:t> </a:t>
            </a:r>
            <a:r>
              <a:rPr lang="en-US" sz="1300" dirty="0" err="1"/>
              <a:t>isolat</a:t>
            </a:r>
            <a:r>
              <a:rPr lang="en-US" sz="1300" dirty="0"/>
              <a:t> </a:t>
            </a:r>
            <a:r>
              <a:rPr lang="en-US" sz="1300" dirty="0" err="1"/>
              <a:t>terpilih</a:t>
            </a:r>
            <a:r>
              <a:rPr lang="en-US" sz="1300" dirty="0"/>
              <a:t>; c) </a:t>
            </a:r>
            <a:r>
              <a:rPr lang="en-US" sz="1300" dirty="0" err="1"/>
              <a:t>optimasi</a:t>
            </a:r>
            <a:r>
              <a:rPr lang="en-US" sz="1300" dirty="0"/>
              <a:t> proses </a:t>
            </a:r>
            <a:r>
              <a:rPr lang="en-US" sz="1300" dirty="0" err="1"/>
              <a:t>pemanenan</a:t>
            </a:r>
            <a:r>
              <a:rPr lang="en-US" sz="1300" dirty="0"/>
              <a:t> </a:t>
            </a:r>
            <a:r>
              <a:rPr lang="en-US" sz="1300" i="1" dirty="0"/>
              <a:t>crude</a:t>
            </a:r>
            <a:r>
              <a:rPr lang="en-US" sz="1300" dirty="0"/>
              <a:t> </a:t>
            </a:r>
            <a:r>
              <a:rPr lang="en-US" sz="1300" dirty="0" err="1"/>
              <a:t>selulase</a:t>
            </a:r>
            <a:r>
              <a:rPr lang="en-US" sz="1300" dirty="0"/>
              <a:t>; d) </a:t>
            </a:r>
            <a:r>
              <a:rPr lang="en-US" sz="1300" dirty="0" err="1"/>
              <a:t>karakterisasi</a:t>
            </a:r>
            <a:r>
              <a:rPr lang="en-US" sz="1300" dirty="0"/>
              <a:t> optimum </a:t>
            </a:r>
            <a:r>
              <a:rPr lang="en-US" sz="1300" dirty="0" err="1"/>
              <a:t>aktivitas</a:t>
            </a:r>
            <a:r>
              <a:rPr lang="en-US" sz="1300" dirty="0"/>
              <a:t> </a:t>
            </a:r>
            <a:r>
              <a:rPr lang="en-US" sz="1300" dirty="0" err="1"/>
              <a:t>dan</a:t>
            </a:r>
            <a:r>
              <a:rPr lang="en-US" sz="1300" dirty="0"/>
              <a:t> </a:t>
            </a:r>
            <a:r>
              <a:rPr lang="en-US" sz="1300" dirty="0" err="1"/>
              <a:t>stabilitas</a:t>
            </a:r>
            <a:r>
              <a:rPr lang="en-US" sz="1300" dirty="0"/>
              <a:t> </a:t>
            </a:r>
            <a:r>
              <a:rPr lang="en-US" sz="1300" i="1" dirty="0"/>
              <a:t>crude</a:t>
            </a:r>
            <a:r>
              <a:rPr lang="en-US" sz="1300" dirty="0"/>
              <a:t> </a:t>
            </a:r>
            <a:r>
              <a:rPr lang="en-US" sz="1300" dirty="0" err="1"/>
              <a:t>selulase</a:t>
            </a:r>
            <a:r>
              <a:rPr lang="en-US" sz="1300" dirty="0"/>
              <a:t> </a:t>
            </a:r>
            <a:r>
              <a:rPr lang="en-US" sz="1300" dirty="0" err="1"/>
              <a:t>terhadap</a:t>
            </a:r>
            <a:r>
              <a:rPr lang="en-US" sz="1300" dirty="0"/>
              <a:t> </a:t>
            </a:r>
            <a:r>
              <a:rPr lang="en-US" sz="1300" dirty="0" err="1"/>
              <a:t>suhu</a:t>
            </a:r>
            <a:r>
              <a:rPr lang="en-US" sz="1300" dirty="0"/>
              <a:t> </a:t>
            </a:r>
            <a:r>
              <a:rPr lang="en-US" sz="1300" dirty="0" err="1"/>
              <a:t>dan</a:t>
            </a:r>
            <a:r>
              <a:rPr lang="en-US" sz="1300" dirty="0"/>
              <a:t> pH; </a:t>
            </a:r>
            <a:r>
              <a:rPr lang="en-US" sz="1300" b="1" dirty="0"/>
              <a:t>TAHUN KEDUA</a:t>
            </a:r>
            <a:r>
              <a:rPr lang="en-US" sz="1300" dirty="0"/>
              <a:t> (</a:t>
            </a:r>
            <a:r>
              <a:rPr lang="en-US" sz="1300" dirty="0" smtClean="0"/>
              <a:t>2020) </a:t>
            </a:r>
            <a:r>
              <a:rPr lang="en-US" sz="1300" dirty="0" err="1"/>
              <a:t>terdiri</a:t>
            </a:r>
            <a:r>
              <a:rPr lang="en-US" sz="1300" dirty="0"/>
              <a:t> </a:t>
            </a:r>
            <a:r>
              <a:rPr lang="en-US" sz="1300" dirty="0" err="1"/>
              <a:t>atas</a:t>
            </a:r>
            <a:r>
              <a:rPr lang="en-US" sz="1300" dirty="0"/>
              <a:t> a) </a:t>
            </a:r>
            <a:r>
              <a:rPr lang="en-US" sz="1300" i="1" dirty="0"/>
              <a:t>scaling up</a:t>
            </a:r>
            <a:r>
              <a:rPr lang="en-US" sz="1300" dirty="0"/>
              <a:t> </a:t>
            </a:r>
            <a:r>
              <a:rPr lang="en-US" sz="1300" dirty="0" err="1"/>
              <a:t>produksi</a:t>
            </a:r>
            <a:r>
              <a:rPr lang="en-US" sz="1300" dirty="0"/>
              <a:t> </a:t>
            </a:r>
            <a:r>
              <a:rPr lang="en-US" sz="1300" i="1" dirty="0"/>
              <a:t>crude</a:t>
            </a:r>
            <a:r>
              <a:rPr lang="en-US" sz="1300" dirty="0"/>
              <a:t> </a:t>
            </a:r>
            <a:r>
              <a:rPr lang="en-US" sz="1300" dirty="0" err="1"/>
              <a:t>selulase</a:t>
            </a:r>
            <a:r>
              <a:rPr lang="en-US" sz="1300" dirty="0"/>
              <a:t> </a:t>
            </a:r>
            <a:r>
              <a:rPr lang="en-US" sz="1300" dirty="0" smtClean="0"/>
              <a:t>……………….; </a:t>
            </a:r>
            <a:endParaRPr lang="en-US" sz="1300" dirty="0"/>
          </a:p>
        </p:txBody>
      </p:sp>
      <p:sp>
        <p:nvSpPr>
          <p:cNvPr id="57" name="TextBox 56"/>
          <p:cNvSpPr txBox="1"/>
          <p:nvPr/>
        </p:nvSpPr>
        <p:spPr>
          <a:xfrm>
            <a:off x="4068809" y="1305884"/>
            <a:ext cx="6522073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/>
              <a:t>Ringkasan</a:t>
            </a:r>
            <a:r>
              <a:rPr lang="en-US" sz="1200" dirty="0"/>
              <a:t> </a:t>
            </a:r>
            <a:r>
              <a:rPr lang="en-US" sz="1200" dirty="0" err="1"/>
              <a:t>penelitian</a:t>
            </a:r>
            <a:r>
              <a:rPr lang="en-US" sz="1200" dirty="0"/>
              <a:t>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lebih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500 kata yang </a:t>
            </a:r>
            <a:r>
              <a:rPr lang="en-US" sz="1200" dirty="0" err="1"/>
              <a:t>berisi</a:t>
            </a:r>
            <a:r>
              <a:rPr lang="en-US" sz="1200" dirty="0"/>
              <a:t> </a:t>
            </a:r>
            <a:r>
              <a:rPr lang="en-US" sz="1200" dirty="0" err="1"/>
              <a:t>latarbelakang</a:t>
            </a:r>
            <a:r>
              <a:rPr lang="en-US" sz="1200" dirty="0"/>
              <a:t> </a:t>
            </a:r>
            <a:r>
              <a:rPr lang="en-US" sz="1200" dirty="0" err="1"/>
              <a:t>penelitian</a:t>
            </a:r>
            <a:r>
              <a:rPr lang="en-US" sz="1200" dirty="0"/>
              <a:t>, </a:t>
            </a:r>
            <a:r>
              <a:rPr lang="en-US" sz="1200" dirty="0" err="1"/>
              <a:t>tujuan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tahapan</a:t>
            </a:r>
            <a:r>
              <a:rPr lang="en-US" sz="1200" dirty="0"/>
              <a:t> </a:t>
            </a:r>
            <a:r>
              <a:rPr lang="en-US" sz="1200" dirty="0" err="1"/>
              <a:t>metode</a:t>
            </a:r>
            <a:r>
              <a:rPr lang="en-US" sz="1200" dirty="0"/>
              <a:t> </a:t>
            </a:r>
            <a:r>
              <a:rPr lang="en-US" sz="1200" dirty="0" err="1"/>
              <a:t>penelitian</a:t>
            </a:r>
            <a:r>
              <a:rPr lang="en-US" sz="1200" dirty="0"/>
              <a:t>, </a:t>
            </a:r>
            <a:r>
              <a:rPr lang="en-US" sz="1200" dirty="0" err="1"/>
              <a:t>luaran</a:t>
            </a:r>
            <a:r>
              <a:rPr lang="en-US" sz="1200" dirty="0"/>
              <a:t> yang </a:t>
            </a:r>
            <a:r>
              <a:rPr lang="en-US" sz="1200" dirty="0" err="1"/>
              <a:t>ditargetkan</a:t>
            </a:r>
            <a:r>
              <a:rPr lang="en-US" sz="1200" dirty="0"/>
              <a:t>, </a:t>
            </a:r>
            <a:r>
              <a:rPr lang="en-US" sz="1200" dirty="0" err="1"/>
              <a:t>serta</a:t>
            </a:r>
            <a:r>
              <a:rPr lang="en-US" sz="1200" dirty="0"/>
              <a:t> </a:t>
            </a:r>
            <a:r>
              <a:rPr lang="en-US" sz="1200" dirty="0" err="1"/>
              <a:t>uraian</a:t>
            </a:r>
            <a:r>
              <a:rPr lang="en-US" sz="1200" dirty="0"/>
              <a:t> TKT </a:t>
            </a:r>
            <a:r>
              <a:rPr lang="en-US" sz="1200" dirty="0" err="1"/>
              <a:t>penelitian</a:t>
            </a:r>
            <a:r>
              <a:rPr lang="en-US" sz="1200" dirty="0"/>
              <a:t> yang </a:t>
            </a:r>
            <a:r>
              <a:rPr lang="en-US" sz="1200" dirty="0" err="1"/>
              <a:t>diusulkan</a:t>
            </a:r>
            <a:r>
              <a:rPr lang="en-US" sz="1200" dirty="0"/>
              <a:t>.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ringkasan</a:t>
            </a:r>
            <a:r>
              <a:rPr lang="en-US" sz="1200" dirty="0"/>
              <a:t> juga </a:t>
            </a:r>
            <a:r>
              <a:rPr lang="en-US" sz="1200" dirty="0" err="1"/>
              <a:t>dituliskan</a:t>
            </a:r>
            <a:r>
              <a:rPr lang="en-US" sz="1200" dirty="0"/>
              <a:t> </a:t>
            </a:r>
            <a:r>
              <a:rPr lang="en-US" sz="1200" dirty="0" err="1"/>
              <a:t>maksimal</a:t>
            </a:r>
            <a:r>
              <a:rPr lang="en-US" sz="1200" dirty="0"/>
              <a:t> 5 kata </a:t>
            </a:r>
            <a:r>
              <a:rPr lang="en-US" sz="1200" dirty="0" err="1"/>
              <a:t>kunci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4068809" y="5878080"/>
            <a:ext cx="6522073" cy="27699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Kata </a:t>
            </a:r>
            <a:r>
              <a:rPr lang="en-US" sz="1200" dirty="0" err="1" smtClean="0"/>
              <a:t>kunci</a:t>
            </a:r>
            <a:endParaRPr lang="en-US" sz="1200" dirty="0"/>
          </a:p>
        </p:txBody>
      </p:sp>
      <p:sp>
        <p:nvSpPr>
          <p:cNvPr id="59" name="Rectangle 58"/>
          <p:cNvSpPr/>
          <p:nvPr/>
        </p:nvSpPr>
        <p:spPr>
          <a:xfrm>
            <a:off x="4068809" y="6224230"/>
            <a:ext cx="6522073" cy="23284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00" dirty="0" err="1" smtClean="0"/>
              <a:t>Ensim</a:t>
            </a:r>
            <a:r>
              <a:rPr lang="en-US" sz="1300" dirty="0" smtClean="0"/>
              <a:t>, </a:t>
            </a:r>
            <a:r>
              <a:rPr lang="en-US" sz="1300" dirty="0" err="1" smtClean="0"/>
              <a:t>selulase</a:t>
            </a:r>
            <a:r>
              <a:rPr lang="en-US" sz="1300" dirty="0" smtClean="0"/>
              <a:t>, </a:t>
            </a:r>
            <a:r>
              <a:rPr lang="en-US" sz="1300" dirty="0" err="1" smtClean="0"/>
              <a:t>hidrolis</a:t>
            </a:r>
            <a:r>
              <a:rPr lang="en-US" sz="1300" dirty="0" smtClean="0"/>
              <a:t>, solid state fermentation</a:t>
            </a:r>
            <a:endParaRPr lang="en-US" sz="1300" dirty="0"/>
          </a:p>
        </p:txBody>
      </p:sp>
    </p:spTree>
    <p:extLst>
      <p:ext uri="{BB962C8B-B14F-4D97-AF65-F5344CB8AC3E}">
        <p14:creationId xmlns="" xmlns:p14="http://schemas.microsoft.com/office/powerpoint/2010/main" val="318885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089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PROSES PENGUSULAN</a:t>
            </a:r>
            <a:endParaRPr lang="en-US" dirty="0"/>
          </a:p>
        </p:txBody>
      </p:sp>
      <p:sp>
        <p:nvSpPr>
          <p:cNvPr id="25" name="Block Arc 24"/>
          <p:cNvSpPr/>
          <p:nvPr/>
        </p:nvSpPr>
        <p:spPr>
          <a:xfrm>
            <a:off x="-1909482" y="1371597"/>
            <a:ext cx="4734512" cy="4652685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Oval 29"/>
          <p:cNvSpPr/>
          <p:nvPr/>
        </p:nvSpPr>
        <p:spPr>
          <a:xfrm>
            <a:off x="2344535" y="1163966"/>
            <a:ext cx="1618560" cy="1619012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13000" r="-13000"/>
            </a:stretch>
          </a:blipFill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" name="Group 31"/>
          <p:cNvGrpSpPr/>
          <p:nvPr/>
        </p:nvGrpSpPr>
        <p:grpSpPr>
          <a:xfrm>
            <a:off x="157796" y="2542326"/>
            <a:ext cx="2305202" cy="2318960"/>
            <a:chOff x="157796" y="2160496"/>
            <a:chExt cx="3021372" cy="3049919"/>
          </a:xfrm>
        </p:grpSpPr>
        <p:sp>
          <p:nvSpPr>
            <p:cNvPr id="24" name="Freeform 23"/>
            <p:cNvSpPr/>
            <p:nvPr/>
          </p:nvSpPr>
          <p:spPr>
            <a:xfrm>
              <a:off x="157796" y="2188894"/>
              <a:ext cx="3021372" cy="3021521"/>
            </a:xfrm>
            <a:custGeom>
              <a:avLst/>
              <a:gdLst>
                <a:gd name="connsiteX0" fmla="*/ 0 w 3021372"/>
                <a:gd name="connsiteY0" fmla="*/ 1510761 h 3021521"/>
                <a:gd name="connsiteX1" fmla="*/ 1510686 w 3021372"/>
                <a:gd name="connsiteY1" fmla="*/ 0 h 3021521"/>
                <a:gd name="connsiteX2" fmla="*/ 3021372 w 3021372"/>
                <a:gd name="connsiteY2" fmla="*/ 1510761 h 3021521"/>
                <a:gd name="connsiteX3" fmla="*/ 1510686 w 3021372"/>
                <a:gd name="connsiteY3" fmla="*/ 3021522 h 3021521"/>
                <a:gd name="connsiteX4" fmla="*/ 0 w 3021372"/>
                <a:gd name="connsiteY4" fmla="*/ 1510761 h 30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1372" h="3021521">
                  <a:moveTo>
                    <a:pt x="0" y="1510761"/>
                  </a:moveTo>
                  <a:cubicBezTo>
                    <a:pt x="0" y="676391"/>
                    <a:pt x="676357" y="0"/>
                    <a:pt x="1510686" y="0"/>
                  </a:cubicBezTo>
                  <a:cubicBezTo>
                    <a:pt x="2345015" y="0"/>
                    <a:pt x="3021372" y="676391"/>
                    <a:pt x="3021372" y="1510761"/>
                  </a:cubicBezTo>
                  <a:cubicBezTo>
                    <a:pt x="3021372" y="2345131"/>
                    <a:pt x="2345015" y="3021522"/>
                    <a:pt x="1510686" y="3021522"/>
                  </a:cubicBezTo>
                  <a:cubicBezTo>
                    <a:pt x="676357" y="3021522"/>
                    <a:pt x="0" y="2345131"/>
                    <a:pt x="0" y="1510761"/>
                  </a:cubicBezTo>
                  <a:close/>
                </a:path>
              </a:pathLst>
            </a:cu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5020" tIns="525042" rIns="525020" bIns="525042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76674" y="2160496"/>
              <a:ext cx="2333262" cy="2369307"/>
              <a:chOff x="276674" y="2160496"/>
              <a:chExt cx="2333262" cy="236930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74" y="2837127"/>
                <a:ext cx="2333262" cy="169267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887628" y="2160496"/>
                <a:ext cx="1657866" cy="850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KETUA PENGUSUL</a:t>
                </a:r>
                <a:endParaRPr lang="en-US" b="1" dirty="0"/>
              </a:p>
            </p:txBody>
          </p:sp>
        </p:grpSp>
      </p:grpSp>
      <p:sp>
        <p:nvSpPr>
          <p:cNvPr id="35" name="Rectangle 34"/>
          <p:cNvSpPr/>
          <p:nvPr/>
        </p:nvSpPr>
        <p:spPr>
          <a:xfrm>
            <a:off x="1440224" y="758718"/>
            <a:ext cx="550151" cy="5927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34290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1833926" y="839419"/>
            <a:ext cx="2993937" cy="396125"/>
          </a:xfrm>
          <a:custGeom>
            <a:avLst/>
            <a:gdLst>
              <a:gd name="connsiteX0" fmla="*/ 0 w 3130383"/>
              <a:gd name="connsiteY0" fmla="*/ 0 h 396125"/>
              <a:gd name="connsiteX1" fmla="*/ 3130383 w 3130383"/>
              <a:gd name="connsiteY1" fmla="*/ 0 h 396125"/>
              <a:gd name="connsiteX2" fmla="*/ 3130383 w 3130383"/>
              <a:gd name="connsiteY2" fmla="*/ 396125 h 396125"/>
              <a:gd name="connsiteX3" fmla="*/ 0 w 3130383"/>
              <a:gd name="connsiteY3" fmla="*/ 396125 h 396125"/>
              <a:gd name="connsiteX4" fmla="*/ 0 w 3130383"/>
              <a:gd name="connsiteY4" fmla="*/ 0 h 39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0383" h="396125">
                <a:moveTo>
                  <a:pt x="0" y="0"/>
                </a:moveTo>
                <a:lnTo>
                  <a:pt x="3130383" y="0"/>
                </a:lnTo>
                <a:lnTo>
                  <a:pt x="3130383" y="396125"/>
                </a:lnTo>
                <a:lnTo>
                  <a:pt x="0" y="3961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r" defTabSz="800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1800" b="1" kern="1200" dirty="0" smtClean="0"/>
              <a:t>PENGISIAN SUBTANSI USULAN</a:t>
            </a:r>
            <a:endParaRPr lang="en-US" sz="1800" b="1" kern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5091620" y="709639"/>
            <a:ext cx="3898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B. LATAR BELAKANG</a:t>
            </a:r>
          </a:p>
          <a:p>
            <a:pPr algn="ctr"/>
            <a:r>
              <a:rPr lang="en-US" sz="1600" b="1" dirty="0" smtClean="0"/>
              <a:t>KOMPETITIF NASIONAL: PENELITIAN DASAR</a:t>
            </a:r>
            <a:endParaRPr lang="en-US" sz="1600" b="1" dirty="0"/>
          </a:p>
        </p:txBody>
      </p:sp>
      <p:sp>
        <p:nvSpPr>
          <p:cNvPr id="53" name="Rectangle 52"/>
          <p:cNvSpPr/>
          <p:nvPr/>
        </p:nvSpPr>
        <p:spPr>
          <a:xfrm>
            <a:off x="4068809" y="2048470"/>
            <a:ext cx="6522073" cy="457741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00" dirty="0" smtClean="0"/>
              <a:t>-----------------------</a:t>
            </a:r>
            <a:r>
              <a:rPr lang="en-US" sz="1300" dirty="0" err="1" smtClean="0"/>
              <a:t>transaksi</a:t>
            </a:r>
            <a:r>
              <a:rPr lang="en-US" sz="1300" dirty="0" smtClean="0"/>
              <a:t> </a:t>
            </a:r>
            <a:r>
              <a:rPr lang="en-US" sz="1300" dirty="0"/>
              <a:t>7.2 </a:t>
            </a:r>
            <a:r>
              <a:rPr lang="en-US" sz="1300" dirty="0" err="1"/>
              <a:t>Milyar</a:t>
            </a:r>
            <a:r>
              <a:rPr lang="en-US" sz="1300" dirty="0"/>
              <a:t> USD, </a:t>
            </a:r>
            <a:r>
              <a:rPr lang="en-US" sz="1300" dirty="0" err="1"/>
              <a:t>bahkan</a:t>
            </a:r>
            <a:r>
              <a:rPr lang="en-US" sz="1300" dirty="0"/>
              <a:t> </a:t>
            </a:r>
            <a:r>
              <a:rPr lang="en-US" sz="1300" dirty="0" err="1"/>
              <a:t>pasar</a:t>
            </a:r>
            <a:r>
              <a:rPr lang="en-US" sz="1300" dirty="0"/>
              <a:t> </a:t>
            </a:r>
            <a:r>
              <a:rPr lang="en-US" sz="1300" dirty="0" err="1"/>
              <a:t>ensim</a:t>
            </a:r>
            <a:r>
              <a:rPr lang="en-US" sz="1300" dirty="0"/>
              <a:t> </a:t>
            </a:r>
            <a:r>
              <a:rPr lang="en-US" sz="1300" dirty="0" err="1"/>
              <a:t>akan</a:t>
            </a:r>
            <a:r>
              <a:rPr lang="en-US" sz="1300" dirty="0"/>
              <a:t> </a:t>
            </a:r>
            <a:r>
              <a:rPr lang="en-US" sz="1300" dirty="0" err="1"/>
              <a:t>selalu</a:t>
            </a:r>
            <a:r>
              <a:rPr lang="en-US" sz="1300" dirty="0"/>
              <a:t> </a:t>
            </a:r>
            <a:r>
              <a:rPr lang="en-US" sz="1300" dirty="0" err="1"/>
              <a:t>naik</a:t>
            </a:r>
            <a:r>
              <a:rPr lang="en-US" sz="1300" dirty="0"/>
              <a:t> </a:t>
            </a:r>
            <a:r>
              <a:rPr lang="en-US" sz="1300" dirty="0" err="1"/>
              <a:t>hingga</a:t>
            </a:r>
            <a:r>
              <a:rPr lang="en-US" sz="1300" dirty="0"/>
              <a:t> </a:t>
            </a:r>
            <a:r>
              <a:rPr lang="en-US" sz="1300" dirty="0" err="1"/>
              <a:t>peningkatan</a:t>
            </a:r>
            <a:r>
              <a:rPr lang="en-US" sz="1300" dirty="0"/>
              <a:t> 8% </a:t>
            </a:r>
            <a:r>
              <a:rPr lang="en-US" sz="1300" dirty="0" err="1"/>
              <a:t>sampai</a:t>
            </a:r>
            <a:r>
              <a:rPr lang="en-US" sz="1300" dirty="0"/>
              <a:t> </a:t>
            </a:r>
            <a:r>
              <a:rPr lang="en-US" sz="1300" dirty="0" err="1"/>
              <a:t>dengan</a:t>
            </a:r>
            <a:r>
              <a:rPr lang="en-US" sz="1300" dirty="0"/>
              <a:t> </a:t>
            </a:r>
            <a:r>
              <a:rPr lang="en-US" sz="1300" dirty="0" err="1"/>
              <a:t>tahun</a:t>
            </a:r>
            <a:r>
              <a:rPr lang="en-US" sz="1300" dirty="0"/>
              <a:t> 2024 </a:t>
            </a:r>
            <a:r>
              <a:rPr lang="en-US" sz="1300" dirty="0" err="1"/>
              <a:t>yaitu</a:t>
            </a:r>
            <a:r>
              <a:rPr lang="en-US" sz="1300" dirty="0"/>
              <a:t> </a:t>
            </a:r>
            <a:r>
              <a:rPr lang="en-US" sz="1300" dirty="0" err="1"/>
              <a:t>akan</a:t>
            </a:r>
            <a:r>
              <a:rPr lang="en-US" sz="1300" dirty="0"/>
              <a:t> </a:t>
            </a:r>
            <a:r>
              <a:rPr lang="en-US" sz="1300" dirty="0" err="1"/>
              <a:t>mencapai</a:t>
            </a:r>
            <a:r>
              <a:rPr lang="en-US" sz="1300" dirty="0"/>
              <a:t> </a:t>
            </a:r>
            <a:r>
              <a:rPr lang="en-US" sz="1300" dirty="0" err="1"/>
              <a:t>nilai</a:t>
            </a:r>
            <a:r>
              <a:rPr lang="en-US" sz="1300" dirty="0"/>
              <a:t> 10.7 </a:t>
            </a:r>
            <a:r>
              <a:rPr lang="en-US" sz="1300" dirty="0" err="1"/>
              <a:t>Milyar</a:t>
            </a:r>
            <a:r>
              <a:rPr lang="en-US" sz="1300" dirty="0"/>
              <a:t> USD </a:t>
            </a:r>
            <a:r>
              <a:rPr lang="en-US" sz="1300" dirty="0" smtClean="0"/>
              <a:t>(4, 7, 9). </a:t>
            </a:r>
            <a:r>
              <a:rPr lang="en-US" sz="1300" dirty="0" err="1" smtClean="0"/>
              <a:t>Keb</a:t>
            </a:r>
            <a:r>
              <a:rPr lang="en-US" sz="1300" dirty="0" smtClean="0"/>
              <a:t>-------------------------------- </a:t>
            </a:r>
            <a:r>
              <a:rPr lang="en-US" sz="1300" dirty="0" err="1"/>
              <a:t>akan</a:t>
            </a:r>
            <a:r>
              <a:rPr lang="en-US" sz="1300" dirty="0"/>
              <a:t> </a:t>
            </a:r>
            <a:r>
              <a:rPr lang="en-US" sz="1300" dirty="0" err="1"/>
              <a:t>bahan</a:t>
            </a:r>
            <a:r>
              <a:rPr lang="en-US" sz="1300" dirty="0"/>
              <a:t> </a:t>
            </a:r>
            <a:r>
              <a:rPr lang="en-US" sz="1300" dirty="0" err="1"/>
              <a:t>ensim</a:t>
            </a:r>
            <a:r>
              <a:rPr lang="en-US" sz="1300" dirty="0"/>
              <a:t> di </a:t>
            </a:r>
            <a:r>
              <a:rPr lang="en-US" sz="1300" dirty="0" err="1"/>
              <a:t>dalam</a:t>
            </a:r>
            <a:r>
              <a:rPr lang="en-US" sz="1300" dirty="0"/>
              <a:t> </a:t>
            </a:r>
            <a:r>
              <a:rPr lang="en-US" sz="1300" dirty="0" err="1"/>
              <a:t>negeri</a:t>
            </a:r>
            <a:r>
              <a:rPr lang="en-US" sz="1300" dirty="0"/>
              <a:t> </a:t>
            </a:r>
            <a:r>
              <a:rPr lang="en-US" sz="1300" dirty="0" err="1"/>
              <a:t>perlu</a:t>
            </a:r>
            <a:r>
              <a:rPr lang="en-US" sz="1300" dirty="0"/>
              <a:t> </a:t>
            </a:r>
            <a:r>
              <a:rPr lang="en-US" sz="1300" dirty="0" smtClean="0"/>
              <a:t>---------------------</a:t>
            </a:r>
            <a:r>
              <a:rPr lang="en-US" sz="1300" dirty="0" err="1" smtClean="0"/>
              <a:t>nasional</a:t>
            </a:r>
            <a:r>
              <a:rPr lang="en-US" sz="1300" dirty="0" smtClean="0"/>
              <a:t> </a:t>
            </a:r>
            <a:r>
              <a:rPr lang="en-US" sz="1300" dirty="0" err="1"/>
              <a:t>cenderung</a:t>
            </a:r>
            <a:r>
              <a:rPr lang="en-US" sz="1300" dirty="0"/>
              <a:t> </a:t>
            </a:r>
            <a:r>
              <a:rPr lang="en-US" sz="1300" dirty="0" err="1"/>
              <a:t>meningkat</a:t>
            </a:r>
            <a:r>
              <a:rPr lang="en-US" sz="1300" dirty="0"/>
              <a:t> </a:t>
            </a:r>
            <a:r>
              <a:rPr lang="en-US" sz="1300" dirty="0" err="1"/>
              <a:t>setiap</a:t>
            </a:r>
            <a:r>
              <a:rPr lang="en-US" sz="1300" dirty="0"/>
              <a:t> </a:t>
            </a:r>
            <a:r>
              <a:rPr lang="en-US" sz="1300" dirty="0" err="1"/>
              <a:t>tahunnya</a:t>
            </a:r>
            <a:r>
              <a:rPr lang="en-US" sz="1300" dirty="0"/>
              <a:t>, </a:t>
            </a:r>
            <a:r>
              <a:rPr lang="en-US" sz="1300" dirty="0" err="1"/>
              <a:t>hingga</a:t>
            </a:r>
            <a:r>
              <a:rPr lang="en-US" sz="1300" dirty="0"/>
              <a:t> </a:t>
            </a:r>
            <a:r>
              <a:rPr lang="en-US" sz="1300" dirty="0" err="1"/>
              <a:t>mencapai</a:t>
            </a:r>
            <a:r>
              <a:rPr lang="en-US" sz="1300" dirty="0"/>
              <a:t> 2.500 ton </a:t>
            </a:r>
            <a:r>
              <a:rPr lang="en-US" sz="1300" dirty="0" err="1"/>
              <a:t>dengan</a:t>
            </a:r>
            <a:r>
              <a:rPr lang="en-US" sz="1300" dirty="0"/>
              <a:t> </a:t>
            </a:r>
            <a:r>
              <a:rPr lang="en-US" sz="1300" dirty="0" err="1"/>
              <a:t>nilai</a:t>
            </a:r>
            <a:r>
              <a:rPr lang="en-US" sz="1300" dirty="0"/>
              <a:t> </a:t>
            </a:r>
            <a:r>
              <a:rPr lang="en-US" sz="1300" dirty="0" err="1"/>
              <a:t>impor</a:t>
            </a:r>
            <a:r>
              <a:rPr lang="en-US" sz="1300" dirty="0"/>
              <a:t> </a:t>
            </a:r>
            <a:r>
              <a:rPr lang="en-US" sz="1300" dirty="0" err="1"/>
              <a:t>sekitar</a:t>
            </a:r>
            <a:r>
              <a:rPr lang="en-US" sz="1300" dirty="0"/>
              <a:t> 200 </a:t>
            </a:r>
            <a:r>
              <a:rPr lang="en-US" sz="1300" dirty="0" err="1"/>
              <a:t>Milyar</a:t>
            </a:r>
            <a:r>
              <a:rPr lang="en-US" sz="1300" dirty="0"/>
              <a:t> Rupiah </a:t>
            </a:r>
            <a:r>
              <a:rPr lang="en-US" sz="1300" dirty="0" err="1"/>
              <a:t>pada</a:t>
            </a:r>
            <a:r>
              <a:rPr lang="en-US" sz="1300" dirty="0"/>
              <a:t> </a:t>
            </a:r>
            <a:r>
              <a:rPr lang="en-US" sz="1300" dirty="0" err="1"/>
              <a:t>tahun</a:t>
            </a:r>
            <a:r>
              <a:rPr lang="en-US" sz="1300" dirty="0"/>
              <a:t> 2017, </a:t>
            </a:r>
            <a:r>
              <a:rPr lang="en-US" sz="1300" dirty="0" err="1"/>
              <a:t>dengan</a:t>
            </a:r>
            <a:r>
              <a:rPr lang="en-US" sz="1300" dirty="0"/>
              <a:t> </a:t>
            </a:r>
            <a:r>
              <a:rPr lang="en-US" sz="1300" dirty="0" err="1"/>
              <a:t>laju</a:t>
            </a:r>
            <a:r>
              <a:rPr lang="en-US" sz="1300" dirty="0"/>
              <a:t> </a:t>
            </a:r>
            <a:r>
              <a:rPr lang="en-US" sz="1300" dirty="0" err="1"/>
              <a:t>pertumbuhan</a:t>
            </a:r>
            <a:r>
              <a:rPr lang="en-US" sz="1300" dirty="0"/>
              <a:t> volume 5-7% per </a:t>
            </a:r>
            <a:r>
              <a:rPr lang="en-US" sz="1300" dirty="0" err="1"/>
              <a:t>tahun</a:t>
            </a:r>
            <a:r>
              <a:rPr lang="en-US" sz="1300" dirty="0"/>
              <a:t> (http://www.ristekdikti.go.id/kemandirian-produk-ensim-indonesia/). </a:t>
            </a:r>
            <a:r>
              <a:rPr lang="en-US" sz="1300" dirty="0" err="1"/>
              <a:t>Suatu</a:t>
            </a:r>
            <a:r>
              <a:rPr lang="en-US" sz="1300" dirty="0"/>
              <a:t> </a:t>
            </a:r>
            <a:r>
              <a:rPr lang="en-US" sz="1300" dirty="0" err="1"/>
              <a:t>nilai</a:t>
            </a:r>
            <a:r>
              <a:rPr lang="en-US" sz="1300" dirty="0"/>
              <a:t> yang </a:t>
            </a:r>
            <a:r>
              <a:rPr lang="en-US" sz="1300" dirty="0" err="1"/>
              <a:t>cukup</a:t>
            </a:r>
            <a:r>
              <a:rPr lang="en-US" sz="1300" dirty="0"/>
              <a:t> </a:t>
            </a:r>
            <a:r>
              <a:rPr lang="en-US" sz="1300" dirty="0" err="1"/>
              <a:t>besar</a:t>
            </a:r>
            <a:r>
              <a:rPr lang="en-US" sz="1300" dirty="0"/>
              <a:t> </a:t>
            </a:r>
            <a:r>
              <a:rPr lang="en-US" sz="1300" dirty="0" err="1"/>
              <a:t>untuk</a:t>
            </a:r>
            <a:r>
              <a:rPr lang="en-US" sz="1300" dirty="0"/>
              <a:t> </a:t>
            </a:r>
            <a:r>
              <a:rPr lang="en-US" sz="1300" dirty="0" err="1"/>
              <a:t>mendorong</a:t>
            </a:r>
            <a:r>
              <a:rPr lang="en-US" sz="1300" dirty="0"/>
              <a:t> </a:t>
            </a:r>
            <a:r>
              <a:rPr lang="en-US" sz="1300" dirty="0" err="1"/>
              <a:t>upaya</a:t>
            </a:r>
            <a:r>
              <a:rPr lang="en-US" sz="1300" dirty="0"/>
              <a:t> </a:t>
            </a:r>
            <a:r>
              <a:rPr lang="en-US" sz="1300" dirty="0" err="1"/>
              <a:t>kemandirian</a:t>
            </a:r>
            <a:r>
              <a:rPr lang="en-US" sz="1300" dirty="0"/>
              <a:t> </a:t>
            </a:r>
            <a:r>
              <a:rPr lang="en-US" sz="1300" dirty="0" err="1"/>
              <a:t>dalam</a:t>
            </a:r>
            <a:r>
              <a:rPr lang="en-US" sz="1300" dirty="0"/>
              <a:t> </a:t>
            </a:r>
            <a:r>
              <a:rPr lang="en-US" sz="1300" dirty="0" err="1"/>
              <a:t>memproduksi</a:t>
            </a:r>
            <a:r>
              <a:rPr lang="en-US" sz="1300" dirty="0"/>
              <a:t> </a:t>
            </a:r>
            <a:r>
              <a:rPr lang="en-US" sz="1300" dirty="0" err="1"/>
              <a:t>ensim</a:t>
            </a:r>
            <a:r>
              <a:rPr lang="en-US" sz="1300" dirty="0"/>
              <a:t> </a:t>
            </a:r>
            <a:r>
              <a:rPr lang="en-US" sz="1300" dirty="0" err="1"/>
              <a:t>nasional</a:t>
            </a:r>
            <a:r>
              <a:rPr lang="en-US" sz="1300" dirty="0"/>
              <a:t> </a:t>
            </a:r>
            <a:r>
              <a:rPr lang="en-US" sz="1300" dirty="0" smtClean="0"/>
              <a:t>--------------------------</a:t>
            </a:r>
            <a:r>
              <a:rPr lang="en-US" sz="1300" dirty="0" err="1" smtClean="0"/>
              <a:t>sumberdaya</a:t>
            </a:r>
            <a:r>
              <a:rPr lang="en-US" sz="1300" dirty="0" smtClean="0"/>
              <a:t> </a:t>
            </a:r>
            <a:r>
              <a:rPr lang="en-US" sz="1300" dirty="0" err="1"/>
              <a:t>alam</a:t>
            </a:r>
            <a:r>
              <a:rPr lang="en-US" sz="1300" dirty="0"/>
              <a:t> </a:t>
            </a:r>
            <a:r>
              <a:rPr lang="en-US" sz="1300" dirty="0" err="1"/>
              <a:t>seperti</a:t>
            </a:r>
            <a:r>
              <a:rPr lang="en-US" sz="1300" dirty="0"/>
              <a:t> </a:t>
            </a:r>
            <a:r>
              <a:rPr lang="en-US" sz="1300" dirty="0" err="1"/>
              <a:t>plasmanutfah</a:t>
            </a:r>
            <a:r>
              <a:rPr lang="en-US" sz="1300" dirty="0"/>
              <a:t> </a:t>
            </a:r>
            <a:r>
              <a:rPr lang="en-US" sz="1300" dirty="0" err="1"/>
              <a:t>dan</a:t>
            </a:r>
            <a:r>
              <a:rPr lang="en-US" sz="1300" dirty="0"/>
              <a:t> </a:t>
            </a:r>
            <a:r>
              <a:rPr lang="en-US" sz="1300" dirty="0" err="1"/>
              <a:t>biomasa</a:t>
            </a:r>
            <a:r>
              <a:rPr lang="en-US" sz="1300" dirty="0"/>
              <a:t> di Indonesia </a:t>
            </a:r>
            <a:r>
              <a:rPr lang="en-US" sz="1300" dirty="0" err="1"/>
              <a:t>sangat</a:t>
            </a:r>
            <a:r>
              <a:rPr lang="en-US" sz="1300" dirty="0"/>
              <a:t> </a:t>
            </a:r>
            <a:r>
              <a:rPr lang="en-US" sz="1300" dirty="0" err="1"/>
              <a:t>beragam</a:t>
            </a:r>
            <a:r>
              <a:rPr lang="en-US" sz="1300" dirty="0"/>
              <a:t> </a:t>
            </a:r>
            <a:r>
              <a:rPr lang="en-US" sz="1300" dirty="0" err="1"/>
              <a:t>sehingga</a:t>
            </a:r>
            <a:r>
              <a:rPr lang="en-US" sz="1300" dirty="0"/>
              <a:t> </a:t>
            </a:r>
            <a:r>
              <a:rPr lang="en-US" sz="1300" dirty="0" err="1"/>
              <a:t>kemandirian</a:t>
            </a:r>
            <a:r>
              <a:rPr lang="en-US" sz="1300" dirty="0"/>
              <a:t> </a:t>
            </a:r>
            <a:r>
              <a:rPr lang="en-US" sz="1300" dirty="0" err="1"/>
              <a:t>produksi</a:t>
            </a:r>
            <a:r>
              <a:rPr lang="en-US" sz="1300" dirty="0"/>
              <a:t> </a:t>
            </a:r>
            <a:r>
              <a:rPr lang="en-US" sz="1300" dirty="0" err="1"/>
              <a:t>ensim</a:t>
            </a:r>
            <a:r>
              <a:rPr lang="en-US" sz="1300" dirty="0"/>
              <a:t> </a:t>
            </a:r>
            <a:r>
              <a:rPr lang="en-US" sz="1300" dirty="0" err="1"/>
              <a:t>nasional</a:t>
            </a:r>
            <a:r>
              <a:rPr lang="en-US" sz="1300" dirty="0"/>
              <a:t> </a:t>
            </a:r>
            <a:r>
              <a:rPr lang="en-US" sz="1300" dirty="0" err="1"/>
              <a:t>adalah</a:t>
            </a:r>
            <a:r>
              <a:rPr lang="en-US" sz="1300" dirty="0"/>
              <a:t> </a:t>
            </a:r>
            <a:r>
              <a:rPr lang="en-US" sz="1300" dirty="0" err="1"/>
              <a:t>sangat</a:t>
            </a:r>
            <a:r>
              <a:rPr lang="en-US" sz="1300" dirty="0"/>
              <a:t> </a:t>
            </a:r>
            <a:r>
              <a:rPr lang="en-US" sz="1300" dirty="0" err="1" smtClean="0"/>
              <a:t>memungkinkan</a:t>
            </a:r>
            <a:r>
              <a:rPr lang="en-US" sz="1300" dirty="0" smtClean="0"/>
              <a:t> (11, 25, 28). </a:t>
            </a:r>
            <a:endParaRPr lang="en-US" sz="1300" dirty="0"/>
          </a:p>
          <a:p>
            <a:r>
              <a:rPr lang="en-US" sz="1300" dirty="0"/>
              <a:t>Salah </a:t>
            </a:r>
            <a:r>
              <a:rPr lang="en-US" sz="1300" dirty="0" err="1"/>
              <a:t>satu</a:t>
            </a:r>
            <a:r>
              <a:rPr lang="en-US" sz="1300" dirty="0"/>
              <a:t> </a:t>
            </a:r>
            <a:r>
              <a:rPr lang="en-US" sz="1300" dirty="0" err="1"/>
              <a:t>strategi</a:t>
            </a:r>
            <a:r>
              <a:rPr lang="en-US" sz="1300" dirty="0"/>
              <a:t> </a:t>
            </a:r>
            <a:r>
              <a:rPr lang="en-US" sz="1300" dirty="0" err="1"/>
              <a:t>untuk</a:t>
            </a:r>
            <a:r>
              <a:rPr lang="en-US" sz="1300" dirty="0"/>
              <a:t> </a:t>
            </a:r>
            <a:r>
              <a:rPr lang="en-US" sz="1300" dirty="0" err="1"/>
              <a:t>memproduksi</a:t>
            </a:r>
            <a:r>
              <a:rPr lang="en-US" sz="1300" dirty="0"/>
              <a:t> </a:t>
            </a:r>
            <a:r>
              <a:rPr lang="en-US" sz="1300" dirty="0" err="1"/>
              <a:t>ensim</a:t>
            </a:r>
            <a:r>
              <a:rPr lang="en-US" sz="1300" dirty="0"/>
              <a:t> </a:t>
            </a:r>
            <a:r>
              <a:rPr lang="en-US" sz="1300" dirty="0" err="1"/>
              <a:t>selulase</a:t>
            </a:r>
            <a:r>
              <a:rPr lang="en-US" sz="1300" dirty="0"/>
              <a:t> </a:t>
            </a:r>
            <a:r>
              <a:rPr lang="en-US" sz="1300" dirty="0" err="1"/>
              <a:t>dapat</a:t>
            </a:r>
            <a:r>
              <a:rPr lang="en-US" sz="1300" dirty="0"/>
              <a:t> </a:t>
            </a:r>
            <a:r>
              <a:rPr lang="en-US" sz="1300" dirty="0" err="1"/>
              <a:t>dilakukan</a:t>
            </a:r>
            <a:r>
              <a:rPr lang="en-US" sz="1300" dirty="0"/>
              <a:t> </a:t>
            </a:r>
            <a:r>
              <a:rPr lang="en-US" sz="1300" dirty="0" err="1"/>
              <a:t>melalui</a:t>
            </a:r>
            <a:r>
              <a:rPr lang="en-US" sz="1300" dirty="0"/>
              <a:t> </a:t>
            </a:r>
            <a:r>
              <a:rPr lang="en-US" sz="1300" dirty="0" err="1"/>
              <a:t>pemanfaatan</a:t>
            </a:r>
            <a:r>
              <a:rPr lang="en-US" sz="1300" dirty="0"/>
              <a:t> </a:t>
            </a:r>
            <a:r>
              <a:rPr lang="en-US" sz="1300" dirty="0" err="1"/>
              <a:t>biomasa</a:t>
            </a:r>
            <a:r>
              <a:rPr lang="en-US" sz="1300" dirty="0"/>
              <a:t> </a:t>
            </a:r>
            <a:r>
              <a:rPr lang="en-US" sz="1300" dirty="0" err="1"/>
              <a:t>sebagai</a:t>
            </a:r>
            <a:r>
              <a:rPr lang="en-US" sz="1300" dirty="0"/>
              <a:t> </a:t>
            </a:r>
            <a:r>
              <a:rPr lang="en-US" sz="1300" dirty="0" smtClean="0"/>
              <a:t>-------------------------------). </a:t>
            </a:r>
            <a:r>
              <a:rPr lang="en-US" sz="1300" dirty="0" err="1"/>
              <a:t>Polimer</a:t>
            </a:r>
            <a:r>
              <a:rPr lang="en-US" sz="1300" dirty="0"/>
              <a:t> </a:t>
            </a:r>
            <a:r>
              <a:rPr lang="en-US" sz="1300" dirty="0" err="1"/>
              <a:t>sederhana</a:t>
            </a:r>
            <a:r>
              <a:rPr lang="en-US" sz="1300" dirty="0"/>
              <a:t> </a:t>
            </a:r>
            <a:r>
              <a:rPr lang="en-US" sz="1300" dirty="0" err="1"/>
              <a:t>tersebut</a:t>
            </a:r>
            <a:r>
              <a:rPr lang="en-US" sz="1300" dirty="0"/>
              <a:t> </a:t>
            </a:r>
            <a:r>
              <a:rPr lang="en-US" sz="1300" dirty="0" err="1"/>
              <a:t>dibutuhkan</a:t>
            </a:r>
            <a:r>
              <a:rPr lang="en-US" sz="1300" dirty="0"/>
              <a:t> </a:t>
            </a:r>
            <a:r>
              <a:rPr lang="en-US" sz="1300" dirty="0" err="1"/>
              <a:t>oleh</a:t>
            </a:r>
            <a:r>
              <a:rPr lang="en-US" sz="1300" dirty="0"/>
              <a:t> </a:t>
            </a:r>
            <a:r>
              <a:rPr lang="en-US" sz="1300" dirty="0" err="1"/>
              <a:t>mikroorganisme</a:t>
            </a:r>
            <a:r>
              <a:rPr lang="en-US" sz="1300" dirty="0"/>
              <a:t> </a:t>
            </a:r>
            <a:r>
              <a:rPr lang="en-US" sz="1300" dirty="0" err="1"/>
              <a:t>tersebut</a:t>
            </a:r>
            <a:r>
              <a:rPr lang="en-US" sz="1300" dirty="0"/>
              <a:t> </a:t>
            </a:r>
            <a:r>
              <a:rPr lang="en-US" sz="1300" dirty="0" err="1"/>
              <a:t>dalam</a:t>
            </a:r>
            <a:r>
              <a:rPr lang="en-US" sz="1300" dirty="0"/>
              <a:t> proses metabolism. Proses </a:t>
            </a:r>
            <a:r>
              <a:rPr lang="en-US" sz="1300" dirty="0" err="1"/>
              <a:t>tersebut</a:t>
            </a:r>
            <a:r>
              <a:rPr lang="en-US" sz="1300" dirty="0"/>
              <a:t> </a:t>
            </a:r>
            <a:r>
              <a:rPr lang="en-US" sz="1300" dirty="0" err="1"/>
              <a:t>dapat</a:t>
            </a:r>
            <a:r>
              <a:rPr lang="en-US" sz="1300" dirty="0"/>
              <a:t> </a:t>
            </a:r>
            <a:r>
              <a:rPr lang="en-US" sz="1300" dirty="0" err="1"/>
              <a:t>dilakukan</a:t>
            </a:r>
            <a:r>
              <a:rPr lang="en-US" sz="1300" dirty="0"/>
              <a:t> </a:t>
            </a:r>
            <a:r>
              <a:rPr lang="en-US" sz="1300" dirty="0" err="1"/>
              <a:t>melalui</a:t>
            </a:r>
            <a:r>
              <a:rPr lang="en-US" sz="1300" dirty="0"/>
              <a:t> proses </a:t>
            </a:r>
            <a:r>
              <a:rPr lang="en-US" sz="1300" dirty="0" err="1"/>
              <a:t>fermentasi</a:t>
            </a:r>
            <a:r>
              <a:rPr lang="en-US" sz="1300" dirty="0"/>
              <a:t> yang </a:t>
            </a:r>
            <a:r>
              <a:rPr lang="en-US" sz="1300" dirty="0" err="1"/>
              <a:t>diinokulasi</a:t>
            </a:r>
            <a:r>
              <a:rPr lang="en-US" sz="1300" dirty="0"/>
              <a:t> </a:t>
            </a:r>
            <a:r>
              <a:rPr lang="en-US" sz="1300" dirty="0" smtClean="0"/>
              <a:t>d----------------------- </a:t>
            </a:r>
            <a:r>
              <a:rPr lang="en-US" sz="1300" dirty="0" err="1"/>
              <a:t>mikroorganisma</a:t>
            </a:r>
            <a:r>
              <a:rPr lang="en-US" sz="1300" dirty="0"/>
              <a:t> </a:t>
            </a:r>
            <a:r>
              <a:rPr lang="en-US" sz="1300" dirty="0" err="1"/>
              <a:t>selulolitik</a:t>
            </a:r>
            <a:r>
              <a:rPr lang="en-US" sz="1300" dirty="0"/>
              <a:t> </a:t>
            </a:r>
            <a:r>
              <a:rPr lang="en-US" sz="1300" dirty="0" err="1"/>
              <a:t>yaitu</a:t>
            </a:r>
            <a:r>
              <a:rPr lang="en-US" sz="1300" dirty="0"/>
              <a:t> </a:t>
            </a:r>
            <a:r>
              <a:rPr lang="en-US" sz="1300" dirty="0" err="1"/>
              <a:t>jamur</a:t>
            </a:r>
            <a:r>
              <a:rPr lang="en-US" sz="1300" dirty="0"/>
              <a:t> </a:t>
            </a:r>
            <a:r>
              <a:rPr lang="en-US" sz="1300" dirty="0" err="1"/>
              <a:t>atau</a:t>
            </a:r>
            <a:r>
              <a:rPr lang="en-US" sz="1300" dirty="0"/>
              <a:t> </a:t>
            </a:r>
            <a:r>
              <a:rPr lang="en-US" sz="1300" dirty="0" err="1"/>
              <a:t>bakteri</a:t>
            </a:r>
            <a:r>
              <a:rPr lang="en-US" sz="1300" dirty="0"/>
              <a:t> </a:t>
            </a:r>
            <a:r>
              <a:rPr lang="en-US" sz="1300" dirty="0" err="1"/>
              <a:t>selulolitik</a:t>
            </a:r>
            <a:r>
              <a:rPr lang="en-US" sz="1300" dirty="0"/>
              <a:t> </a:t>
            </a:r>
            <a:r>
              <a:rPr lang="en-US" sz="1300" dirty="0" smtClean="0"/>
              <a:t>(2, 8, 24, 29). </a:t>
            </a:r>
            <a:endParaRPr lang="en-US" sz="1300" dirty="0"/>
          </a:p>
          <a:p>
            <a:r>
              <a:rPr lang="en-US" sz="1300" dirty="0" err="1"/>
              <a:t>Berbagai</a:t>
            </a:r>
            <a:r>
              <a:rPr lang="en-US" sz="1300" dirty="0"/>
              <a:t> </a:t>
            </a:r>
            <a:r>
              <a:rPr lang="en-US" sz="1300" dirty="0" err="1"/>
              <a:t>biomasa</a:t>
            </a:r>
            <a:r>
              <a:rPr lang="en-US" sz="1300" dirty="0"/>
              <a:t> yang </a:t>
            </a:r>
            <a:r>
              <a:rPr lang="en-US" sz="1300" dirty="0" err="1"/>
              <a:t>dimaksud</a:t>
            </a:r>
            <a:r>
              <a:rPr lang="en-US" sz="1300" dirty="0"/>
              <a:t> </a:t>
            </a:r>
            <a:r>
              <a:rPr lang="en-US" sz="1300" dirty="0" err="1"/>
              <a:t>dapat</a:t>
            </a:r>
            <a:r>
              <a:rPr lang="en-US" sz="1300" dirty="0"/>
              <a:t> </a:t>
            </a:r>
            <a:r>
              <a:rPr lang="en-US" sz="1300" dirty="0" err="1"/>
              <a:t>berasal</a:t>
            </a:r>
            <a:r>
              <a:rPr lang="en-US" sz="1300" dirty="0"/>
              <a:t> </a:t>
            </a:r>
            <a:r>
              <a:rPr lang="en-US" sz="1300" dirty="0" err="1"/>
              <a:t>dari</a:t>
            </a:r>
            <a:r>
              <a:rPr lang="en-US" sz="1300" dirty="0"/>
              <a:t> </a:t>
            </a:r>
            <a:r>
              <a:rPr lang="en-US" sz="1300" dirty="0" err="1"/>
              <a:t>berbagai</a:t>
            </a:r>
            <a:r>
              <a:rPr lang="en-US" sz="1300" dirty="0"/>
              <a:t> </a:t>
            </a:r>
            <a:r>
              <a:rPr lang="en-US" sz="1300" dirty="0" err="1"/>
              <a:t>limbah</a:t>
            </a:r>
            <a:r>
              <a:rPr lang="en-US" sz="1300" dirty="0"/>
              <a:t> </a:t>
            </a:r>
            <a:r>
              <a:rPr lang="en-US" sz="1300" dirty="0" err="1"/>
              <a:t>pertanian</a:t>
            </a:r>
            <a:r>
              <a:rPr lang="en-US" sz="1300" dirty="0"/>
              <a:t>, </a:t>
            </a:r>
            <a:r>
              <a:rPr lang="en-US" sz="1300" dirty="0" err="1"/>
              <a:t>yaitu</a:t>
            </a:r>
            <a:r>
              <a:rPr lang="en-US" sz="1300" dirty="0"/>
              <a:t> </a:t>
            </a:r>
            <a:r>
              <a:rPr lang="en-US" sz="1300" dirty="0" err="1"/>
              <a:t>salah</a:t>
            </a:r>
            <a:r>
              <a:rPr lang="en-US" sz="1300" dirty="0"/>
              <a:t> </a:t>
            </a:r>
            <a:r>
              <a:rPr lang="en-US" sz="1300" dirty="0" err="1"/>
              <a:t>satunya</a:t>
            </a:r>
            <a:r>
              <a:rPr lang="en-US" sz="1300" dirty="0"/>
              <a:t> </a:t>
            </a:r>
            <a:r>
              <a:rPr lang="en-US" sz="1300" dirty="0" err="1"/>
              <a:t>limbah</a:t>
            </a:r>
            <a:r>
              <a:rPr lang="en-US" sz="1300" dirty="0"/>
              <a:t> </a:t>
            </a:r>
            <a:r>
              <a:rPr lang="en-US" sz="1300" dirty="0" err="1"/>
              <a:t>berserat</a:t>
            </a:r>
            <a:r>
              <a:rPr lang="en-US" sz="1300" dirty="0"/>
              <a:t> </a:t>
            </a:r>
            <a:r>
              <a:rPr lang="en-US" sz="1300" dirty="0" err="1"/>
              <a:t>tinggi</a:t>
            </a:r>
            <a:r>
              <a:rPr lang="en-US" sz="1300" dirty="0"/>
              <a:t> kaya </a:t>
            </a:r>
            <a:r>
              <a:rPr lang="en-US" sz="1300" dirty="0" err="1"/>
              <a:t>selulosa</a:t>
            </a:r>
            <a:r>
              <a:rPr lang="en-US" sz="1300" dirty="0"/>
              <a:t> </a:t>
            </a:r>
            <a:r>
              <a:rPr lang="en-US" sz="1300" dirty="0" err="1"/>
              <a:t>atau</a:t>
            </a:r>
            <a:r>
              <a:rPr lang="en-US" sz="1300" dirty="0"/>
              <a:t> </a:t>
            </a:r>
            <a:r>
              <a:rPr lang="en-US" sz="1300" dirty="0" err="1"/>
              <a:t>hemiselulosa</a:t>
            </a:r>
            <a:r>
              <a:rPr lang="en-US" sz="1300" dirty="0"/>
              <a:t> </a:t>
            </a:r>
            <a:r>
              <a:rPr lang="en-US" sz="1300" dirty="0" err="1"/>
              <a:t>seperti</a:t>
            </a:r>
            <a:r>
              <a:rPr lang="en-US" sz="1300" dirty="0"/>
              <a:t> </a:t>
            </a:r>
            <a:r>
              <a:rPr lang="en-US" sz="1300" dirty="0" err="1"/>
              <a:t>kulit</a:t>
            </a:r>
            <a:r>
              <a:rPr lang="en-US" sz="1300" dirty="0"/>
              <a:t> </a:t>
            </a:r>
            <a:r>
              <a:rPr lang="en-US" sz="1300" dirty="0" err="1"/>
              <a:t>biji</a:t>
            </a:r>
            <a:r>
              <a:rPr lang="en-US" sz="1300" dirty="0"/>
              <a:t> kopi. </a:t>
            </a:r>
            <a:r>
              <a:rPr lang="en-US" sz="1300" dirty="0" err="1"/>
              <a:t>Kulit</a:t>
            </a:r>
            <a:r>
              <a:rPr lang="en-US" sz="1300" dirty="0"/>
              <a:t> kopi </a:t>
            </a:r>
            <a:r>
              <a:rPr lang="en-US" sz="1300" dirty="0" err="1"/>
              <a:t>mengandung</a:t>
            </a:r>
            <a:r>
              <a:rPr lang="en-US" sz="1300" dirty="0"/>
              <a:t> material </a:t>
            </a:r>
            <a:r>
              <a:rPr lang="en-US" sz="1300" dirty="0" err="1"/>
              <a:t>selulosa</a:t>
            </a:r>
            <a:r>
              <a:rPr lang="en-US" sz="1300" dirty="0"/>
              <a:t> yang </a:t>
            </a:r>
            <a:r>
              <a:rPr lang="en-US" sz="1300" dirty="0" err="1"/>
              <a:t>cukup</a:t>
            </a:r>
            <a:r>
              <a:rPr lang="en-US" sz="1300" dirty="0"/>
              <a:t> </a:t>
            </a:r>
            <a:r>
              <a:rPr lang="en-US" sz="1300" dirty="0" smtClean="0"/>
              <a:t>-----------------------</a:t>
            </a:r>
            <a:r>
              <a:rPr lang="en-US" sz="1300" dirty="0" err="1" smtClean="0"/>
              <a:t>gi</a:t>
            </a:r>
            <a:r>
              <a:rPr lang="en-US" sz="1300" dirty="0" smtClean="0"/>
              <a:t> </a:t>
            </a:r>
            <a:r>
              <a:rPr lang="en-US" sz="1300" dirty="0" err="1"/>
              <a:t>yaitu</a:t>
            </a:r>
            <a:r>
              <a:rPr lang="en-US" sz="1300" dirty="0"/>
              <a:t> </a:t>
            </a:r>
            <a:r>
              <a:rPr lang="en-US" sz="1300" dirty="0" err="1"/>
              <a:t>berkisar</a:t>
            </a:r>
            <a:r>
              <a:rPr lang="en-US" sz="1300" dirty="0"/>
              <a:t> 30% (</a:t>
            </a:r>
            <a:r>
              <a:rPr lang="en-US" sz="1300" dirty="0" err="1"/>
              <a:t>Woldesenbet</a:t>
            </a:r>
            <a:r>
              <a:rPr lang="en-US" sz="1300" dirty="0"/>
              <a:t> et al. 2016). </a:t>
            </a:r>
            <a:r>
              <a:rPr lang="en-US" sz="1300" dirty="0" err="1"/>
              <a:t>Ketersedian</a:t>
            </a:r>
            <a:r>
              <a:rPr lang="en-US" sz="1300" dirty="0"/>
              <a:t> </a:t>
            </a:r>
            <a:r>
              <a:rPr lang="en-US" sz="1300" dirty="0" err="1"/>
              <a:t>limbah</a:t>
            </a:r>
            <a:r>
              <a:rPr lang="en-US" sz="1300" dirty="0"/>
              <a:t> </a:t>
            </a:r>
            <a:r>
              <a:rPr lang="en-US" sz="1300" dirty="0" err="1"/>
              <a:t>padat</a:t>
            </a:r>
            <a:r>
              <a:rPr lang="en-US" sz="1300" dirty="0"/>
              <a:t> </a:t>
            </a:r>
            <a:r>
              <a:rPr lang="en-US" sz="1300" dirty="0" err="1"/>
              <a:t>kulit</a:t>
            </a:r>
            <a:r>
              <a:rPr lang="en-US" sz="1300" dirty="0"/>
              <a:t> kopi di Indonesia </a:t>
            </a:r>
            <a:r>
              <a:rPr lang="en-US" sz="1300" dirty="0" err="1"/>
              <a:t>sangatlah</a:t>
            </a:r>
            <a:r>
              <a:rPr lang="en-US" sz="1300" dirty="0"/>
              <a:t> </a:t>
            </a:r>
            <a:r>
              <a:rPr lang="en-US" sz="1300" dirty="0" err="1"/>
              <a:t>melimpah</a:t>
            </a:r>
            <a:r>
              <a:rPr lang="en-US" sz="1300" dirty="0"/>
              <a:t> </a:t>
            </a:r>
            <a:r>
              <a:rPr lang="en-US" sz="1300" dirty="0" err="1"/>
              <a:t>mengingat</a:t>
            </a:r>
            <a:r>
              <a:rPr lang="en-US" sz="1300" dirty="0"/>
              <a:t> Indonesia </a:t>
            </a:r>
            <a:r>
              <a:rPr lang="en-US" sz="1300" dirty="0" err="1"/>
              <a:t>sampai</a:t>
            </a:r>
            <a:r>
              <a:rPr lang="en-US" sz="1300" dirty="0"/>
              <a:t> </a:t>
            </a:r>
            <a:r>
              <a:rPr lang="en-US" sz="1300" dirty="0" err="1"/>
              <a:t>tahun</a:t>
            </a:r>
            <a:r>
              <a:rPr lang="en-US" sz="1300" dirty="0"/>
              <a:t> 2017 </a:t>
            </a:r>
            <a:r>
              <a:rPr lang="en-US" sz="1300" dirty="0" err="1"/>
              <a:t>ini</a:t>
            </a:r>
            <a:r>
              <a:rPr lang="en-US" sz="1300" dirty="0"/>
              <a:t> </a:t>
            </a:r>
            <a:r>
              <a:rPr lang="en-US" sz="1300" dirty="0" err="1"/>
              <a:t>merupakan</a:t>
            </a:r>
            <a:r>
              <a:rPr lang="en-US" sz="1300" dirty="0"/>
              <a:t> </a:t>
            </a:r>
            <a:r>
              <a:rPr lang="en-US" sz="1300" dirty="0" err="1"/>
              <a:t>negara</a:t>
            </a:r>
            <a:r>
              <a:rPr lang="en-US" sz="1300" dirty="0"/>
              <a:t> </a:t>
            </a:r>
            <a:r>
              <a:rPr lang="en-US" sz="1300" dirty="0" err="1"/>
              <a:t>terbesar</a:t>
            </a:r>
            <a:r>
              <a:rPr lang="en-US" sz="1300" dirty="0"/>
              <a:t> </a:t>
            </a:r>
            <a:r>
              <a:rPr lang="en-US" sz="1300" dirty="0" err="1"/>
              <a:t>ke</a:t>
            </a:r>
            <a:r>
              <a:rPr lang="en-US" sz="1300" dirty="0"/>
              <a:t> </a:t>
            </a:r>
            <a:r>
              <a:rPr lang="en-US" sz="1300" dirty="0" err="1"/>
              <a:t>empat</a:t>
            </a:r>
            <a:r>
              <a:rPr lang="en-US" sz="1300" dirty="0"/>
              <a:t> </a:t>
            </a:r>
            <a:r>
              <a:rPr lang="en-US" sz="1300" dirty="0" err="1"/>
              <a:t>produsen</a:t>
            </a:r>
            <a:r>
              <a:rPr lang="en-US" sz="1300" dirty="0"/>
              <a:t> </a:t>
            </a:r>
            <a:r>
              <a:rPr lang="en-US" sz="1300" dirty="0" err="1"/>
              <a:t>dan</a:t>
            </a:r>
            <a:r>
              <a:rPr lang="en-US" sz="1300" dirty="0"/>
              <a:t> </a:t>
            </a:r>
            <a:r>
              <a:rPr lang="en-US" sz="1300" dirty="0" smtClean="0"/>
              <a:t>--------------------------------------------------</a:t>
            </a:r>
            <a:endParaRPr lang="en-US" sz="1300" dirty="0"/>
          </a:p>
        </p:txBody>
      </p:sp>
      <p:sp>
        <p:nvSpPr>
          <p:cNvPr id="57" name="TextBox 56"/>
          <p:cNvSpPr txBox="1"/>
          <p:nvPr/>
        </p:nvSpPr>
        <p:spPr>
          <a:xfrm>
            <a:off x="4068809" y="1305884"/>
            <a:ext cx="6522073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/>
              <a:t>Latar</a:t>
            </a:r>
            <a:r>
              <a:rPr lang="en-US" sz="1200" dirty="0"/>
              <a:t> </a:t>
            </a:r>
            <a:r>
              <a:rPr lang="en-US" sz="1200" dirty="0" err="1"/>
              <a:t>belakang</a:t>
            </a:r>
            <a:r>
              <a:rPr lang="en-US" sz="1200" dirty="0"/>
              <a:t> </a:t>
            </a:r>
            <a:r>
              <a:rPr lang="en-US" sz="1200" dirty="0" err="1"/>
              <a:t>penelitian</a:t>
            </a:r>
            <a:r>
              <a:rPr lang="en-US" sz="1200" dirty="0"/>
              <a:t>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lebih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500 kata yang </a:t>
            </a:r>
            <a:r>
              <a:rPr lang="en-US" sz="1200" dirty="0" err="1"/>
              <a:t>berisi</a:t>
            </a:r>
            <a:r>
              <a:rPr lang="en-US" sz="1200" dirty="0"/>
              <a:t> </a:t>
            </a:r>
            <a:r>
              <a:rPr lang="en-US" sz="1200" dirty="0" err="1"/>
              <a:t>latar</a:t>
            </a:r>
            <a:r>
              <a:rPr lang="en-US" sz="1200" dirty="0"/>
              <a:t> </a:t>
            </a:r>
            <a:r>
              <a:rPr lang="en-US" sz="1200" dirty="0" err="1"/>
              <a:t>belakang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permasalahan</a:t>
            </a:r>
            <a:r>
              <a:rPr lang="en-US" sz="1200" dirty="0"/>
              <a:t> yang </a:t>
            </a:r>
            <a:r>
              <a:rPr lang="en-US" sz="1200" dirty="0" err="1"/>
              <a:t>akan</a:t>
            </a:r>
            <a:r>
              <a:rPr lang="en-US" sz="1200" dirty="0"/>
              <a:t> </a:t>
            </a:r>
            <a:r>
              <a:rPr lang="en-US" sz="1200" dirty="0" err="1"/>
              <a:t>diteliti</a:t>
            </a:r>
            <a:r>
              <a:rPr lang="en-US" sz="1200" dirty="0"/>
              <a:t>, </a:t>
            </a:r>
            <a:r>
              <a:rPr lang="en-US" sz="1200" dirty="0" err="1"/>
              <a:t>tujuan</a:t>
            </a:r>
            <a:r>
              <a:rPr lang="en-US" sz="1200" dirty="0"/>
              <a:t> </a:t>
            </a:r>
            <a:r>
              <a:rPr lang="en-US" sz="1200" dirty="0" err="1"/>
              <a:t>khusus</a:t>
            </a:r>
            <a:r>
              <a:rPr lang="en-US" sz="1200" dirty="0"/>
              <a:t>,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urgensi</a:t>
            </a:r>
            <a:r>
              <a:rPr lang="en-US" sz="1200" dirty="0"/>
              <a:t> </a:t>
            </a:r>
            <a:r>
              <a:rPr lang="en-US" sz="1200" dirty="0" err="1"/>
              <a:t>penelitian</a:t>
            </a:r>
            <a:r>
              <a:rPr lang="en-US" sz="1200" dirty="0"/>
              <a:t>.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bagian</a:t>
            </a:r>
            <a:r>
              <a:rPr lang="en-US" sz="1200" dirty="0"/>
              <a:t> </a:t>
            </a:r>
            <a:r>
              <a:rPr lang="en-US" sz="1200" dirty="0" err="1"/>
              <a:t>ini</a:t>
            </a:r>
            <a:r>
              <a:rPr lang="en-US" sz="1200" dirty="0"/>
              <a:t> </a:t>
            </a:r>
            <a:r>
              <a:rPr lang="en-US" sz="1200" dirty="0" err="1"/>
              <a:t>perlu</a:t>
            </a:r>
            <a:r>
              <a:rPr lang="en-US" sz="1200" dirty="0"/>
              <a:t> </a:t>
            </a:r>
            <a:r>
              <a:rPr lang="en-US" sz="1200" dirty="0" err="1"/>
              <a:t>dijelaskan</a:t>
            </a:r>
            <a:r>
              <a:rPr lang="en-US" sz="1200" dirty="0"/>
              <a:t> </a:t>
            </a:r>
            <a:r>
              <a:rPr lang="en-US" sz="1200" dirty="0" err="1"/>
              <a:t>uraian</a:t>
            </a:r>
            <a:r>
              <a:rPr lang="en-US" sz="1200" dirty="0"/>
              <a:t> </a:t>
            </a:r>
            <a:r>
              <a:rPr lang="en-US" sz="1200" dirty="0" err="1"/>
              <a:t>tentang</a:t>
            </a:r>
            <a:r>
              <a:rPr lang="en-US" sz="1200" dirty="0"/>
              <a:t> </a:t>
            </a:r>
            <a:r>
              <a:rPr lang="en-US" sz="1200" dirty="0" err="1"/>
              <a:t>spesifikasi</a:t>
            </a:r>
            <a:r>
              <a:rPr lang="en-US" sz="1200" dirty="0"/>
              <a:t> </a:t>
            </a:r>
            <a:r>
              <a:rPr lang="en-US" sz="1200" dirty="0" err="1"/>
              <a:t>khusus</a:t>
            </a:r>
            <a:r>
              <a:rPr lang="en-US" sz="1200" dirty="0"/>
              <a:t> </a:t>
            </a:r>
            <a:r>
              <a:rPr lang="en-US" sz="1200" dirty="0" err="1"/>
              <a:t>terkait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skema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66626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2891</Words>
  <Application>Microsoft Office PowerPoint</Application>
  <PresentationFormat>Custom</PresentationFormat>
  <Paragraphs>434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PENGUSULAN DAN PENILAIAN KELAYAKAN USULAN PENELITIAN SESUAI PANDUAN PENELITIAN DAN PENGABDIAN KEPADA MASYARAKAT EDISI XII</vt:lpstr>
      <vt:lpstr>PENGUSULAN PENELITIAN</vt:lpstr>
      <vt:lpstr>PROSES PENGUSULAN</vt:lpstr>
      <vt:lpstr>PROSES PENGUSULAN</vt:lpstr>
      <vt:lpstr>PROSES PENGUSULAN</vt:lpstr>
      <vt:lpstr>PROSES PENGUSULAN</vt:lpstr>
      <vt:lpstr>PROSES PENGUSULAN</vt:lpstr>
      <vt:lpstr>PROSES PENGUSULAN</vt:lpstr>
      <vt:lpstr>PROSES PENGUSULAN</vt:lpstr>
      <vt:lpstr>PROSES PENGUSULAN</vt:lpstr>
      <vt:lpstr>PROSES PENGUSULAN</vt:lpstr>
      <vt:lpstr>PROSES PENGUSULAN</vt:lpstr>
      <vt:lpstr>PROSES PENGUSULAN</vt:lpstr>
      <vt:lpstr>PROSES PENGUSULAN</vt:lpstr>
      <vt:lpstr>PROSES PENGUSULAN</vt:lpstr>
      <vt:lpstr>PROSES PENGUSULAN</vt:lpstr>
      <vt:lpstr>PROSES PENGUSULAN</vt:lpstr>
      <vt:lpstr>PROSES PENGUSULAN</vt:lpstr>
      <vt:lpstr>PROSES PENGUSULAN</vt:lpstr>
      <vt:lpstr>PENILAIAN KELAYAKAN USULAN</vt:lpstr>
      <vt:lpstr>PENILAIAN KELAYAKAN USULAN</vt:lpstr>
      <vt:lpstr>PENILAIAN KELAYAKAN USULAN</vt:lpstr>
      <vt:lpstr>PENILAIAN KELAYAKAN USULAN</vt:lpstr>
      <vt:lpstr>PENILAIAN KELAYAKAN USULAN</vt:lpstr>
      <vt:lpstr>TERIMAKASIH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PENGUSULAN DAN PENILAIAN KELAYAKAN USULAN</dc:title>
  <dc:creator>KAHAR MUZAKHAR</dc:creator>
  <cp:lastModifiedBy>Imam</cp:lastModifiedBy>
  <cp:revision>146</cp:revision>
  <dcterms:created xsi:type="dcterms:W3CDTF">2018-03-24T15:10:30Z</dcterms:created>
  <dcterms:modified xsi:type="dcterms:W3CDTF">2018-03-27T01:57:40Z</dcterms:modified>
</cp:coreProperties>
</file>