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3"/>
  </p:notesMasterIdLst>
  <p:handoutMasterIdLst>
    <p:handoutMasterId r:id="rId64"/>
  </p:handoutMasterIdLst>
  <p:sldIdLst>
    <p:sldId id="328" r:id="rId3"/>
    <p:sldId id="295" r:id="rId4"/>
    <p:sldId id="296" r:id="rId5"/>
    <p:sldId id="267" r:id="rId6"/>
    <p:sldId id="268" r:id="rId7"/>
    <p:sldId id="269" r:id="rId8"/>
    <p:sldId id="270" r:id="rId9"/>
    <p:sldId id="271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299" r:id="rId50"/>
    <p:sldId id="300" r:id="rId51"/>
    <p:sldId id="301" r:id="rId52"/>
    <p:sldId id="302" r:id="rId53"/>
    <p:sldId id="303" r:id="rId54"/>
    <p:sldId id="256" r:id="rId55"/>
    <p:sldId id="257" r:id="rId56"/>
    <p:sldId id="258" r:id="rId57"/>
    <p:sldId id="259" r:id="rId58"/>
    <p:sldId id="260" r:id="rId59"/>
    <p:sldId id="261" r:id="rId60"/>
    <p:sldId id="325" r:id="rId61"/>
    <p:sldId id="32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205EB-43C5-426A-9761-2A408EC5D8D1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EB6BD26-D5F5-4B4B-9F32-61BFB3FB3352}">
      <dgm:prSet phldrT="[Text]"/>
      <dgm:spPr/>
      <dgm:t>
        <a:bodyPr/>
        <a:lstStyle/>
        <a:p>
          <a:r>
            <a:rPr lang="en-US" dirty="0" smtClean="0"/>
            <a:t>Rating (Non Comparative)</a:t>
          </a:r>
          <a:endParaRPr lang="en-US" dirty="0"/>
        </a:p>
      </dgm:t>
    </dgm:pt>
    <dgm:pt modelId="{A01E5DFD-4B28-4C44-B8FF-D05BAB085328}" type="parTrans" cxnId="{F684A83C-5C12-4684-B923-018FC3CA3435}">
      <dgm:prSet/>
      <dgm:spPr/>
      <dgm:t>
        <a:bodyPr/>
        <a:lstStyle/>
        <a:p>
          <a:endParaRPr lang="en-US"/>
        </a:p>
      </dgm:t>
    </dgm:pt>
    <dgm:pt modelId="{3185D8E1-9415-4FE2-A275-7B5635EA0293}" type="sibTrans" cxnId="{F684A83C-5C12-4684-B923-018FC3CA3435}">
      <dgm:prSet/>
      <dgm:spPr/>
      <dgm:t>
        <a:bodyPr/>
        <a:lstStyle/>
        <a:p>
          <a:endParaRPr lang="en-US"/>
        </a:p>
      </dgm:t>
    </dgm:pt>
    <dgm:pt modelId="{7D2FFAF2-206B-471F-A350-4B4B56F29BB4}">
      <dgm:prSet phldrT="[Text]" phldr="1"/>
      <dgm:spPr/>
      <dgm:t>
        <a:bodyPr/>
        <a:lstStyle/>
        <a:p>
          <a:endParaRPr lang="en-US"/>
        </a:p>
      </dgm:t>
    </dgm:pt>
    <dgm:pt modelId="{C0D05134-1C95-4D63-ABDA-A16FD129E6D0}" type="parTrans" cxnId="{BCC1F24C-EAD6-49E9-B025-1E64D95BB5A0}">
      <dgm:prSet/>
      <dgm:spPr/>
      <dgm:t>
        <a:bodyPr/>
        <a:lstStyle/>
        <a:p>
          <a:endParaRPr lang="en-US"/>
        </a:p>
      </dgm:t>
    </dgm:pt>
    <dgm:pt modelId="{276650B9-0234-4C97-BC65-1FCA2E465913}" type="sibTrans" cxnId="{BCC1F24C-EAD6-49E9-B025-1E64D95BB5A0}">
      <dgm:prSet/>
      <dgm:spPr/>
      <dgm:t>
        <a:bodyPr/>
        <a:lstStyle/>
        <a:p>
          <a:endParaRPr lang="en-US"/>
        </a:p>
      </dgm:t>
    </dgm:pt>
    <dgm:pt modelId="{F4566263-96F2-42B4-94FE-3F65413C9668}">
      <dgm:prSet phldrT="[Text]"/>
      <dgm:spPr/>
      <dgm:t>
        <a:bodyPr/>
        <a:lstStyle/>
        <a:p>
          <a:r>
            <a:rPr lang="en-US" dirty="0" smtClean="0"/>
            <a:t>Ranking (Comparative)</a:t>
          </a:r>
        </a:p>
      </dgm:t>
    </dgm:pt>
    <dgm:pt modelId="{A94E6571-AE99-4F26-876A-6F3ECB405015}" type="parTrans" cxnId="{0338DA52-3FD8-42E2-9479-6CC380F37D53}">
      <dgm:prSet/>
      <dgm:spPr/>
      <dgm:t>
        <a:bodyPr/>
        <a:lstStyle/>
        <a:p>
          <a:endParaRPr lang="en-US"/>
        </a:p>
      </dgm:t>
    </dgm:pt>
    <dgm:pt modelId="{FD919F5E-9D97-4B5C-A2AA-4D6AB90ED964}" type="sibTrans" cxnId="{0338DA52-3FD8-42E2-9479-6CC380F37D53}">
      <dgm:prSet/>
      <dgm:spPr/>
      <dgm:t>
        <a:bodyPr/>
        <a:lstStyle/>
        <a:p>
          <a:endParaRPr lang="en-US"/>
        </a:p>
      </dgm:t>
    </dgm:pt>
    <dgm:pt modelId="{2BB64B09-CB15-4346-92E3-14A1290D53ED}">
      <dgm:prSet phldrT="[Text]" phldr="1"/>
      <dgm:spPr/>
      <dgm:t>
        <a:bodyPr/>
        <a:lstStyle/>
        <a:p>
          <a:endParaRPr lang="en-US"/>
        </a:p>
      </dgm:t>
    </dgm:pt>
    <dgm:pt modelId="{7EB6AB49-89A5-4567-AD49-A49E9EF91B9B}" type="parTrans" cxnId="{45DA06EF-D8AD-4B9D-A33E-0EDFFB78E291}">
      <dgm:prSet/>
      <dgm:spPr/>
      <dgm:t>
        <a:bodyPr/>
        <a:lstStyle/>
        <a:p>
          <a:endParaRPr lang="en-US"/>
        </a:p>
      </dgm:t>
    </dgm:pt>
    <dgm:pt modelId="{0D8EB50E-036C-4463-AFF7-0B4481C2EE1C}" type="sibTrans" cxnId="{45DA06EF-D8AD-4B9D-A33E-0EDFFB78E291}">
      <dgm:prSet/>
      <dgm:spPr/>
      <dgm:t>
        <a:bodyPr/>
        <a:lstStyle/>
        <a:p>
          <a:endParaRPr lang="en-US"/>
        </a:p>
      </dgm:t>
    </dgm:pt>
    <dgm:pt modelId="{855C87BE-5233-46A6-B7A3-F9BAFE264FA2}" type="pres">
      <dgm:prSet presAssocID="{F95205EB-43C5-426A-9761-2A408EC5D8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BB9D48-C0E2-4FC0-A9A4-1368B8217133}" type="pres">
      <dgm:prSet presAssocID="{5EB6BD26-D5F5-4B4B-9F32-61BFB3FB33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57FB9-CB49-485C-8EE5-C9F9AF59A8B1}" type="pres">
      <dgm:prSet presAssocID="{5EB6BD26-D5F5-4B4B-9F32-61BFB3FB33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F959A-0B20-400B-9709-6F64FF54AB73}" type="pres">
      <dgm:prSet presAssocID="{F4566263-96F2-42B4-94FE-3F65413C96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60152-ADD7-4684-90E0-0CD05FA73841}" type="pres">
      <dgm:prSet presAssocID="{F4566263-96F2-42B4-94FE-3F65413C966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4C474-D344-48CD-984F-3B71840199D2}" type="presOf" srcId="{5EB6BD26-D5F5-4B4B-9F32-61BFB3FB3352}" destId="{06BB9D48-C0E2-4FC0-A9A4-1368B8217133}" srcOrd="0" destOrd="0" presId="urn:microsoft.com/office/officeart/2005/8/layout/vList2"/>
    <dgm:cxn modelId="{8E396D38-272F-4937-8B7E-F4BF52B514D7}" type="presOf" srcId="{F95205EB-43C5-426A-9761-2A408EC5D8D1}" destId="{855C87BE-5233-46A6-B7A3-F9BAFE264FA2}" srcOrd="0" destOrd="0" presId="urn:microsoft.com/office/officeart/2005/8/layout/vList2"/>
    <dgm:cxn modelId="{7CE96BBC-FB51-46B3-A7B9-2C9DC5A6467D}" type="presOf" srcId="{7D2FFAF2-206B-471F-A350-4B4B56F29BB4}" destId="{FFB57FB9-CB49-485C-8EE5-C9F9AF59A8B1}" srcOrd="0" destOrd="0" presId="urn:microsoft.com/office/officeart/2005/8/layout/vList2"/>
    <dgm:cxn modelId="{F684A83C-5C12-4684-B923-018FC3CA3435}" srcId="{F95205EB-43C5-426A-9761-2A408EC5D8D1}" destId="{5EB6BD26-D5F5-4B4B-9F32-61BFB3FB3352}" srcOrd="0" destOrd="0" parTransId="{A01E5DFD-4B28-4C44-B8FF-D05BAB085328}" sibTransId="{3185D8E1-9415-4FE2-A275-7B5635EA0293}"/>
    <dgm:cxn modelId="{2203251A-8EEE-4CE3-A781-35C347DA3D98}" type="presOf" srcId="{2BB64B09-CB15-4346-92E3-14A1290D53ED}" destId="{80E60152-ADD7-4684-90E0-0CD05FA73841}" srcOrd="0" destOrd="0" presId="urn:microsoft.com/office/officeart/2005/8/layout/vList2"/>
    <dgm:cxn modelId="{0338DA52-3FD8-42E2-9479-6CC380F37D53}" srcId="{F95205EB-43C5-426A-9761-2A408EC5D8D1}" destId="{F4566263-96F2-42B4-94FE-3F65413C9668}" srcOrd="1" destOrd="0" parTransId="{A94E6571-AE99-4F26-876A-6F3ECB405015}" sibTransId="{FD919F5E-9D97-4B5C-A2AA-4D6AB90ED964}"/>
    <dgm:cxn modelId="{C22DD9D8-0187-40D0-869C-141F73E1AA5F}" type="presOf" srcId="{F4566263-96F2-42B4-94FE-3F65413C9668}" destId="{090F959A-0B20-400B-9709-6F64FF54AB73}" srcOrd="0" destOrd="0" presId="urn:microsoft.com/office/officeart/2005/8/layout/vList2"/>
    <dgm:cxn modelId="{45DA06EF-D8AD-4B9D-A33E-0EDFFB78E291}" srcId="{F4566263-96F2-42B4-94FE-3F65413C9668}" destId="{2BB64B09-CB15-4346-92E3-14A1290D53ED}" srcOrd="0" destOrd="0" parTransId="{7EB6AB49-89A5-4567-AD49-A49E9EF91B9B}" sibTransId="{0D8EB50E-036C-4463-AFF7-0B4481C2EE1C}"/>
    <dgm:cxn modelId="{BCC1F24C-EAD6-49E9-B025-1E64D95BB5A0}" srcId="{5EB6BD26-D5F5-4B4B-9F32-61BFB3FB3352}" destId="{7D2FFAF2-206B-471F-A350-4B4B56F29BB4}" srcOrd="0" destOrd="0" parTransId="{C0D05134-1C95-4D63-ABDA-A16FD129E6D0}" sibTransId="{276650B9-0234-4C97-BC65-1FCA2E465913}"/>
    <dgm:cxn modelId="{309DA50D-A613-40CA-ABCF-EDA80B57CF8E}" type="presParOf" srcId="{855C87BE-5233-46A6-B7A3-F9BAFE264FA2}" destId="{06BB9D48-C0E2-4FC0-A9A4-1368B8217133}" srcOrd="0" destOrd="0" presId="urn:microsoft.com/office/officeart/2005/8/layout/vList2"/>
    <dgm:cxn modelId="{465ACABB-5554-41C5-852D-D7DA4A7AA072}" type="presParOf" srcId="{855C87BE-5233-46A6-B7A3-F9BAFE264FA2}" destId="{FFB57FB9-CB49-485C-8EE5-C9F9AF59A8B1}" srcOrd="1" destOrd="0" presId="urn:microsoft.com/office/officeart/2005/8/layout/vList2"/>
    <dgm:cxn modelId="{39CC7B76-CD17-41DA-BC9F-7943A677834E}" type="presParOf" srcId="{855C87BE-5233-46A6-B7A3-F9BAFE264FA2}" destId="{090F959A-0B20-400B-9709-6F64FF54AB73}" srcOrd="2" destOrd="0" presId="urn:microsoft.com/office/officeart/2005/8/layout/vList2"/>
    <dgm:cxn modelId="{8656082E-59C0-4FF1-AA90-38F39E43D746}" type="presParOf" srcId="{855C87BE-5233-46A6-B7A3-F9BAFE264FA2}" destId="{80E60152-ADD7-4684-90E0-0CD05FA7384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B9D48-C0E2-4FC0-A9A4-1368B8217133}">
      <dsp:nvSpPr>
        <dsp:cNvPr id="0" name=""/>
        <dsp:cNvSpPr/>
      </dsp:nvSpPr>
      <dsp:spPr>
        <a:xfrm>
          <a:off x="0" y="308779"/>
          <a:ext cx="5181600" cy="748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Rating (Non Comparative)</a:t>
          </a:r>
          <a:endParaRPr lang="en-US" sz="3200" kern="1200" dirty="0"/>
        </a:p>
      </dsp:txBody>
      <dsp:txXfrm>
        <a:off x="36553" y="345332"/>
        <a:ext cx="5108494" cy="675694"/>
      </dsp:txXfrm>
    </dsp:sp>
    <dsp:sp modelId="{FFB57FB9-CB49-485C-8EE5-C9F9AF59A8B1}">
      <dsp:nvSpPr>
        <dsp:cNvPr id="0" name=""/>
        <dsp:cNvSpPr/>
      </dsp:nvSpPr>
      <dsp:spPr>
        <a:xfrm>
          <a:off x="0" y="1057579"/>
          <a:ext cx="51816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/>
        </a:p>
      </dsp:txBody>
      <dsp:txXfrm>
        <a:off x="0" y="1057579"/>
        <a:ext cx="5181600" cy="529920"/>
      </dsp:txXfrm>
    </dsp:sp>
    <dsp:sp modelId="{090F959A-0B20-400B-9709-6F64FF54AB73}">
      <dsp:nvSpPr>
        <dsp:cNvPr id="0" name=""/>
        <dsp:cNvSpPr/>
      </dsp:nvSpPr>
      <dsp:spPr>
        <a:xfrm>
          <a:off x="0" y="1587500"/>
          <a:ext cx="5181600" cy="748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Ranking (Comparative)</a:t>
          </a:r>
        </a:p>
      </dsp:txBody>
      <dsp:txXfrm>
        <a:off x="36553" y="1624053"/>
        <a:ext cx="5108494" cy="675694"/>
      </dsp:txXfrm>
    </dsp:sp>
    <dsp:sp modelId="{80E60152-ADD7-4684-90E0-0CD05FA73841}">
      <dsp:nvSpPr>
        <dsp:cNvPr id="0" name=""/>
        <dsp:cNvSpPr/>
      </dsp:nvSpPr>
      <dsp:spPr>
        <a:xfrm>
          <a:off x="0" y="2336300"/>
          <a:ext cx="51816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500" kern="1200"/>
        </a:p>
      </dsp:txBody>
      <dsp:txXfrm>
        <a:off x="0" y="2336300"/>
        <a:ext cx="5181600" cy="52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56056-DD41-43AA-845B-C02C9B2FE641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2BDE-3F18-4993-8C20-9E32DCC90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8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FBF4F-70AA-4376-9365-96099388CEEC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5CED-31E1-4DEE-9A87-189F4B242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9B3A0-2A22-4DA8-AACC-07AC203A8981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9E70A-3ACA-4AE6-BD5B-9D3881111CEB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C7815-260A-4142-B6E6-A2C9618634ED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E4722-597A-4B06-BBA6-40395E93F47D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25F3C-63E5-4A43-9385-7B00234B3848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2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54864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9E07F-5593-48F4-8266-631EADEDB985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B59B3-00BD-4628-BFE4-2C71A35DC4B6}" type="slidenum">
              <a:rPr lang="en-US" altLang="en-US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3CD6F-D95E-4D15-AC60-46265279DC0A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ADECA-D15F-42B9-9CBC-679B621BB18A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E8D07-EE8F-42AA-B519-E62FACE7237E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8CFE68-2B9D-49D2-AE55-DCF92A24BAB5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B6158-3F58-429C-88ED-B45965BBE192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F91E8-D351-4469-9BE5-5786AD1D2B01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64092-FB9C-4333-9FA9-5A5B7F0AC22D}" type="slidenum">
              <a:rPr lang="en-US" altLang="en-US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09201-055F-4ABD-92EB-E34C66EE9121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E1D6A-FCAC-4716-83F9-7A747125BA7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A516C-460F-4FEC-A6F1-0E2D9A584BC0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C6579-5A41-44F2-8BCA-3F496FCF95E2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5F08D-AEBC-4973-9A59-A3F82D6D7A9E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D9C47-FCDB-4BDB-AC62-8897351A35CE}" type="slidenum">
              <a:rPr lang="en-US" altLang="en-US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F4950-8F12-4C61-8D46-593C5C1D70A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A27CB-297E-40C5-8D4E-79DA7CEA65E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B6158-3F58-429C-88ED-B45965BBE192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E0916-BAA0-4D4F-BCA1-2AFC9498CC0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43E4E-09A2-4227-ADCA-ED53783D012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36066-CDA5-4A4D-AC89-64ABC157EC3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69A69-D76F-4919-8424-8867FB8E910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DA0E3-7350-4A53-8AFD-6306E1C2328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E05B1F-CD26-4947-82EB-304735673C8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E9A82-92C4-471E-8405-D032B403467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85167C-4B38-4C6A-82D3-B41C4882723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5D8FC-7224-4258-8671-92F579B5DCD5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2C639-F075-46B6-8980-33C86B3A5F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A3F41-91F3-4A2E-88B6-30EF96E83136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6E1B75-DDCF-4AAC-986C-987F75F70FD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62F679-B666-4918-B3C7-8EBC07DF62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3C115-783D-4322-BAA1-E80930BABC3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C623E-F1D0-428B-82CA-971480512366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2C544-2883-4C87-BAC4-77B326E3E77E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D3C2C-ACF7-4BE9-9959-3700D6CCE993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3AC82-99C0-44DA-8D1A-B665FF34F403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F7A2-182E-4D89-BF5A-27E7FCBB453F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066800"/>
            <a:ext cx="3962400" cy="762000"/>
          </a:xfrm>
        </p:spPr>
        <p:txBody>
          <a:bodyPr/>
          <a:lstStyle>
            <a:lvl1pPr>
              <a:defRPr sz="4400" b="1">
                <a:solidFill>
                  <a:srgbClr val="FFAE0D"/>
                </a:solidFill>
              </a:defRPr>
            </a:lvl1pPr>
          </a:lstStyle>
          <a:p>
            <a:pPr lvl="0"/>
            <a:r>
              <a:rPr lang="en-US" altLang="en-US" noProof="0" smtClean="0"/>
              <a:t>Chapter Title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3962400" cy="3505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Chapter opener goes here</a:t>
            </a:r>
          </a:p>
        </p:txBody>
      </p:sp>
      <p:sp>
        <p:nvSpPr>
          <p:cNvPr id="634884" name="AutoShape 4"/>
          <p:cNvSpPr>
            <a:spLocks noChangeArrowheads="1"/>
          </p:cNvSpPr>
          <p:nvPr/>
        </p:nvSpPr>
        <p:spPr bwMode="auto">
          <a:xfrm rot="-5952366">
            <a:off x="3024982" y="1394618"/>
            <a:ext cx="1231900" cy="8348663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885" name="AutoShape 5"/>
          <p:cNvSpPr>
            <a:spLocks noChangeArrowheads="1"/>
          </p:cNvSpPr>
          <p:nvPr/>
        </p:nvSpPr>
        <p:spPr bwMode="auto">
          <a:xfrm rot="21141453">
            <a:off x="6648450" y="-306388"/>
            <a:ext cx="1565275" cy="5132388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886" name="AutoShape 6"/>
          <p:cNvSpPr>
            <a:spLocks noChangeArrowheads="1"/>
          </p:cNvSpPr>
          <p:nvPr/>
        </p:nvSpPr>
        <p:spPr bwMode="auto">
          <a:xfrm rot="-3936084">
            <a:off x="3089275" y="-1384300"/>
            <a:ext cx="1371600" cy="9086850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887" name="AutoShape 7"/>
          <p:cNvSpPr>
            <a:spLocks noChangeArrowheads="1"/>
          </p:cNvSpPr>
          <p:nvPr/>
        </p:nvSpPr>
        <p:spPr bwMode="auto">
          <a:xfrm rot="-2808377">
            <a:off x="4356894" y="-1989931"/>
            <a:ext cx="1909763" cy="8105775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888" name="AutoShape 8"/>
          <p:cNvSpPr>
            <a:spLocks noChangeArrowheads="1"/>
          </p:cNvSpPr>
          <p:nvPr/>
        </p:nvSpPr>
        <p:spPr bwMode="auto">
          <a:xfrm rot="-4795719">
            <a:off x="3154363" y="193674"/>
            <a:ext cx="1371600" cy="8305801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889" name="AutoShape 9"/>
          <p:cNvSpPr>
            <a:spLocks noChangeArrowheads="1"/>
          </p:cNvSpPr>
          <p:nvPr/>
        </p:nvSpPr>
        <p:spPr bwMode="auto">
          <a:xfrm rot="-7210063">
            <a:off x="4196557" y="3431381"/>
            <a:ext cx="2070100" cy="5986463"/>
          </a:xfrm>
          <a:prstGeom prst="flowChartMerge">
            <a:avLst/>
          </a:prstGeom>
          <a:solidFill>
            <a:srgbClr val="90ADCA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34890" name="Picture 10" descr="00734017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82905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4" name="Text Box 14"/>
          <p:cNvSpPr txBox="1">
            <a:spLocks noChangeArrowheads="1"/>
          </p:cNvSpPr>
          <p:nvPr userDrawn="1"/>
        </p:nvSpPr>
        <p:spPr bwMode="auto">
          <a:xfrm>
            <a:off x="152400" y="6496050"/>
            <a:ext cx="2247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5866" anchor="b"/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58775" defTabSz="7175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7550" defTabSz="7175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076325" defTabSz="7175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33513" defTabSz="7175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FFFFFF"/>
                </a:solidFill>
                <a:latin typeface="Book Antiqua" pitchFamily="18" charset="0"/>
              </a:rPr>
              <a:t>McGraw-Hill/Irwin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FFFFFF"/>
                </a:solidFill>
                <a:latin typeface="Book Antiqua" pitchFamily="18" charset="0"/>
              </a:rPr>
              <a:t>Business Research Methods, 10e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 userDrawn="1"/>
        </p:nvSpPr>
        <p:spPr bwMode="auto">
          <a:xfrm>
            <a:off x="3619500" y="6496050"/>
            <a:ext cx="548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5866" anchor="b"/>
          <a:lstStyle>
            <a:lvl1pPr defTabSz="7175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58775" defTabSz="7175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7550" defTabSz="7175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076325" defTabSz="7175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33513" defTabSz="7175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8907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479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051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62313" defTabSz="717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>
                <a:solidFill>
                  <a:srgbClr val="FFFFFF"/>
                </a:solidFill>
                <a:latin typeface="Book Antiqua" pitchFamily="18" charset="0"/>
              </a:rPr>
              <a:t>Copyright © 2008 by The McGraw-Hill Companies,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46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5BD90A1E-C81E-4D9D-B556-FE652F1884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2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46038"/>
            <a:ext cx="2152650" cy="6659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6038"/>
            <a:ext cx="6305550" cy="6659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3286FFD8-BB7A-4D4E-B2F0-D63C5DD670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7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038"/>
            <a:ext cx="76200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22692621-56F3-4DB9-B82C-4EE337EAE7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7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3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9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8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9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A3D14CA6-1CC7-43E6-9B44-874C883A22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1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81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9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9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21635D98-7E72-43D8-A05F-B82FA98A2C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5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DFF407B9-4483-4F4F-850B-8D2E3703FA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8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0314E83E-1459-4449-8143-A5040F4192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27428937-2591-465E-BA8E-CC2FA90CE1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0AF5AB0E-5474-448A-BC4A-24EED7363E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6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EA9D0EFC-C6E6-4EE1-899E-E6B97CDB4A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9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12-</a:t>
            </a:r>
            <a:fld id="{8DABF652-66D6-4FE1-9F03-EFA350E07D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858" name="Picture 2" descr="Cooper10e08mb_OL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1524000" y="0"/>
            <a:ext cx="7620000" cy="1219200"/>
          </a:xfrm>
          <a:prstGeom prst="rect">
            <a:avLst/>
          </a:prstGeom>
          <a:solidFill>
            <a:srgbClr val="DFF5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5105400"/>
          </a:xfrm>
          <a:prstGeom prst="rect">
            <a:avLst/>
          </a:prstGeom>
          <a:solidFill>
            <a:srgbClr val="DFF5DF"/>
          </a:solidFill>
          <a:ln w="9525">
            <a:solidFill>
              <a:srgbClr val="1B244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12-</a:t>
            </a:r>
            <a:fld id="{5D7FDE7E-B606-4E7F-B700-EE465771267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46038"/>
            <a:ext cx="76200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02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044F212-E205-4AAC-B7CE-8AF351EDE3BB}" type="datetimeFigureOut">
              <a:rPr lang="en-US" smtClean="0">
                <a:solidFill>
                  <a:srgbClr val="073E87">
                    <a:tint val="60000"/>
                    <a:satMod val="155000"/>
                  </a:srgbClr>
                </a:solidFill>
              </a:rPr>
              <a:pPr/>
              <a:t>3/8/2018</a:t>
            </a:fld>
            <a:endParaRPr lang="en-US">
              <a:solidFill>
                <a:srgbClr val="073E87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BA0D00-9EA1-4234-8140-7A593DDCFBF3}" type="slidenum">
              <a:rPr lang="en-US" smtClean="0">
                <a:solidFill>
                  <a:srgbClr val="C6E7FC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C6E7FC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6592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188" y="685800"/>
            <a:ext cx="7772400" cy="1447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Skala</a:t>
            </a:r>
            <a: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Sampling</a:t>
            </a:r>
            <a:b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4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Teknik</a:t>
            </a:r>
            <a: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Analisis</a:t>
            </a:r>
            <a:r>
              <a:rPr lang="en-US" sz="4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Data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2268538" y="4292600"/>
            <a:ext cx="6559550" cy="14398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dirty="0" err="1" smtClean="0"/>
              <a:t>Dr.H.Harry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Suharman</a:t>
            </a:r>
            <a:r>
              <a:rPr lang="en-US" altLang="en-US" sz="1600" dirty="0" smtClean="0"/>
              <a:t>, S.E.,M.A.,</a:t>
            </a:r>
            <a:r>
              <a:rPr lang="en-US" altLang="en-US" sz="1600" dirty="0" err="1" smtClean="0"/>
              <a:t>Ak</a:t>
            </a:r>
            <a:r>
              <a:rPr lang="en-US" altLang="en-US" sz="1600" dirty="0" smtClean="0"/>
              <a:t>.,CSRS,CA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dirty="0" err="1" smtClean="0"/>
              <a:t>Fakultas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Ekonomi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Bisnis</a:t>
            </a:r>
            <a:endParaRPr lang="en-US" altLang="en-US" sz="1600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en-US" sz="1600" dirty="0" err="1" smtClean="0"/>
              <a:t>Universitas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Padjadjaran</a:t>
            </a:r>
            <a:endParaRPr lang="en-US" altLang="en-US" sz="1600" dirty="0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8600" y="2852738"/>
            <a:ext cx="8520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dirty="0" smtClean="0">
                <a:solidFill>
                  <a:prstClr val="white"/>
                </a:solidFill>
                <a:latin typeface="Gabriola" pitchFamily="82" charset="0"/>
              </a:rPr>
              <a:t>                         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Dipresentasikan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>
                <a:solidFill>
                  <a:prstClr val="white"/>
                </a:solidFill>
                <a:latin typeface="Gabriola" pitchFamily="82" charset="0"/>
              </a:rPr>
              <a:t>Pada</a:t>
            </a:r>
            <a:r>
              <a:rPr lang="en-US" altLang="en-US" sz="2200" i="1" dirty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Bimtek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Penyusunan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Penelitian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Dosen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 di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Lingkungan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</a:p>
          <a:p>
            <a:r>
              <a:rPr lang="en-US" altLang="en-US" sz="2200" i="1" dirty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                    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Kopertis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Wolayah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IV,  </a:t>
            </a:r>
            <a:r>
              <a:rPr lang="id-ID" altLang="en-US" sz="2200" i="1" dirty="0">
                <a:solidFill>
                  <a:prstClr val="white"/>
                </a:solidFill>
                <a:latin typeface="Gabriola" pitchFamily="82" charset="0"/>
              </a:rPr>
              <a:t>8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 </a:t>
            </a:r>
            <a:r>
              <a:rPr lang="en-US" altLang="en-US" sz="2200" i="1" dirty="0" err="1" smtClean="0">
                <a:solidFill>
                  <a:prstClr val="white"/>
                </a:solidFill>
                <a:latin typeface="Gabriola" pitchFamily="82" charset="0"/>
              </a:rPr>
              <a:t>Maret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  </a:t>
            </a:r>
            <a:r>
              <a:rPr lang="en-US" altLang="en-US" sz="2200" i="1" dirty="0" smtClean="0">
                <a:solidFill>
                  <a:prstClr val="white"/>
                </a:solidFill>
                <a:latin typeface="Gabriola" pitchFamily="82" charset="0"/>
              </a:rPr>
              <a:t>201</a:t>
            </a:r>
            <a:r>
              <a:rPr lang="id-ID" altLang="en-US" sz="2200" i="1" smtClean="0">
                <a:solidFill>
                  <a:prstClr val="white"/>
                </a:solidFill>
                <a:latin typeface="Gabriola" pitchFamily="82" charset="0"/>
              </a:rPr>
              <a:t>8</a:t>
            </a:r>
            <a:endParaRPr lang="en-US" altLang="en-US" sz="2000" i="1" dirty="0">
              <a:solidFill>
                <a:prstClr val="white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173162"/>
          </a:xfrm>
        </p:spPr>
        <p:txBody>
          <a:bodyPr/>
          <a:lstStyle/>
          <a:p>
            <a:r>
              <a:rPr lang="en-US" altLang="en-US" dirty="0"/>
              <a:t>Multiple-Choice, </a:t>
            </a:r>
            <a:br>
              <a:rPr lang="en-US" altLang="en-US" dirty="0"/>
            </a:br>
            <a:r>
              <a:rPr lang="en-US" altLang="en-US" dirty="0"/>
              <a:t>Single-Response Scale</a:t>
            </a:r>
          </a:p>
        </p:txBody>
      </p:sp>
      <p:pic>
        <p:nvPicPr>
          <p:cNvPr id="544775" name="Picture 7" descr="manReadingPape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350" y="1219200"/>
            <a:ext cx="4057650" cy="32464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4773" name="Rectangle 5"/>
          <p:cNvSpPr>
            <a:spLocks noChangeArrowheads="1"/>
          </p:cNvSpPr>
          <p:nvPr/>
        </p:nvSpPr>
        <p:spPr bwMode="auto">
          <a:xfrm>
            <a:off x="228600" y="4022725"/>
            <a:ext cx="8686800" cy="2178050"/>
          </a:xfrm>
          <a:prstGeom prst="rect">
            <a:avLst/>
          </a:prstGeom>
          <a:solidFill>
            <a:srgbClr val="FFDD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8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newspaper do you read most often for financial news?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East City Gazette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West City Tribune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Regional newspaper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National newspaper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Other (specify:_____________)</a:t>
            </a:r>
          </a:p>
        </p:txBody>
      </p:sp>
    </p:spTree>
    <p:extLst>
      <p:ext uri="{BB962C8B-B14F-4D97-AF65-F5344CB8AC3E}">
        <p14:creationId xmlns:p14="http://schemas.microsoft.com/office/powerpoint/2010/main" val="6290322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173162"/>
          </a:xfrm>
        </p:spPr>
        <p:txBody>
          <a:bodyPr/>
          <a:lstStyle/>
          <a:p>
            <a:r>
              <a:rPr lang="en-US" altLang="en-US"/>
              <a:t>Multiple-Choice, </a:t>
            </a:r>
            <a:br>
              <a:rPr lang="en-US" altLang="en-US"/>
            </a:br>
            <a:r>
              <a:rPr lang="en-US" altLang="en-US"/>
              <a:t>Multiple-Response Scale</a:t>
            </a:r>
          </a:p>
        </p:txBody>
      </p:sp>
      <p:pic>
        <p:nvPicPr>
          <p:cNvPr id="546820" name="Picture 4" descr="modernHomeDe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6475" y="1219200"/>
            <a:ext cx="5597525" cy="3495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228600" y="4200525"/>
            <a:ext cx="8686800" cy="2657475"/>
          </a:xfrm>
          <a:prstGeom prst="rect">
            <a:avLst/>
          </a:prstGeom>
          <a:solidFill>
            <a:srgbClr val="FFDD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88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What sources did you use when designing your new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home? Please check all that apply.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Online planning services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Magazines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Independent contractor/builder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Designer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Architect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000">
                <a:solidFill>
                  <a:srgbClr val="000000"/>
                </a:solidFill>
              </a:rPr>
              <a:t>  Other (specify:_____________)</a:t>
            </a:r>
          </a:p>
        </p:txBody>
      </p:sp>
    </p:spTree>
    <p:extLst>
      <p:ext uri="{BB962C8B-B14F-4D97-AF65-F5344CB8AC3E}">
        <p14:creationId xmlns:p14="http://schemas.microsoft.com/office/powerpoint/2010/main" val="8794663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417"/>
            <a:ext cx="7620000" cy="1173162"/>
          </a:xfrm>
        </p:spPr>
        <p:txBody>
          <a:bodyPr/>
          <a:lstStyle/>
          <a:p>
            <a:r>
              <a:rPr lang="en-US" altLang="en-US" sz="4000" dirty="0"/>
              <a:t>Likert Scale</a:t>
            </a:r>
          </a:p>
        </p:txBody>
      </p:sp>
      <p:pic>
        <p:nvPicPr>
          <p:cNvPr id="548871" name="Picture 7" descr="computerInLibrar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810000" cy="25273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396875" y="3600450"/>
            <a:ext cx="8289925" cy="2913063"/>
          </a:xfrm>
          <a:prstGeom prst="rect">
            <a:avLst/>
          </a:prstGeom>
          <a:solidFill>
            <a:srgbClr val="FFDD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Internet is superior to traditional libraries for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comprehensive searches.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Strongly disagree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Disagree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Neither agree nor disagree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Agree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400">
                <a:solidFill>
                  <a:srgbClr val="000000"/>
                </a:solidFill>
              </a:rPr>
              <a:t>  Strongly agree</a:t>
            </a:r>
          </a:p>
        </p:txBody>
      </p:sp>
    </p:spTree>
    <p:extLst>
      <p:ext uri="{BB962C8B-B14F-4D97-AF65-F5344CB8AC3E}">
        <p14:creationId xmlns:p14="http://schemas.microsoft.com/office/powerpoint/2010/main" val="199574738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Semantic Differential</a:t>
            </a:r>
          </a:p>
        </p:txBody>
      </p:sp>
      <p:pic>
        <p:nvPicPr>
          <p:cNvPr id="550924" name="Picture 12" descr="LandsEndCatal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6825"/>
            <a:ext cx="5448300" cy="35909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7" name="Picture 15" descr="crop of coo01757_1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857750"/>
            <a:ext cx="799465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1858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0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173162"/>
          </a:xfrm>
        </p:spPr>
        <p:txBody>
          <a:bodyPr/>
          <a:lstStyle/>
          <a:p>
            <a:r>
              <a:rPr lang="en-US" altLang="en-US" dirty="0"/>
              <a:t>Adapting SD Scales </a:t>
            </a:r>
          </a:p>
        </p:txBody>
      </p:sp>
      <p:graphicFrame>
        <p:nvGraphicFramePr>
          <p:cNvPr id="554234" name="Group 250"/>
          <p:cNvGraphicFramePr>
            <a:graphicFrameLocks noGrp="1"/>
          </p:cNvGraphicFramePr>
          <p:nvPr>
            <p:ph idx="1"/>
          </p:nvPr>
        </p:nvGraphicFramePr>
        <p:xfrm>
          <a:off x="457200" y="1557338"/>
          <a:ext cx="8229600" cy="5232087"/>
        </p:xfrm>
        <a:graphic>
          <a:graphicData uri="http://schemas.openxmlformats.org/drawingml/2006/table">
            <a:tbl>
              <a:tblPr/>
              <a:tblGrid>
                <a:gridCol w="2743200"/>
                <a:gridCol w="2706688"/>
                <a:gridCol w="2779712"/>
              </a:tblGrid>
              <a:tr h="328613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Convenience of Reaching the Store from Your 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Nearby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Distant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Short time required to reach store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Long time required to reach store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Difficult drive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Easy Drive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Difficult to find parking 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Easy to find parking place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Convenient to other stores I shop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Inconvenient to other stores I shop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048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Products offered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Wide selection of different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kinds of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Limited selection of different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kinds of products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Fully stocked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Understocked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Undependable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Dependable products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 quality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Numerous brands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Few brands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 brands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___: ___: ___: ___: ___: ___: ___: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Well-known brands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94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3200" dirty="0"/>
              <a:t>SD Scale for Analyzing Actor Candidates</a:t>
            </a:r>
          </a:p>
        </p:txBody>
      </p:sp>
      <p:pic>
        <p:nvPicPr>
          <p:cNvPr id="560137" name="Picture 9" descr="Cooper9e_13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363" y="1720850"/>
            <a:ext cx="8909050" cy="36242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87338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9594"/>
            <a:ext cx="7620000" cy="1173162"/>
          </a:xfrm>
        </p:spPr>
        <p:txBody>
          <a:bodyPr/>
          <a:lstStyle/>
          <a:p>
            <a:r>
              <a:rPr lang="en-US" altLang="en-US" dirty="0"/>
              <a:t>Graphic of SD Analysis</a:t>
            </a:r>
          </a:p>
        </p:txBody>
      </p:sp>
      <p:pic>
        <p:nvPicPr>
          <p:cNvPr id="564236" name="Picture 12" descr="coo01757_1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1397000"/>
            <a:ext cx="58372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7049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354" name="Picture 10" descr="officework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3676650" cy="46323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2709" y="32657"/>
            <a:ext cx="7620000" cy="1173162"/>
          </a:xfrm>
        </p:spPr>
        <p:txBody>
          <a:bodyPr/>
          <a:lstStyle/>
          <a:p>
            <a:r>
              <a:rPr lang="en-US" altLang="en-US" sz="4000" dirty="0"/>
              <a:t>Numerical Scale</a:t>
            </a:r>
          </a:p>
        </p:txBody>
      </p:sp>
      <p:pic>
        <p:nvPicPr>
          <p:cNvPr id="569356" name="Picture 12" descr="crop2coo01757_1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7775"/>
            <a:ext cx="60706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456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7417"/>
            <a:ext cx="7620000" cy="1173162"/>
          </a:xfrm>
        </p:spPr>
        <p:txBody>
          <a:bodyPr/>
          <a:lstStyle/>
          <a:p>
            <a:r>
              <a:rPr lang="en-US" altLang="en-US" dirty="0"/>
              <a:t>Multiple Rating List Scales</a:t>
            </a:r>
          </a:p>
        </p:txBody>
      </p:sp>
      <p:pic>
        <p:nvPicPr>
          <p:cNvPr id="571397" name="Picture 5" descr="carbeingservic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219200"/>
            <a:ext cx="4000500" cy="3000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1399" name="Picture 7" descr="Copy of coo01757_12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219575"/>
            <a:ext cx="78232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92941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177" y="6531"/>
            <a:ext cx="7620000" cy="1173162"/>
          </a:xfrm>
        </p:spPr>
        <p:txBody>
          <a:bodyPr/>
          <a:lstStyle/>
          <a:p>
            <a:r>
              <a:rPr lang="en-US" altLang="en-US" sz="4000" dirty="0" err="1"/>
              <a:t>Stapel</a:t>
            </a:r>
            <a:r>
              <a:rPr lang="en-US" altLang="en-US" sz="4000" dirty="0"/>
              <a:t> Scales</a:t>
            </a:r>
          </a:p>
        </p:txBody>
      </p:sp>
      <p:pic>
        <p:nvPicPr>
          <p:cNvPr id="574471" name="Picture 7" descr="Copy (2) of coo01757_12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22400"/>
            <a:ext cx="8469313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9702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620000" cy="1173162"/>
          </a:xfrm>
        </p:spPr>
        <p:txBody>
          <a:bodyPr/>
          <a:lstStyle/>
          <a:p>
            <a:r>
              <a:rPr lang="en-US" altLang="en-US" sz="4400" dirty="0" err="1" smtClean="0">
                <a:solidFill>
                  <a:schemeClr val="bg1"/>
                </a:solidFill>
              </a:rPr>
              <a:t>Skala</a:t>
            </a:r>
            <a:r>
              <a:rPr lang="en-US" altLang="en-US" sz="4400" dirty="0" smtClean="0">
                <a:solidFill>
                  <a:schemeClr val="bg1"/>
                </a:solidFill>
              </a:rPr>
              <a:t>, Sampling, </a:t>
            </a:r>
            <a:br>
              <a:rPr lang="en-US" altLang="en-US" sz="4400" dirty="0" smtClean="0">
                <a:solidFill>
                  <a:schemeClr val="bg1"/>
                </a:solidFill>
              </a:rPr>
            </a:br>
            <a:r>
              <a:rPr lang="en-US" altLang="en-US" sz="4400" dirty="0" err="1" smtClean="0">
                <a:solidFill>
                  <a:schemeClr val="bg1"/>
                </a:solidFill>
              </a:rPr>
              <a:t>Teknik</a:t>
            </a:r>
            <a:r>
              <a:rPr lang="en-US" altLang="en-US" sz="4400" dirty="0" smtClean="0">
                <a:solidFill>
                  <a:schemeClr val="bg1"/>
                </a:solidFill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</a:rPr>
              <a:t>Analisis</a:t>
            </a:r>
            <a:r>
              <a:rPr lang="en-US" altLang="en-US" sz="4400" dirty="0" smtClean="0">
                <a:solidFill>
                  <a:schemeClr val="bg1"/>
                </a:solidFill>
              </a:rPr>
              <a:t> Data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2795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70" name="Picture 10" descr="wal-martDistrib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219200"/>
            <a:ext cx="5562600" cy="3671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Constant-Sum Scales</a:t>
            </a:r>
          </a:p>
        </p:txBody>
      </p:sp>
      <p:pic>
        <p:nvPicPr>
          <p:cNvPr id="578572" name="Picture 12" descr="Copy (3) of coo01757_120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00588"/>
            <a:ext cx="7175500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439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2657"/>
            <a:ext cx="7620000" cy="1173162"/>
          </a:xfrm>
        </p:spPr>
        <p:txBody>
          <a:bodyPr/>
          <a:lstStyle/>
          <a:p>
            <a:r>
              <a:rPr lang="en-US" altLang="en-US" sz="4000" dirty="0"/>
              <a:t>Graphic Rating Scales</a:t>
            </a:r>
          </a:p>
        </p:txBody>
      </p:sp>
      <p:pic>
        <p:nvPicPr>
          <p:cNvPr id="581643" name="Picture 11" descr="Copy (4) of coo01757_12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036888"/>
            <a:ext cx="9080500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8800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Ranking Scales</a:t>
            </a:r>
          </a:p>
        </p:txBody>
      </p:sp>
      <p:sp>
        <p:nvSpPr>
          <p:cNvPr id="583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6588"/>
            <a:ext cx="4000500" cy="4071937"/>
          </a:xfrm>
          <a:solidFill>
            <a:srgbClr val="FFDD99"/>
          </a:solidFill>
          <a:ln/>
        </p:spPr>
        <p:txBody>
          <a:bodyPr/>
          <a:lstStyle/>
          <a:p>
            <a:r>
              <a:rPr lang="en-US" altLang="en-US" sz="2800"/>
              <a:t>Paired-comparison scale</a:t>
            </a:r>
          </a:p>
          <a:p>
            <a:r>
              <a:rPr lang="en-US" altLang="en-US" sz="2800"/>
              <a:t>Forced ranking scale</a:t>
            </a:r>
          </a:p>
          <a:p>
            <a:r>
              <a:rPr lang="en-US" altLang="en-US" sz="2800"/>
              <a:t>Comparative scale</a:t>
            </a:r>
          </a:p>
        </p:txBody>
      </p:sp>
      <p:pic>
        <p:nvPicPr>
          <p:cNvPr id="5836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906588"/>
            <a:ext cx="4000500" cy="4071937"/>
          </a:xfrm>
        </p:spPr>
      </p:pic>
    </p:spTree>
    <p:extLst>
      <p:ext uri="{BB962C8B-B14F-4D97-AF65-F5344CB8AC3E}">
        <p14:creationId xmlns:p14="http://schemas.microsoft.com/office/powerpoint/2010/main" val="39866697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531"/>
            <a:ext cx="7620000" cy="1173162"/>
          </a:xfrm>
        </p:spPr>
        <p:txBody>
          <a:bodyPr/>
          <a:lstStyle/>
          <a:p>
            <a:r>
              <a:rPr lang="en-US" altLang="en-US" dirty="0"/>
              <a:t>Paired-Comparison Scale</a:t>
            </a:r>
          </a:p>
        </p:txBody>
      </p:sp>
      <p:pic>
        <p:nvPicPr>
          <p:cNvPr id="587785" name="Picture 9" descr="Copy of coo01757_1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47825"/>
            <a:ext cx="840740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066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9" name="Picture 11" descr="RadarPol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3100" y="1219200"/>
            <a:ext cx="4660900" cy="3495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1384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Forced Ranking Scale</a:t>
            </a:r>
          </a:p>
        </p:txBody>
      </p:sp>
      <p:pic>
        <p:nvPicPr>
          <p:cNvPr id="590861" name="Picture 13" descr="Copy (2) of coo01757_1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4564063"/>
            <a:ext cx="7299325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4834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0" name="Picture 10" descr="womandryinghai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1219200"/>
            <a:ext cx="4214812" cy="44338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531"/>
            <a:ext cx="7620000" cy="1173162"/>
          </a:xfrm>
        </p:spPr>
        <p:txBody>
          <a:bodyPr/>
          <a:lstStyle/>
          <a:p>
            <a:r>
              <a:rPr lang="en-US" altLang="en-US" sz="4000" dirty="0"/>
              <a:t>Comparative Scale</a:t>
            </a:r>
          </a:p>
        </p:txBody>
      </p:sp>
      <p:pic>
        <p:nvPicPr>
          <p:cNvPr id="593932" name="Picture 12" descr="Copy (3) of coo01757_1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6502400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97563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2657"/>
            <a:ext cx="7620000" cy="1173162"/>
          </a:xfrm>
        </p:spPr>
        <p:txBody>
          <a:bodyPr/>
          <a:lstStyle/>
          <a:p>
            <a:r>
              <a:rPr lang="en-US" altLang="en-US" sz="4000" dirty="0"/>
              <a:t>Sorting</a:t>
            </a:r>
          </a:p>
        </p:txBody>
      </p:sp>
      <p:pic>
        <p:nvPicPr>
          <p:cNvPr id="596996" name="Picture 4" descr="qs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28975"/>
            <a:ext cx="7156450" cy="3629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7001" name="Picture 9" descr="card_s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2472" r="9042" b="19551"/>
          <a:stretch>
            <a:fillRect/>
          </a:stretch>
        </p:blipFill>
        <p:spPr>
          <a:xfrm>
            <a:off x="4387850" y="1219200"/>
            <a:ext cx="4756150" cy="24574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59345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MindWriter Scaling</a:t>
            </a:r>
          </a:p>
        </p:txBody>
      </p:sp>
      <p:pic>
        <p:nvPicPr>
          <p:cNvPr id="616451" name="Picture 3" descr="Exhibit14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6663" y="4135438"/>
            <a:ext cx="52387" cy="333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16872" name="Group 424"/>
          <p:cNvGraphicFramePr>
            <a:graphicFrameLocks noGrp="1"/>
          </p:cNvGraphicFramePr>
          <p:nvPr>
            <p:ph sz="half" idx="2"/>
          </p:nvPr>
        </p:nvGraphicFramePr>
        <p:xfrm>
          <a:off x="508000" y="1743075"/>
          <a:ext cx="8159750" cy="4544380"/>
        </p:xfrm>
        <a:graphic>
          <a:graphicData uri="http://schemas.openxmlformats.org/drawingml/2006/table">
            <a:tbl>
              <a:tblPr/>
              <a:tblGrid>
                <a:gridCol w="1631950"/>
                <a:gridCol w="1631950"/>
                <a:gridCol w="1631950"/>
                <a:gridCol w="1746250"/>
                <a:gridCol w="1517650"/>
              </a:tblGrid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Likert 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The problem that prompted service/repair was resolved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Strongly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Disagree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Disagree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Neither Agree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 Disagree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Agree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Strongly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Agree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Numerical Scale (MindWriter’s Favorite)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 what extent are you satisfied that the problem that prompted service/repair was resolved?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Very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Dissatisfied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Very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Satisfied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44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Hybrid Expectation 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78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Resolution of the problem that prompted service/repair.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 Few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 Some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 Most Expectations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 All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Expectations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Exceeded</a:t>
                      </a:r>
                      <a:b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Expectations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3336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Ideal </a:t>
            </a:r>
            <a:r>
              <a:rPr lang="en-US" altLang="en-US" sz="4000" dirty="0" err="1"/>
              <a:t>Scalogram</a:t>
            </a:r>
            <a:r>
              <a:rPr lang="en-US" altLang="en-US" sz="4000" dirty="0"/>
              <a:t> Pattern</a:t>
            </a:r>
          </a:p>
        </p:txBody>
      </p:sp>
      <p:graphicFrame>
        <p:nvGraphicFramePr>
          <p:cNvPr id="599270" name="Group 230"/>
          <p:cNvGraphicFramePr>
            <a:graphicFrameLocks noGrp="1"/>
          </p:cNvGraphicFramePr>
          <p:nvPr>
            <p:ph idx="1"/>
          </p:nvPr>
        </p:nvGraphicFramePr>
        <p:xfrm>
          <a:off x="533400" y="1922463"/>
          <a:ext cx="8153400" cy="4516503"/>
        </p:xfrm>
        <a:graphic>
          <a:graphicData uri="http://schemas.openxmlformats.org/drawingml/2006/table">
            <a:tbl>
              <a:tblPr/>
              <a:tblGrid>
                <a:gridCol w="1608138"/>
                <a:gridCol w="1654175"/>
                <a:gridCol w="1628775"/>
                <a:gridCol w="1631950"/>
                <a:gridCol w="1630362"/>
              </a:tblGrid>
              <a:tr h="5826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Item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Participant Score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/>
                      </a:r>
                      <a:b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C0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</a:tr>
              <a:tr h="452438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* X = agree; __ = disagree.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17600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33375"/>
            <a:ext cx="7772400" cy="574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0" smtClean="0">
                <a:solidFill>
                  <a:srgbClr val="FF7C80"/>
                </a:solidFill>
              </a:rPr>
              <a:t>METODE SAMPLING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604250" cy="51133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chemeClr val="hlink"/>
                </a:solidFill>
              </a:rPr>
              <a:t>Mengapa melakukan penarikan sampel?</a:t>
            </a:r>
            <a:r>
              <a:rPr lang="id-ID" sz="2800" dirty="0" smtClean="0">
                <a:solidFill>
                  <a:schemeClr val="hlink"/>
                </a:solidFill>
              </a:rPr>
              <a:t> </a:t>
            </a:r>
            <a:endParaRPr lang="en-US" sz="2800" dirty="0" smtClean="0">
              <a:solidFill>
                <a:schemeClr val="hlink"/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Bilamana populasi (relatif) besar</a:t>
            </a:r>
            <a:endParaRPr 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err="1" smtClean="0"/>
              <a:t>Satu</a:t>
            </a:r>
            <a:r>
              <a:rPr lang="en-GB" sz="2000" dirty="0" smtClean="0"/>
              <a:t> </a:t>
            </a:r>
            <a:r>
              <a:rPr lang="en-GB" sz="2000" dirty="0" err="1" smtClean="0"/>
              <a:t>kasus</a:t>
            </a:r>
            <a:r>
              <a:rPr lang="en-GB" sz="2000" dirty="0" smtClean="0"/>
              <a:t> </a:t>
            </a:r>
            <a:r>
              <a:rPr lang="en-GB" sz="2000" dirty="0" err="1" smtClean="0"/>
              <a:t>susah</a:t>
            </a:r>
            <a:r>
              <a:rPr lang="en-GB" sz="2000" dirty="0" smtClean="0"/>
              <a:t> </a:t>
            </a:r>
            <a:r>
              <a:rPr lang="en-GB" sz="2000" dirty="0" err="1" smtClean="0"/>
              <a:t>digunakan</a:t>
            </a:r>
            <a:r>
              <a:rPr lang="en-GB" sz="2000" dirty="0" smtClean="0"/>
              <a:t> </a:t>
            </a:r>
            <a:r>
              <a:rPr lang="en-GB" sz="2000" dirty="0" err="1" smtClean="0"/>
              <a:t>sebagai</a:t>
            </a:r>
            <a:r>
              <a:rPr lang="en-GB" sz="2000" dirty="0" smtClean="0"/>
              <a:t> basis </a:t>
            </a:r>
            <a:r>
              <a:rPr lang="en-GB" sz="2000" dirty="0" err="1" smtClean="0"/>
              <a:t>generalisasi</a:t>
            </a:r>
            <a:r>
              <a:rPr lang="en-GB" sz="2000" dirty="0" smtClean="0"/>
              <a:t> </a:t>
            </a:r>
            <a:r>
              <a:rPr lang="en-GB" sz="2000" dirty="0" err="1" smtClean="0"/>
              <a:t>karena</a:t>
            </a:r>
            <a:r>
              <a:rPr lang="en-GB" sz="2000" dirty="0" smtClean="0"/>
              <a:t> </a:t>
            </a:r>
            <a:r>
              <a:rPr lang="en-GB" sz="2000" dirty="0" err="1" smtClean="0"/>
              <a:t>banyaknya</a:t>
            </a:r>
            <a:r>
              <a:rPr lang="en-GB" sz="2000" dirty="0" smtClean="0"/>
              <a:t> </a:t>
            </a:r>
            <a:r>
              <a:rPr lang="en-GB" sz="2000" dirty="0" err="1" smtClean="0"/>
              <a:t>variasi</a:t>
            </a:r>
            <a:r>
              <a:rPr lang="en-GB" sz="2000" dirty="0" smtClean="0"/>
              <a:t> </a:t>
            </a:r>
            <a:r>
              <a:rPr lang="en-GB" sz="2000" dirty="0" err="1" smtClean="0"/>
              <a:t>dalam</a:t>
            </a:r>
            <a:r>
              <a:rPr lang="en-GB" sz="2000" dirty="0" smtClean="0"/>
              <a:t> </a:t>
            </a:r>
            <a:r>
              <a:rPr lang="en-GB" sz="2000" dirty="0" err="1" smtClean="0"/>
              <a:t>suatu</a:t>
            </a:r>
            <a:r>
              <a:rPr lang="en-GB" sz="2000" dirty="0" smtClean="0"/>
              <a:t> </a:t>
            </a:r>
            <a:r>
              <a:rPr lang="en-GB" sz="2000" dirty="0" err="1" smtClean="0"/>
              <a:t>populasi</a:t>
            </a:r>
            <a:r>
              <a:rPr lang="en-GB" sz="2000" dirty="0" smtClean="0"/>
              <a:t>. </a:t>
            </a:r>
            <a:r>
              <a:rPr lang="en-GB" sz="2000" dirty="0" err="1" smtClean="0"/>
              <a:t>Contoh</a:t>
            </a:r>
            <a:r>
              <a:rPr lang="en-GB" sz="2000" dirty="0" smtClean="0"/>
              <a:t>: </a:t>
            </a:r>
            <a:r>
              <a:rPr lang="en-GB" sz="2000" dirty="0" err="1" smtClean="0"/>
              <a:t>persepsi</a:t>
            </a:r>
            <a:r>
              <a:rPr lang="en-GB" sz="2000" dirty="0" smtClean="0"/>
              <a:t> </a:t>
            </a:r>
            <a:r>
              <a:rPr lang="en-GB" sz="2000" dirty="0" err="1" smtClean="0"/>
              <a:t>tiga</a:t>
            </a:r>
            <a:r>
              <a:rPr lang="en-GB" sz="2000" dirty="0" smtClean="0"/>
              <a:t> orang </a:t>
            </a:r>
            <a:r>
              <a:rPr lang="en-GB" sz="2000" dirty="0" err="1" smtClean="0"/>
              <a:t>buta</a:t>
            </a:r>
            <a:r>
              <a:rPr lang="en-GB" sz="2000" dirty="0" smtClean="0"/>
              <a:t> yang </a:t>
            </a:r>
            <a:r>
              <a:rPr lang="en-GB" sz="2000" dirty="0" err="1" smtClean="0"/>
              <a:t>memegang</a:t>
            </a:r>
            <a:r>
              <a:rPr lang="en-GB" sz="2000" dirty="0" smtClean="0"/>
              <a:t> </a:t>
            </a:r>
            <a:r>
              <a:rPr lang="en-GB" sz="2000" dirty="0" err="1" smtClean="0"/>
              <a:t>gajah</a:t>
            </a:r>
            <a:r>
              <a:rPr lang="en-GB" sz="2000" dirty="0" smtClean="0"/>
              <a:t>.</a:t>
            </a:r>
            <a:endParaRPr 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Bilamana penelitian terhadap populasi membutuhkan biaya yang besar, dengan sampel dapat mengurangi biaya;</a:t>
            </a:r>
            <a:endParaRPr 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Bilamana penelitian terhadap populasi membutuhkan waktu yang lama; dengan sampel waktu penelitian dapat dipercepat;</a:t>
            </a:r>
            <a:endParaRPr 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Bilamana penelitian terhadap populasi membutuhkan tenaga yang banyak; dengan sampel tenaga yang terlibat lebih sedikit; </a:t>
            </a:r>
            <a:endParaRPr lang="en-US" sz="20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id-ID" sz="2000" dirty="0" smtClean="0"/>
              <a:t>Pada intinya penarikan sampel dilakukan untuk menjamin </a:t>
            </a:r>
            <a:r>
              <a:rPr lang="id-ID" sz="2000" b="1" dirty="0" smtClean="0"/>
              <a:t>fisibilitas</a:t>
            </a:r>
            <a:r>
              <a:rPr lang="id-ID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51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MODEL SKALA PENGUKURAN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2065773"/>
              </p:ext>
            </p:extLst>
          </p:nvPr>
        </p:nvGraphicFramePr>
        <p:xfrm>
          <a:off x="2438400" y="2286000"/>
          <a:ext cx="5181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58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604250" cy="6191250"/>
          </a:xfrm>
        </p:spPr>
        <p:txBody>
          <a:bodyPr>
            <a:normAutofit/>
          </a:bodyPr>
          <a:lstStyle/>
          <a:p>
            <a:pPr marL="457200" indent="-457200" algn="ctr" eaLnBrk="1" fontAlgn="auto" hangingPunct="1">
              <a:lnSpc>
                <a:spcPct val="80000"/>
              </a:lnSpc>
              <a:spcAft>
                <a:spcPct val="35000"/>
              </a:spcAft>
              <a:buFont typeface="Wingdings" pitchFamily="2" charset="2"/>
              <a:buNone/>
              <a:defRPr/>
            </a:pPr>
            <a:r>
              <a:rPr lang="id-ID" b="1" dirty="0" smtClean="0">
                <a:solidFill>
                  <a:schemeClr val="hlink"/>
                </a:solidFill>
              </a:rPr>
              <a:t>Istilah di dalam Metode Sampling</a:t>
            </a:r>
            <a:endParaRPr lang="en-US" dirty="0" smtClean="0">
              <a:solidFill>
                <a:schemeClr val="hlink"/>
              </a:solidFill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v-SE" sz="2000" i="1" dirty="0" smtClean="0"/>
              <a:t>Elements</a:t>
            </a:r>
            <a:r>
              <a:rPr lang="sv-SE" sz="2000" dirty="0" smtClean="0"/>
              <a:t> (satuan terkecil) adalah unit (bisa berupa individu, kelompok, organisasi) dimana data akan diukur (diteliti).  Secara umum, unit ini merupakan unit analisis yang disesuaikan dengan tujuan survey atau penelitian.</a:t>
            </a:r>
            <a:endParaRPr lang="en-US" sz="2000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v-SE" sz="2000" i="1" dirty="0" smtClean="0"/>
              <a:t>Sampling unit </a:t>
            </a:r>
            <a:r>
              <a:rPr lang="sv-SE" sz="2000" dirty="0" smtClean="0"/>
              <a:t>(unit sampel) adalah suatu satuan (terdiri dari satu atau lebih </a:t>
            </a:r>
            <a:r>
              <a:rPr lang="sv-SE" sz="2000" i="1" dirty="0" smtClean="0"/>
              <a:t>elements</a:t>
            </a:r>
            <a:r>
              <a:rPr lang="sv-SE" sz="2000" dirty="0" smtClean="0"/>
              <a:t>) dan digunakan sebagai dasar penarikan sampel.</a:t>
            </a:r>
            <a:endParaRPr lang="en-US" sz="2000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v-SE" sz="2000" dirty="0" smtClean="0"/>
              <a:t>Populasi adalah keseluruhan unit sampel pada batasan tertentu (</a:t>
            </a:r>
            <a:r>
              <a:rPr lang="sv-SE" sz="2000" i="1" dirty="0" smtClean="0"/>
              <a:t>universe</a:t>
            </a:r>
            <a:r>
              <a:rPr lang="sv-SE" sz="2000" dirty="0" smtClean="0"/>
              <a:t>), dimana karakteristiknya akan diteliti atau diperkirakan.  </a:t>
            </a:r>
            <a:endParaRPr lang="en-US" sz="2000" dirty="0" smtClean="0"/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v-SE" sz="2000" i="1" dirty="0" smtClean="0"/>
              <a:t>Sampling frame</a:t>
            </a:r>
            <a:r>
              <a:rPr lang="sv-SE" sz="2000" dirty="0" smtClean="0"/>
              <a:t> (kerangka sampel) adalah daftar dari unit sampel yang berada dalam populasi yang akan dipakai sebagai dasar penarikan sampel.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sv-SE" sz="2000" dirty="0" smtClean="0"/>
              <a:t>Unit observasi adalah unit yang dipergunakan sebagai sumber data, umumnya di dalam penelitian kuantitatif dinamakan </a:t>
            </a:r>
            <a:r>
              <a:rPr lang="sv-SE" sz="2000" dirty="0" smtClean="0">
                <a:solidFill>
                  <a:srgbClr val="FF0000"/>
                </a:solidFill>
              </a:rPr>
              <a:t>responden</a:t>
            </a:r>
            <a:r>
              <a:rPr lang="sv-SE" sz="2000" dirty="0" smtClean="0"/>
              <a:t> dan di dalam penelitian kualitatif disebut </a:t>
            </a:r>
            <a:r>
              <a:rPr lang="sv-SE" sz="2000" dirty="0" smtClean="0">
                <a:solidFill>
                  <a:srgbClr val="FF0000"/>
                </a:solidFill>
              </a:rPr>
              <a:t>informan</a:t>
            </a:r>
            <a:r>
              <a:rPr lang="sv-SE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17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2916238" y="1268413"/>
            <a:ext cx="3743325" cy="1944687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>
                <a:latin typeface="Times New Roman" pitchFamily="18" charset="0"/>
              </a:rPr>
              <a:t>POPULASI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348038" y="5227638"/>
            <a:ext cx="2879725" cy="10810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2"/>
                </a:solidFill>
                <a:latin typeface="Times New Roman" pitchFamily="18" charset="0"/>
              </a:rPr>
              <a:t>SAMPEL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1824038" y="2205038"/>
            <a:ext cx="1524000" cy="3529012"/>
          </a:xfrm>
          <a:custGeom>
            <a:avLst/>
            <a:gdLst>
              <a:gd name="T0" fmla="*/ 2147483647 w 960"/>
              <a:gd name="T1" fmla="*/ 2147483647 h 2223"/>
              <a:gd name="T2" fmla="*/ 2147483647 w 960"/>
              <a:gd name="T3" fmla="*/ 2147483647 h 2223"/>
              <a:gd name="T4" fmla="*/ 2147483647 w 960"/>
              <a:gd name="T5" fmla="*/ 2147483647 h 2223"/>
              <a:gd name="T6" fmla="*/ 2147483647 w 960"/>
              <a:gd name="T7" fmla="*/ 2147483647 h 2223"/>
              <a:gd name="T8" fmla="*/ 2147483647 w 960"/>
              <a:gd name="T9" fmla="*/ 2147483647 h 2223"/>
              <a:gd name="T10" fmla="*/ 2147483647 w 960"/>
              <a:gd name="T11" fmla="*/ 2147483647 h 2223"/>
              <a:gd name="T12" fmla="*/ 2147483647 w 960"/>
              <a:gd name="T13" fmla="*/ 2147483647 h 2223"/>
              <a:gd name="T14" fmla="*/ 2147483647 w 960"/>
              <a:gd name="T15" fmla="*/ 0 h 22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2223"/>
              <a:gd name="T26" fmla="*/ 960 w 960"/>
              <a:gd name="T27" fmla="*/ 2223 h 22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2223">
                <a:moveTo>
                  <a:pt x="960" y="2223"/>
                </a:moveTo>
                <a:cubicBezTo>
                  <a:pt x="888" y="2200"/>
                  <a:pt x="816" y="2177"/>
                  <a:pt x="733" y="2132"/>
                </a:cubicBezTo>
                <a:cubicBezTo>
                  <a:pt x="650" y="2087"/>
                  <a:pt x="559" y="2041"/>
                  <a:pt x="461" y="1950"/>
                </a:cubicBezTo>
                <a:cubicBezTo>
                  <a:pt x="363" y="1859"/>
                  <a:pt x="219" y="1730"/>
                  <a:pt x="143" y="1587"/>
                </a:cubicBezTo>
                <a:cubicBezTo>
                  <a:pt x="67" y="1444"/>
                  <a:pt x="14" y="1255"/>
                  <a:pt x="7" y="1089"/>
                </a:cubicBezTo>
                <a:cubicBezTo>
                  <a:pt x="0" y="923"/>
                  <a:pt x="53" y="726"/>
                  <a:pt x="98" y="590"/>
                </a:cubicBezTo>
                <a:cubicBezTo>
                  <a:pt x="143" y="454"/>
                  <a:pt x="188" y="370"/>
                  <a:pt x="279" y="272"/>
                </a:cubicBezTo>
                <a:cubicBezTo>
                  <a:pt x="370" y="174"/>
                  <a:pt x="582" y="45"/>
                  <a:pt x="64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004050" y="3573463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Fisibilitas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11163" y="3548063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Representatif</a:t>
            </a:r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6227763" y="2133600"/>
            <a:ext cx="1681162" cy="3671888"/>
          </a:xfrm>
          <a:custGeom>
            <a:avLst/>
            <a:gdLst>
              <a:gd name="T0" fmla="*/ 2147483647 w 1059"/>
              <a:gd name="T1" fmla="*/ 0 h 2222"/>
              <a:gd name="T2" fmla="*/ 2147483647 w 1059"/>
              <a:gd name="T3" fmla="*/ 2147483647 h 2222"/>
              <a:gd name="T4" fmla="*/ 2147483647 w 1059"/>
              <a:gd name="T5" fmla="*/ 2147483647 h 2222"/>
              <a:gd name="T6" fmla="*/ 2147483647 w 1059"/>
              <a:gd name="T7" fmla="*/ 2147483647 h 2222"/>
              <a:gd name="T8" fmla="*/ 2147483647 w 1059"/>
              <a:gd name="T9" fmla="*/ 2147483647 h 2222"/>
              <a:gd name="T10" fmla="*/ 2147483647 w 1059"/>
              <a:gd name="T11" fmla="*/ 2147483647 h 2222"/>
              <a:gd name="T12" fmla="*/ 2147483647 w 1059"/>
              <a:gd name="T13" fmla="*/ 2147483647 h 2222"/>
              <a:gd name="T14" fmla="*/ 2147483647 w 1059"/>
              <a:gd name="T15" fmla="*/ 2147483647 h 2222"/>
              <a:gd name="T16" fmla="*/ 2147483647 w 1059"/>
              <a:gd name="T17" fmla="*/ 2147483647 h 2222"/>
              <a:gd name="T18" fmla="*/ 2147483647 w 1059"/>
              <a:gd name="T19" fmla="*/ 2147483647 h 2222"/>
              <a:gd name="T20" fmla="*/ 0 w 1059"/>
              <a:gd name="T21" fmla="*/ 2147483647 h 22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9"/>
              <a:gd name="T34" fmla="*/ 0 h 2222"/>
              <a:gd name="T35" fmla="*/ 1059 w 1059"/>
              <a:gd name="T36" fmla="*/ 2222 h 22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9" h="2222">
                <a:moveTo>
                  <a:pt x="272" y="0"/>
                </a:moveTo>
                <a:cubicBezTo>
                  <a:pt x="351" y="45"/>
                  <a:pt x="431" y="91"/>
                  <a:pt x="499" y="136"/>
                </a:cubicBezTo>
                <a:cubicBezTo>
                  <a:pt x="567" y="181"/>
                  <a:pt x="620" y="219"/>
                  <a:pt x="681" y="272"/>
                </a:cubicBezTo>
                <a:cubicBezTo>
                  <a:pt x="742" y="325"/>
                  <a:pt x="809" y="370"/>
                  <a:pt x="862" y="453"/>
                </a:cubicBezTo>
                <a:cubicBezTo>
                  <a:pt x="915" y="536"/>
                  <a:pt x="968" y="658"/>
                  <a:pt x="998" y="771"/>
                </a:cubicBezTo>
                <a:cubicBezTo>
                  <a:pt x="1028" y="884"/>
                  <a:pt x="1059" y="1006"/>
                  <a:pt x="1044" y="1134"/>
                </a:cubicBezTo>
                <a:cubicBezTo>
                  <a:pt x="1029" y="1262"/>
                  <a:pt x="975" y="1414"/>
                  <a:pt x="907" y="1542"/>
                </a:cubicBezTo>
                <a:cubicBezTo>
                  <a:pt x="839" y="1670"/>
                  <a:pt x="718" y="1822"/>
                  <a:pt x="635" y="1905"/>
                </a:cubicBezTo>
                <a:cubicBezTo>
                  <a:pt x="552" y="1988"/>
                  <a:pt x="500" y="1996"/>
                  <a:pt x="409" y="2041"/>
                </a:cubicBezTo>
                <a:cubicBezTo>
                  <a:pt x="318" y="2086"/>
                  <a:pt x="159" y="2147"/>
                  <a:pt x="91" y="2177"/>
                </a:cubicBezTo>
                <a:cubicBezTo>
                  <a:pt x="23" y="2207"/>
                  <a:pt x="11" y="2214"/>
                  <a:pt x="0" y="222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Probability sampling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4248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penelitian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kuantitatif</a:t>
            </a:r>
            <a:r>
              <a:rPr lang="en-US" altLang="en-US" dirty="0" smtClean="0"/>
              <a:t>:</a:t>
            </a:r>
          </a:p>
          <a:p>
            <a:pPr eaLnBrk="1" hangingPunct="1"/>
            <a:r>
              <a:rPr lang="en-US" altLang="en-US" sz="2400" dirty="0" err="1" smtClean="0"/>
              <a:t>Sampel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large, </a:t>
            </a:r>
            <a:r>
              <a:rPr lang="en-US" altLang="en-US" sz="2400" b="1" i="1" dirty="0" err="1" smtClean="0"/>
              <a:t>repesentative</a:t>
            </a:r>
            <a:r>
              <a:rPr lang="en-US" altLang="en-US" sz="2400" i="1" dirty="0" smtClean="0"/>
              <a:t>, precise, control for extraneous variables, </a:t>
            </a:r>
            <a:r>
              <a:rPr lang="en-US" altLang="en-US" sz="2400" b="1" i="1" dirty="0" smtClean="0"/>
              <a:t>random selection</a:t>
            </a:r>
            <a:r>
              <a:rPr lang="en-US" altLang="en-US" sz="2400" dirty="0" smtClean="0"/>
              <a:t>.  </a:t>
            </a:r>
          </a:p>
          <a:p>
            <a:pPr eaLnBrk="1" hangingPunct="1"/>
            <a:r>
              <a:rPr lang="en-US" altLang="en-US" sz="2400" dirty="0" err="1" smtClean="0"/>
              <a:t>Metode</a:t>
            </a:r>
            <a:r>
              <a:rPr lang="en-US" altLang="en-US" sz="2400" dirty="0" smtClean="0"/>
              <a:t> sampling:  </a:t>
            </a:r>
            <a:r>
              <a:rPr lang="en-US" altLang="en-US" sz="2400" i="1" dirty="0" smtClean="0"/>
              <a:t>probability sampling</a:t>
            </a:r>
          </a:p>
          <a:p>
            <a:pPr eaLnBrk="1" hangingPunct="1"/>
            <a:r>
              <a:rPr lang="en-US" altLang="en-US" sz="2400" i="1" dirty="0" smtClean="0"/>
              <a:t>Probability sampling: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setiap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anggota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populasi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berpeluang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= 0) </a:t>
            </a:r>
            <a:r>
              <a:rPr lang="en-US" altLang="en-US" sz="2400" dirty="0" err="1" smtClean="0"/>
              <a:t>terpilih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sampel</a:t>
            </a:r>
            <a:r>
              <a:rPr lang="en-US" alt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22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50875" y="115888"/>
            <a:ext cx="7808913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Simple random sampling (1)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808913" cy="4848225"/>
          </a:xfrm>
        </p:spPr>
        <p:txBody>
          <a:bodyPr lIns="0" tIns="0" rIns="0" bIns="0">
            <a:normAutofit/>
          </a:bodyPr>
          <a:lstStyle/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bilamana</a:t>
            </a:r>
            <a:r>
              <a:rPr lang="en-US" sz="2400" dirty="0" smtClean="0"/>
              <a:t> </a:t>
            </a:r>
            <a:r>
              <a:rPr lang="en-US" sz="2400" dirty="0" err="1" smtClean="0"/>
              <a:t>populasinya</a:t>
            </a:r>
            <a:r>
              <a:rPr lang="en-US" sz="2400" dirty="0" smtClean="0"/>
              <a:t> </a:t>
            </a:r>
            <a:r>
              <a:rPr lang="en-US" sz="2400" dirty="0" err="1" smtClean="0"/>
              <a:t>homogen</a:t>
            </a:r>
            <a:r>
              <a:rPr lang="en-US" sz="2400" dirty="0" smtClean="0"/>
              <a:t>. 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dirty="0" err="1" smtClean="0"/>
              <a:t>sampel</a:t>
            </a:r>
            <a:r>
              <a:rPr lang="en-US" sz="2400" dirty="0" smtClean="0"/>
              <a:t> (</a:t>
            </a:r>
            <a:r>
              <a:rPr lang="en-US" sz="2400" i="1" dirty="0" smtClean="0"/>
              <a:t>sampling frame</a:t>
            </a:r>
            <a:r>
              <a:rPr lang="en-US" sz="2400" dirty="0" smtClean="0"/>
              <a:t>) </a:t>
            </a:r>
            <a:endParaRPr lang="en-GB" sz="2400" dirty="0" smtClean="0"/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Setiap</a:t>
            </a:r>
            <a:r>
              <a:rPr lang="en-GB" sz="2400" dirty="0" smtClean="0"/>
              <a:t> </a:t>
            </a:r>
            <a:r>
              <a:rPr lang="en-GB" sz="2400" dirty="0" err="1" smtClean="0"/>
              <a:t>anggota</a:t>
            </a:r>
            <a:r>
              <a:rPr lang="en-GB" sz="2400" dirty="0" smtClean="0"/>
              <a:t> </a:t>
            </a:r>
            <a:r>
              <a:rPr lang="en-GB" sz="2400" dirty="0" err="1" smtClean="0"/>
              <a:t>populasi</a:t>
            </a:r>
            <a:r>
              <a:rPr lang="en-GB" sz="2400" dirty="0" smtClean="0"/>
              <a:t> </a:t>
            </a:r>
            <a:r>
              <a:rPr lang="en-GB" sz="2400" dirty="0" err="1" smtClean="0"/>
              <a:t>mempunyai</a:t>
            </a:r>
            <a:r>
              <a:rPr lang="en-GB" sz="2400" dirty="0" smtClean="0"/>
              <a:t> </a:t>
            </a:r>
            <a:r>
              <a:rPr lang="en-GB" sz="2400" b="1" dirty="0" err="1" smtClean="0"/>
              <a:t>kesempatan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sama</a:t>
            </a:r>
            <a:r>
              <a:rPr lang="en-GB" sz="2400" dirty="0" smtClean="0"/>
              <a:t>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terpilih</a:t>
            </a:r>
            <a:r>
              <a:rPr lang="en-GB" sz="2400" dirty="0" smtClean="0"/>
              <a:t>. </a:t>
            </a:r>
            <a:r>
              <a:rPr lang="en-GB" sz="2400" dirty="0" err="1" smtClean="0"/>
              <a:t>Misalnya</a:t>
            </a:r>
            <a:r>
              <a:rPr lang="en-GB" sz="2400" dirty="0" smtClean="0"/>
              <a:t> </a:t>
            </a:r>
            <a:r>
              <a:rPr lang="en-GB" sz="2400" dirty="0" err="1" smtClean="0"/>
              <a:t>mengambil</a:t>
            </a:r>
            <a:r>
              <a:rPr lang="en-GB" sz="2400" dirty="0" smtClean="0"/>
              <a:t> </a:t>
            </a:r>
            <a:r>
              <a:rPr lang="en-GB" sz="2400" dirty="0" err="1" smtClean="0"/>
              <a:t>secara</a:t>
            </a:r>
            <a:r>
              <a:rPr lang="en-GB" sz="2400" dirty="0" smtClean="0"/>
              <a:t> </a:t>
            </a:r>
            <a:r>
              <a:rPr lang="en-GB" sz="2400" dirty="0" err="1" smtClean="0"/>
              <a:t>acak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suatu</a:t>
            </a:r>
            <a:r>
              <a:rPr lang="en-GB" sz="2400" dirty="0" smtClean="0"/>
              <a:t> </a:t>
            </a:r>
            <a:r>
              <a:rPr lang="en-GB" sz="2400" dirty="0" err="1" smtClean="0"/>
              <a:t>daftar</a:t>
            </a:r>
            <a:r>
              <a:rPr lang="en-GB" sz="2400" dirty="0" smtClean="0"/>
              <a:t>.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Penarikan sampel tanpa batas: dengan pengembalian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Clr>
                <a:schemeClr val="tx1"/>
              </a:buClr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Penarikan sampel terbatas: tanpa pengembalian</a:t>
            </a:r>
            <a:endParaRPr lang="en-GB" sz="2400" dirty="0" smtClean="0"/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944504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260350"/>
            <a:ext cx="7808913" cy="865188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Simple random sampling (2)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sv-SE" altLang="en-US" sz="2800" dirty="0" smtClean="0"/>
              <a:t>KEBAIKAN:</a:t>
            </a:r>
          </a:p>
          <a:p>
            <a:pPr marL="609600" indent="-609600" eaLnBrk="1" hangingPunct="1"/>
            <a:r>
              <a:rPr lang="sv-SE" altLang="en-US" sz="2400" dirty="0" smtClean="0"/>
              <a:t>Cara penarikan sampel mudah dilakukan, dengan cara lotre atau menggunakan bilangan acak (random)</a:t>
            </a:r>
          </a:p>
          <a:p>
            <a:pPr marL="609600" indent="-609600" eaLnBrk="1" hangingPunct="1"/>
            <a:r>
              <a:rPr lang="sv-SE" altLang="en-US" sz="2400" dirty="0" smtClean="0"/>
              <a:t>Penduga nilai tengah (rata-rata) sampel tidak bias</a:t>
            </a:r>
          </a:p>
          <a:p>
            <a:pPr marL="609600" indent="-609600" eaLnBrk="1" hangingPunct="1"/>
            <a:r>
              <a:rPr lang="sv-SE" altLang="en-US" sz="2400" dirty="0" smtClean="0"/>
              <a:t>Metode pendugaan sederhana dan mudah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7996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5338" y="115888"/>
            <a:ext cx="7808912" cy="865187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Simple random sampling (3)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96988"/>
            <a:ext cx="8820150" cy="544512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400" dirty="0" smtClean="0"/>
              <a:t>KEKURANGAN: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v-SE" sz="2400" dirty="0" smtClean="0"/>
              <a:t>Sampel yang terpilih bisa berjauhan satau dengan yang lain, shingga diperlukan biaya dan waktu tambahan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v-SE" sz="2400" dirty="0" smtClean="0"/>
              <a:t>Diperlukan kerangka sampel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v-SE" sz="2400" dirty="0" smtClean="0"/>
              <a:t>Sampel yang terpilih dimungkinkan tidak mewakili populasi sesungguhnya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v-SE" sz="2400" dirty="0" smtClean="0"/>
              <a:t>PENGGUNAAN: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v-SE" sz="2400" dirty="0" smtClean="0"/>
              <a:t>Jika populasi tidak terhampar secara luas berdasarkan geografis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sv-SE" sz="2400" dirty="0" smtClean="0"/>
              <a:t>Jika populasi agak homogen terkait dengan variabel yang diteliti.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35133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228600"/>
            <a:ext cx="7808912" cy="792163"/>
          </a:xfrm>
        </p:spPr>
        <p:txBody>
          <a:bodyPr lIns="0" tIns="0" rIns="0" bIns="0">
            <a:normAutofit/>
          </a:bodyPr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dirty="0" err="1" smtClean="0"/>
              <a:t>Sistematic</a:t>
            </a:r>
            <a:r>
              <a:rPr lang="en-GB" dirty="0" smtClean="0"/>
              <a:t> random sampling (1)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24862" cy="5040312"/>
          </a:xfrm>
        </p:spPr>
        <p:txBody>
          <a:bodyPr lIns="0" tIns="0" rIns="0" bIns="0"/>
          <a:lstStyle/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v-SE" altLang="en-US" sz="2400" dirty="0" smtClean="0"/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Sampel diambil setiap selang tertentu (k=N/n), di mana pada selang pertama dilakukan pemilihan secara random</a:t>
            </a:r>
            <a:r>
              <a:rPr lang="en-US" altLang="en-US" sz="2400" dirty="0" smtClean="0"/>
              <a:t> </a:t>
            </a:r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Dapat digunakan pada populasi yang berkaitan dengan dimensi waktu, misal pasien yang datang ke rumah sakit, pengunjung supermaket, penghuni hotel, dll.  Pada kondisi ini penentuan besarnya k didasarkan pada fisibilitas pengambilan sampelnya </a:t>
            </a:r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Juga dapat digunakan pada populasi yang tersedia kerangka sampel. 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03547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"/>
            <a:ext cx="7808912" cy="792163"/>
          </a:xfrm>
        </p:spPr>
        <p:txBody>
          <a:bodyPr lIns="0" tIns="0" rIns="0" bIns="0">
            <a:normAutofit/>
          </a:bodyPr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dirty="0" err="1" smtClean="0"/>
              <a:t>Sistematic</a:t>
            </a:r>
            <a:r>
              <a:rPr lang="en-GB" dirty="0" smtClean="0"/>
              <a:t> random sampling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24862" cy="5040312"/>
          </a:xfrm>
        </p:spPr>
        <p:txBody>
          <a:bodyPr lIns="0" tIns="0" rIns="0" bIns="0"/>
          <a:lstStyle/>
          <a:p>
            <a:pPr marL="609600" indent="-609600" defTabSz="1008063" eaLnBrk="1" hangingPunct="1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v-SE" altLang="en-US" sz="2400" dirty="0" smtClean="0"/>
          </a:p>
          <a:p>
            <a:pPr marL="609600" indent="-609600" defTabSz="1008063" eaLnBrk="1" hangingPunct="1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KEBAIKAN: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Penarikan sampel mudah, terutama pada populasi yang berkait dengan waktu (pasien, orang yang belanja, penghuni hotel, dll)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Sampel yang terpilih terhampar pada seluruh populasi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Bisa lebih teliti daripada simple random sampling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8775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95338" y="333375"/>
            <a:ext cx="7808912" cy="792163"/>
          </a:xfrm>
        </p:spPr>
        <p:txBody>
          <a:bodyPr lIns="0" tIns="0" rIns="0" bIns="0">
            <a:normAutofit/>
          </a:bodyPr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Sistematic random sampling (3)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748712" cy="5256212"/>
          </a:xfrm>
        </p:spPr>
        <p:txBody>
          <a:bodyPr lIns="0" tIns="0" rIns="0" bIns="0">
            <a:normAutofit/>
          </a:bodyPr>
          <a:lstStyle/>
          <a:p>
            <a:pPr marL="609600" indent="-609600" defTabSz="1008063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KELEMAHAN: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Bilamana populasi mempunyai sifat berulang (musiman atau siklus), maka ketelitiannya akan rendah 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Kerangka sampel diperlukan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PENGGUNAAN: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Jika anggota populasi terletak secara teracak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Jika kerangka sampel tersedia 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Jika populasi berkait dengan dimensi waktu, sehingga bersifat </a:t>
            </a:r>
            <a:r>
              <a:rPr lang="sv-SE" sz="2400" i="1" dirty="0" smtClean="0"/>
              <a:t>infinite</a:t>
            </a:r>
            <a:r>
              <a:rPr lang="sv-SE" sz="2400" dirty="0" smtClean="0"/>
              <a:t> dan tidak tersedia kerangka sampel secara lengkap, namun urutan anggota populasi dapat diidentifikasi.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195909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260350"/>
            <a:ext cx="7808913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Stratified random sampling (1)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58200" cy="4535487"/>
          </a:xfrm>
        </p:spPr>
        <p:txBody>
          <a:bodyPr lIns="0" tIns="0" rIns="0" bIns="0">
            <a:normAutofit/>
          </a:bodyPr>
          <a:lstStyle/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Populasi</a:t>
            </a:r>
            <a:r>
              <a:rPr lang="en-GB" sz="2400" dirty="0" smtClean="0"/>
              <a:t> </a:t>
            </a:r>
            <a:r>
              <a:rPr lang="en-GB" sz="2400" dirty="0" err="1" smtClean="0"/>
              <a:t>dibagi</a:t>
            </a:r>
            <a:r>
              <a:rPr lang="en-GB" sz="2400" dirty="0" smtClean="0"/>
              <a:t> </a:t>
            </a:r>
            <a:r>
              <a:rPr lang="en-GB" sz="2400" dirty="0" err="1" smtClean="0"/>
              <a:t>menjadi</a:t>
            </a:r>
            <a:r>
              <a:rPr lang="en-GB" sz="2400" dirty="0" smtClean="0"/>
              <a:t> </a:t>
            </a:r>
            <a:r>
              <a:rPr lang="en-GB" sz="2400" dirty="0" err="1" smtClean="0"/>
              <a:t>dua</a:t>
            </a:r>
            <a:r>
              <a:rPr lang="en-GB" sz="2400" dirty="0" smtClean="0"/>
              <a:t> </a:t>
            </a:r>
            <a:r>
              <a:rPr lang="en-GB" sz="2400" dirty="0" err="1" smtClean="0"/>
              <a:t>segmen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lebih</a:t>
            </a:r>
            <a:r>
              <a:rPr lang="en-GB" sz="2400" dirty="0" smtClean="0"/>
              <a:t> yang mutually exclusive yang </a:t>
            </a:r>
            <a:r>
              <a:rPr lang="en-GB" sz="2400" dirty="0" err="1" smtClean="0"/>
              <a:t>disebut</a:t>
            </a:r>
            <a:r>
              <a:rPr lang="en-GB" sz="2400" dirty="0" smtClean="0"/>
              <a:t> </a:t>
            </a:r>
            <a:r>
              <a:rPr lang="en-GB" sz="2400" b="1" dirty="0" smtClean="0"/>
              <a:t>strata (</a:t>
            </a:r>
            <a:r>
              <a:rPr lang="en-GB" sz="2400" b="1" dirty="0" err="1" smtClean="0"/>
              <a:t>lapisan</a:t>
            </a:r>
            <a:r>
              <a:rPr lang="en-GB" sz="2400" b="1" dirty="0" smtClean="0"/>
              <a:t>), </a:t>
            </a:r>
            <a:r>
              <a:rPr lang="en-GB" sz="2400" dirty="0" err="1" smtClean="0"/>
              <a:t>berdasarkan</a:t>
            </a:r>
            <a:r>
              <a:rPr lang="en-GB" sz="2400" dirty="0" smtClean="0"/>
              <a:t> </a:t>
            </a:r>
            <a:r>
              <a:rPr lang="en-GB" sz="2400" dirty="0" err="1" smtClean="0"/>
              <a:t>kategori-kategori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satu</a:t>
            </a:r>
            <a:r>
              <a:rPr lang="en-GB" sz="2400" dirty="0" smtClean="0"/>
              <a:t>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lebih</a:t>
            </a:r>
            <a:r>
              <a:rPr lang="en-GB" sz="2400" dirty="0" smtClean="0"/>
              <a:t> </a:t>
            </a:r>
            <a:r>
              <a:rPr lang="en-GB" sz="2400" dirty="0" err="1" smtClean="0"/>
              <a:t>variabel</a:t>
            </a:r>
            <a:r>
              <a:rPr lang="en-GB" sz="2400" dirty="0" smtClean="0"/>
              <a:t> yang </a:t>
            </a:r>
            <a:r>
              <a:rPr lang="en-GB" sz="2400" dirty="0" err="1" smtClean="0"/>
              <a:t>relevan</a:t>
            </a:r>
            <a:r>
              <a:rPr lang="en-GB" sz="2400" dirty="0" smtClean="0"/>
              <a:t>, </a:t>
            </a:r>
            <a:r>
              <a:rPr lang="en-GB" sz="2400" dirty="0" err="1" smtClean="0"/>
              <a:t>baru</a:t>
            </a:r>
            <a:r>
              <a:rPr lang="en-GB" sz="2400" dirty="0" smtClean="0"/>
              <a:t> </a:t>
            </a:r>
            <a:r>
              <a:rPr lang="en-GB" sz="2400" dirty="0" err="1" smtClean="0"/>
              <a:t>kemudian</a:t>
            </a:r>
            <a:r>
              <a:rPr lang="en-GB" sz="2400" dirty="0" smtClean="0"/>
              <a:t> </a:t>
            </a:r>
            <a:r>
              <a:rPr lang="en-GB" sz="2400" dirty="0" err="1" smtClean="0"/>
              <a:t>dilakukan</a:t>
            </a:r>
            <a:r>
              <a:rPr lang="en-GB" sz="2400" dirty="0" smtClean="0"/>
              <a:t> simple random sampling </a:t>
            </a:r>
            <a:r>
              <a:rPr lang="en-GB" sz="2400" dirty="0" err="1" smtClean="0"/>
              <a:t>atau</a:t>
            </a:r>
            <a:r>
              <a:rPr lang="en-GB" sz="2400" dirty="0" smtClean="0"/>
              <a:t> </a:t>
            </a:r>
            <a:r>
              <a:rPr lang="en-GB" sz="2400" dirty="0" err="1" smtClean="0"/>
              <a:t>sistematic</a:t>
            </a:r>
            <a:r>
              <a:rPr lang="en-GB" sz="2400" dirty="0" smtClean="0"/>
              <a:t> random sampling </a:t>
            </a:r>
            <a:r>
              <a:rPr lang="en-GB" sz="2400" dirty="0" err="1" smtClean="0"/>
              <a:t>pada</a:t>
            </a:r>
            <a:r>
              <a:rPr lang="en-GB" sz="2400" dirty="0" smtClean="0"/>
              <a:t> </a:t>
            </a:r>
            <a:r>
              <a:rPr lang="en-GB" sz="2400" dirty="0" err="1" smtClean="0"/>
              <a:t>setiap</a:t>
            </a:r>
            <a:r>
              <a:rPr lang="en-GB" sz="2400" dirty="0" smtClean="0"/>
              <a:t> strata.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Masing-masing lapisan kondisinya homogen (seragam) dan antar lapisan heterogen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Strata atau lapisan ini bisa berupa tingkatan (misal pendidikan SD, SLTP, SLTA dan PT) ataupun bukan tingkatan (misal petani, pedagang, pegawai</a:t>
            </a:r>
            <a:r>
              <a:rPr lang="sv-SE" sz="2800" dirty="0" smtClean="0"/>
              <a:t>)</a:t>
            </a:r>
            <a:r>
              <a:rPr lang="en-US" sz="2800" dirty="0" smtClean="0"/>
              <a:t> </a:t>
            </a:r>
            <a:endParaRPr lang="en-GB" sz="28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82575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Response Types</a:t>
            </a:r>
          </a:p>
        </p:txBody>
      </p:sp>
      <p:sp>
        <p:nvSpPr>
          <p:cNvPr id="488453" name="AutoShape 5"/>
          <p:cNvSpPr>
            <a:spLocks noChangeArrowheads="1"/>
          </p:cNvSpPr>
          <p:nvPr/>
        </p:nvSpPr>
        <p:spPr bwMode="auto">
          <a:xfrm>
            <a:off x="2849563" y="1758950"/>
            <a:ext cx="3186112" cy="808038"/>
          </a:xfrm>
          <a:prstGeom prst="roundRect">
            <a:avLst>
              <a:gd name="adj" fmla="val 16667"/>
            </a:avLst>
          </a:prstGeom>
          <a:solidFill>
            <a:srgbClr val="FFDD99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Rating scale</a:t>
            </a:r>
          </a:p>
        </p:txBody>
      </p:sp>
      <p:sp>
        <p:nvSpPr>
          <p:cNvPr id="488454" name="AutoShape 6"/>
          <p:cNvSpPr>
            <a:spLocks noChangeArrowheads="1"/>
          </p:cNvSpPr>
          <p:nvPr/>
        </p:nvSpPr>
        <p:spPr bwMode="auto">
          <a:xfrm>
            <a:off x="2849563" y="2719388"/>
            <a:ext cx="3186112" cy="808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DD99"/>
              </a:gs>
              <a:gs pos="100000">
                <a:srgbClr val="FFAE0D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Ranking scale</a:t>
            </a:r>
          </a:p>
        </p:txBody>
      </p:sp>
      <p:sp>
        <p:nvSpPr>
          <p:cNvPr id="488455" name="AutoShape 7"/>
          <p:cNvSpPr>
            <a:spLocks noChangeArrowheads="1"/>
          </p:cNvSpPr>
          <p:nvPr/>
        </p:nvSpPr>
        <p:spPr bwMode="auto">
          <a:xfrm>
            <a:off x="2849563" y="3679825"/>
            <a:ext cx="3186112" cy="8080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AE0D"/>
              </a:gs>
              <a:gs pos="100000">
                <a:srgbClr val="5AC07A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Categorization</a:t>
            </a:r>
          </a:p>
        </p:txBody>
      </p:sp>
      <p:sp>
        <p:nvSpPr>
          <p:cNvPr id="488456" name="AutoShape 8"/>
          <p:cNvSpPr>
            <a:spLocks noChangeArrowheads="1"/>
          </p:cNvSpPr>
          <p:nvPr/>
        </p:nvSpPr>
        <p:spPr bwMode="auto">
          <a:xfrm>
            <a:off x="2849563" y="4695825"/>
            <a:ext cx="3186112" cy="808038"/>
          </a:xfrm>
          <a:prstGeom prst="roundRect">
            <a:avLst>
              <a:gd name="adj" fmla="val 16667"/>
            </a:avLst>
          </a:prstGeom>
          <a:solidFill>
            <a:srgbClr val="5AC07A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Sorting</a:t>
            </a:r>
          </a:p>
        </p:txBody>
      </p:sp>
    </p:spTree>
    <p:extLst>
      <p:ext uri="{BB962C8B-B14F-4D97-AF65-F5344CB8AC3E}">
        <p14:creationId xmlns:p14="http://schemas.microsoft.com/office/powerpoint/2010/main" val="54131309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4" grpId="0" animBg="1"/>
      <p:bldP spid="488455" grpId="0" animBg="1"/>
      <p:bldP spid="4884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260350"/>
            <a:ext cx="7808913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Stratified random sampling (2)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58200" cy="4535487"/>
          </a:xfrm>
        </p:spPr>
        <p:txBody>
          <a:bodyPr lIns="0" tIns="0" rIns="0" bIns="0">
            <a:normAutofit fontScale="92500" lnSpcReduction="10000"/>
          </a:bodyPr>
          <a:lstStyle/>
          <a:p>
            <a:pPr marL="609600" indent="-609600" defTabSz="1008063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KEBAIKAN: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Pembuatan lapisan terhadap populasi memberikan jamninan terhadap sampel yang representatif dan teliti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Pelaksanaanya mudah dan menyenangkan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sv-SE" sz="2800" smtClean="0"/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KEKURANGAN: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Kerangka sampel masing-masing lapisan diperlukan atau harus tersedia urutan dari populasi</a:t>
            </a:r>
          </a:p>
          <a:p>
            <a:pPr marL="609600" indent="-609600" defTabSz="1008063" eaLnBrk="1" fontAlgn="auto" hangingPunct="1"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Biaya (transportasi) besar jika populasi terhampar pada wilayah yang luas</a:t>
            </a:r>
            <a:endParaRPr lang="en-GB" sz="2800" smtClean="0"/>
          </a:p>
          <a:p>
            <a:pPr marL="609600" indent="-609600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1106468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808913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dirty="0" smtClean="0"/>
              <a:t>Stratified random sampling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58200" cy="4535487"/>
          </a:xfrm>
        </p:spPr>
        <p:txBody>
          <a:bodyPr lIns="0" tIns="0" rIns="0" bIns="0"/>
          <a:lstStyle/>
          <a:p>
            <a:pPr marL="609600" indent="-609600" defTabSz="1008063" eaLnBrk="1" hangingPunct="1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PENGGUNAAN: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Jika populasi heterogen dan dapat dibuat lapisan, dimana masing-masing lapisan homogen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Populasi tidak terhampar secara luas</a:t>
            </a:r>
          </a:p>
          <a:p>
            <a:pPr marL="609600" indent="-609600" defTabSz="10080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Jika persoalan penarikan sampel berbeda pada setiap lapisan</a:t>
            </a:r>
          </a:p>
          <a:p>
            <a:pPr marL="609600" indent="-609600" defTabSz="1008063" eaLnBrk="1" hangingPunct="1"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sv-SE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3150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188913"/>
            <a:ext cx="7808912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Cluster sampling 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41475"/>
            <a:ext cx="8893175" cy="4595813"/>
          </a:xfrm>
        </p:spPr>
        <p:txBody>
          <a:bodyPr lIns="0" tIns="0" rIns="0" bIns="0"/>
          <a:lstStyle/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 sz="2400" dirty="0" smtClean="0"/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400" dirty="0" smtClean="0"/>
              <a:t>Simple random sampling </a:t>
            </a:r>
            <a:r>
              <a:rPr lang="en-GB" altLang="en-US" sz="2400" dirty="0" err="1" smtClean="0"/>
              <a:t>dan</a:t>
            </a:r>
            <a:r>
              <a:rPr lang="en-GB" altLang="en-US" sz="2400" dirty="0" smtClean="0"/>
              <a:t> stratified random sampling </a:t>
            </a:r>
            <a:r>
              <a:rPr lang="en-GB" altLang="en-US" sz="2400" dirty="0" err="1" smtClean="0"/>
              <a:t>berasumsi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ada</a:t>
            </a:r>
            <a:r>
              <a:rPr lang="en-GB" altLang="en-US" sz="2400" dirty="0" smtClean="0"/>
              <a:t> sampling frame, </a:t>
            </a:r>
            <a:r>
              <a:rPr lang="en-GB" altLang="en-US" sz="2400" dirty="0" err="1" smtClean="0"/>
              <a:t>yaitu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daftar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lengkap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dari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anggota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populasi</a:t>
            </a:r>
            <a:r>
              <a:rPr lang="en-GB" altLang="en-US" sz="2400" dirty="0" smtClean="0"/>
              <a:t>. </a:t>
            </a:r>
            <a:r>
              <a:rPr lang="en-GB" altLang="en-US" sz="2400" dirty="0" err="1" smtClean="0"/>
              <a:t>Kalau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tidak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ada</a:t>
            </a:r>
            <a:r>
              <a:rPr lang="en-GB" altLang="en-US" sz="2400" dirty="0" smtClean="0"/>
              <a:t>? </a:t>
            </a:r>
            <a:r>
              <a:rPr lang="en-GB" altLang="en-US" sz="2400" b="1" dirty="0" smtClean="0">
                <a:latin typeface="Symbol" pitchFamily="18" charset="2"/>
              </a:rPr>
              <a:t> </a:t>
            </a:r>
            <a:r>
              <a:rPr lang="en-GB" altLang="en-US" sz="2400" dirty="0" smtClean="0"/>
              <a:t>Cluster sampling </a:t>
            </a:r>
            <a:r>
              <a:rPr lang="en-GB" altLang="en-US" sz="2400" dirty="0" err="1" smtClean="0"/>
              <a:t>bisa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digunakan</a:t>
            </a:r>
            <a:r>
              <a:rPr lang="en-GB" altLang="en-US" sz="2400" dirty="0" smtClean="0"/>
              <a:t>.</a:t>
            </a:r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400" dirty="0" err="1" smtClean="0"/>
              <a:t>Populasi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dibagi-bagi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menjadi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sekelompok</a:t>
            </a:r>
            <a:r>
              <a:rPr lang="en-GB" altLang="en-US" sz="2400" dirty="0" smtClean="0"/>
              <a:t> (</a:t>
            </a:r>
            <a:r>
              <a:rPr lang="en-GB" altLang="en-US" sz="2400" dirty="0" err="1" smtClean="0"/>
              <a:t>gerombol</a:t>
            </a:r>
            <a:r>
              <a:rPr lang="en-GB" altLang="en-US" sz="2400" dirty="0" smtClean="0"/>
              <a:t>) yang </a:t>
            </a:r>
            <a:r>
              <a:rPr lang="en-GB" altLang="en-US" sz="2400" dirty="0" err="1" smtClean="0"/>
              <a:t>disebut</a:t>
            </a:r>
            <a:r>
              <a:rPr lang="en-GB" altLang="en-US" sz="2400" dirty="0" smtClean="0"/>
              <a:t> clusters, </a:t>
            </a:r>
            <a:r>
              <a:rPr lang="en-GB" altLang="en-US" sz="2400" dirty="0" err="1" smtClean="0"/>
              <a:t>biasanya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berdasarkan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pembagian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alami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seperti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lokasi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golongan</a:t>
            </a:r>
            <a:r>
              <a:rPr lang="en-GB" altLang="en-US" sz="2400" dirty="0" smtClean="0"/>
              <a:t> </a:t>
            </a:r>
            <a:r>
              <a:rPr lang="en-GB" altLang="en-US" sz="2400" dirty="0" err="1" smtClean="0"/>
              <a:t>sosioekonomi</a:t>
            </a:r>
            <a:r>
              <a:rPr lang="en-GB" altLang="en-US" sz="2400" dirty="0" smtClean="0"/>
              <a:t>, </a:t>
            </a:r>
            <a:r>
              <a:rPr lang="en-GB" altLang="en-US" sz="2400" dirty="0" err="1" smtClean="0"/>
              <a:t>dsb</a:t>
            </a:r>
            <a:r>
              <a:rPr lang="en-GB" altLang="en-US" sz="2400" dirty="0" smtClean="0"/>
              <a:t>.</a:t>
            </a:r>
          </a:p>
          <a:p>
            <a:pPr marL="377825" indent="-377825" defTabSz="1008063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v-SE" altLang="en-US" sz="2400" dirty="0" smtClean="0"/>
              <a:t>masing-masing gerombol dapat menggambarkan keadaan populasi</a:t>
            </a:r>
            <a:r>
              <a:rPr lang="en-US" altLang="en-US" sz="2400" dirty="0" smtClean="0"/>
              <a:t> </a:t>
            </a: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8179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115888"/>
            <a:ext cx="7808913" cy="1158875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Cluster sampling (2)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8207375" cy="4897437"/>
          </a:xfrm>
        </p:spPr>
        <p:txBody>
          <a:bodyPr lIns="0" tIns="0" rIns="0" bIns="0">
            <a:normAutofit/>
          </a:bodyPr>
          <a:lstStyle/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4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Jika</a:t>
            </a:r>
            <a:r>
              <a:rPr lang="en-GB" sz="2400" dirty="0" smtClean="0"/>
              <a:t> cluster </a:t>
            </a:r>
            <a:r>
              <a:rPr lang="en-GB" sz="2400" dirty="0" err="1" smtClean="0"/>
              <a:t>berupa</a:t>
            </a:r>
            <a:r>
              <a:rPr lang="en-GB" sz="2400" dirty="0" smtClean="0"/>
              <a:t> </a:t>
            </a:r>
            <a:r>
              <a:rPr lang="en-GB" sz="2400" dirty="0" err="1" smtClean="0"/>
              <a:t>wilayah</a:t>
            </a:r>
            <a:r>
              <a:rPr lang="en-GB" sz="2400" dirty="0" smtClean="0"/>
              <a:t> (area), </a:t>
            </a:r>
            <a:r>
              <a:rPr lang="en-GB" sz="2400" dirty="0" err="1" smtClean="0"/>
              <a:t>ada</a:t>
            </a:r>
            <a:r>
              <a:rPr lang="en-GB" sz="2400" dirty="0" smtClean="0"/>
              <a:t> yang </a:t>
            </a:r>
            <a:r>
              <a:rPr lang="en-GB" sz="2400" dirty="0" err="1" smtClean="0"/>
              <a:t>menyebut</a:t>
            </a:r>
            <a:r>
              <a:rPr lang="en-GB" sz="2400" dirty="0" smtClean="0"/>
              <a:t> area sampling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Berbeda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stratified: stratified </a:t>
            </a:r>
            <a:r>
              <a:rPr lang="en-GB" sz="2400" dirty="0" err="1" smtClean="0"/>
              <a:t>mengambil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tiap</a:t>
            </a:r>
            <a:r>
              <a:rPr lang="en-GB" sz="2400" dirty="0" smtClean="0"/>
              <a:t> strata, cluster sampling </a:t>
            </a:r>
            <a:r>
              <a:rPr lang="en-GB" sz="2400" dirty="0" err="1" smtClean="0"/>
              <a:t>tidak</a:t>
            </a:r>
            <a:r>
              <a:rPr lang="en-GB" sz="2400" dirty="0" smtClean="0"/>
              <a:t> </a:t>
            </a:r>
            <a:r>
              <a:rPr lang="en-GB" sz="2400" dirty="0" err="1" smtClean="0"/>
              <a:t>mengambil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</a:t>
            </a:r>
            <a:r>
              <a:rPr lang="en-GB" sz="2400" dirty="0" err="1" smtClean="0"/>
              <a:t>tiap</a:t>
            </a:r>
            <a:r>
              <a:rPr lang="en-GB" sz="2400" dirty="0" smtClean="0"/>
              <a:t> cluster, </a:t>
            </a:r>
            <a:r>
              <a:rPr lang="en-GB" sz="2400" dirty="0" err="1" smtClean="0"/>
              <a:t>tetapi</a:t>
            </a:r>
            <a:r>
              <a:rPr lang="en-GB" sz="2400" dirty="0" smtClean="0"/>
              <a:t> </a:t>
            </a:r>
            <a:r>
              <a:rPr lang="en-GB" sz="2400" dirty="0" err="1" smtClean="0"/>
              <a:t>memilih</a:t>
            </a:r>
            <a:r>
              <a:rPr lang="en-GB" sz="2400" dirty="0" smtClean="0"/>
              <a:t>  cluster </a:t>
            </a:r>
            <a:r>
              <a:rPr lang="en-GB" sz="2400" dirty="0" err="1" smtClean="0"/>
              <a:t>sebagai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semua</a:t>
            </a:r>
            <a:r>
              <a:rPr lang="en-GB" sz="2400" dirty="0" smtClean="0"/>
              <a:t> </a:t>
            </a:r>
            <a:r>
              <a:rPr lang="en-GB" sz="2400" dirty="0" err="1" smtClean="0"/>
              <a:t>anggota</a:t>
            </a:r>
            <a:r>
              <a:rPr lang="en-GB" sz="2400" dirty="0" smtClean="0"/>
              <a:t> cluster </a:t>
            </a:r>
            <a:r>
              <a:rPr lang="en-GB" sz="2400" dirty="0" err="1" smtClean="0"/>
              <a:t>menjadi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 </a:t>
            </a:r>
            <a:r>
              <a:rPr lang="en-GB" sz="2400" b="1" dirty="0" smtClean="0">
                <a:latin typeface="Symbol" pitchFamily="18" charset="2"/>
              </a:rPr>
              <a:t> </a:t>
            </a:r>
            <a:r>
              <a:rPr lang="en-GB" sz="2400" dirty="0" smtClean="0"/>
              <a:t>single-stage cluster sampling. </a:t>
            </a:r>
            <a:r>
              <a:rPr lang="en-GB" sz="2400" dirty="0" err="1" smtClean="0"/>
              <a:t>Jika</a:t>
            </a:r>
            <a:r>
              <a:rPr lang="en-GB" sz="2400" dirty="0" smtClean="0"/>
              <a:t> </a:t>
            </a:r>
            <a:r>
              <a:rPr lang="en-GB" sz="2400" dirty="0" err="1" smtClean="0"/>
              <a:t>suatu</a:t>
            </a:r>
            <a:r>
              <a:rPr lang="en-GB" sz="2400" dirty="0" smtClean="0"/>
              <a:t> cluster </a:t>
            </a:r>
            <a:r>
              <a:rPr lang="en-GB" sz="2400" dirty="0" err="1" smtClean="0"/>
              <a:t>terdiri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clusters </a:t>
            </a:r>
            <a:r>
              <a:rPr lang="en-GB" sz="2400" dirty="0" err="1" smtClean="0"/>
              <a:t>lagi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 </a:t>
            </a:r>
            <a:r>
              <a:rPr lang="en-GB" sz="2400" dirty="0" err="1" smtClean="0"/>
              <a:t>diambil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clusters di </a:t>
            </a:r>
            <a:r>
              <a:rPr lang="en-GB" sz="2400" dirty="0" err="1" smtClean="0"/>
              <a:t>bawahnya</a:t>
            </a:r>
            <a:r>
              <a:rPr lang="en-GB" sz="2400" dirty="0" smtClean="0"/>
              <a:t> </a:t>
            </a:r>
            <a:r>
              <a:rPr lang="en-GB" sz="2400" b="1" dirty="0" smtClean="0">
                <a:latin typeface="Symbol" pitchFamily="18" charset="2"/>
              </a:rPr>
              <a:t> </a:t>
            </a:r>
            <a:r>
              <a:rPr lang="en-GB" sz="2400" dirty="0" smtClean="0"/>
              <a:t>multistage cluster sampling.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smtClean="0"/>
              <a:t>Primary sampling units </a:t>
            </a:r>
            <a:r>
              <a:rPr lang="en-GB" sz="2400" b="1" dirty="0" smtClean="0">
                <a:latin typeface="Symbol" pitchFamily="18" charset="2"/>
              </a:rPr>
              <a:t> </a:t>
            </a:r>
            <a:r>
              <a:rPr lang="en-GB" sz="2400" dirty="0" smtClean="0"/>
              <a:t>secondary sampling units </a:t>
            </a:r>
            <a:r>
              <a:rPr lang="en-GB" sz="2400" dirty="0" err="1" smtClean="0"/>
              <a:t>dst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37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188913"/>
            <a:ext cx="7808913" cy="1008062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Cluster sampling (3)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748712" cy="5589587"/>
          </a:xfrm>
        </p:spPr>
        <p:txBody>
          <a:bodyPr lIns="0" tIns="0" rIns="0" bIns="0">
            <a:normAutofit/>
          </a:bodyPr>
          <a:lstStyle/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4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Kurang</a:t>
            </a:r>
            <a:r>
              <a:rPr lang="en-GB" sz="2400" dirty="0" smtClean="0"/>
              <a:t> </a:t>
            </a:r>
            <a:r>
              <a:rPr lang="en-GB" sz="2400" dirty="0" err="1" smtClean="0"/>
              <a:t>akurat</a:t>
            </a:r>
            <a:r>
              <a:rPr lang="en-GB" sz="2400" dirty="0" smtClean="0"/>
              <a:t> </a:t>
            </a:r>
            <a:r>
              <a:rPr lang="en-GB" sz="2400" dirty="0" err="1" smtClean="0"/>
              <a:t>dibandingkan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simple random sampling </a:t>
            </a:r>
            <a:r>
              <a:rPr lang="en-GB" sz="2400" dirty="0" err="1" smtClean="0"/>
              <a:t>atau</a:t>
            </a:r>
            <a:r>
              <a:rPr lang="en-GB" sz="2400" dirty="0" smtClean="0"/>
              <a:t> stratified random sampling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jumlah</a:t>
            </a:r>
            <a:r>
              <a:rPr lang="en-GB" sz="2400" dirty="0" smtClean="0"/>
              <a:t> n yang </a:t>
            </a:r>
            <a:r>
              <a:rPr lang="en-GB" sz="2400" dirty="0" err="1" smtClean="0"/>
              <a:t>sama</a:t>
            </a:r>
            <a:r>
              <a:rPr lang="en-GB" sz="2400" dirty="0" smtClean="0"/>
              <a:t>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err="1" smtClean="0"/>
              <a:t>Akurasi</a:t>
            </a:r>
            <a:r>
              <a:rPr lang="en-GB" sz="2400" dirty="0" smtClean="0"/>
              <a:t> </a:t>
            </a:r>
            <a:r>
              <a:rPr lang="en-GB" sz="2400" dirty="0" err="1" smtClean="0"/>
              <a:t>dapat</a:t>
            </a:r>
            <a:r>
              <a:rPr lang="en-GB" sz="2400" dirty="0" smtClean="0"/>
              <a:t> </a:t>
            </a:r>
            <a:r>
              <a:rPr lang="en-GB" sz="2400" dirty="0" err="1" smtClean="0"/>
              <a:t>ditingkatkan</a:t>
            </a:r>
            <a:r>
              <a:rPr lang="en-GB" sz="2400" dirty="0" smtClean="0"/>
              <a:t>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mengambil</a:t>
            </a:r>
            <a:r>
              <a:rPr lang="en-GB" sz="2400" dirty="0" smtClean="0"/>
              <a:t> </a:t>
            </a:r>
            <a:r>
              <a:rPr lang="en-GB" sz="2400" dirty="0" err="1" smtClean="0"/>
              <a:t>sampel</a:t>
            </a:r>
            <a:r>
              <a:rPr lang="en-GB" sz="2400" dirty="0" smtClean="0"/>
              <a:t> </a:t>
            </a:r>
            <a:r>
              <a:rPr lang="en-GB" sz="2400" dirty="0" err="1" smtClean="0"/>
              <a:t>dari</a:t>
            </a:r>
            <a:r>
              <a:rPr lang="en-GB" sz="2400" dirty="0" smtClean="0"/>
              <a:t> cluster-cluster lain.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4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400" dirty="0" smtClean="0"/>
              <a:t>KEBAIKAN: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Tidak diperlukan kerangka sampel yang berkait dengan </a:t>
            </a:r>
            <a:r>
              <a:rPr lang="sv-SE" sz="2400" i="1" dirty="0" smtClean="0"/>
              <a:t>elements</a:t>
            </a:r>
            <a:r>
              <a:rPr lang="sv-SE" sz="2400" dirty="0" smtClean="0"/>
              <a:t>, tetapi diperlukan kerangka sampel yang berkait dengan cluster (misal RT, RW, Desa, Kecamatan, Kabupaten/Kota, Provinsi)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Biaya pendaftaran anggota populasi dapat berkurang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Biaya transportasi berkurang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779966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44450"/>
            <a:ext cx="7808913" cy="792163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Cluster sampling (4)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89588"/>
          </a:xfrm>
        </p:spPr>
        <p:txBody>
          <a:bodyPr lIns="0" tIns="0" rIns="0" bIns="0">
            <a:normAutofit lnSpcReduction="10000"/>
          </a:bodyPr>
          <a:lstStyle/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smtClean="0"/>
              <a:t>Kurang akurat dibandingkan dengan simple random sampling atau stratified random sampling untuk jumlah n yang sama.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smtClean="0"/>
              <a:t>Akurasi dapat ditingkatkan dengan mengambil sampel dari cluster-cluster lain.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smtClean="0"/>
              <a:t>KEKURANGAN: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Cara analisis data sukar 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Biaya analisis data bertambah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PENGGUNAAN: 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Populasi dapat membentuk cluster, umunya terkait dengan wilayah administratif atau geografis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800" smtClean="0"/>
              <a:t>Populasi dibagi menjadi cluster, bila anggota populasi berbeda-beda sifatnya sesuai dengan yang diselidiki.</a:t>
            </a: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2481181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44450"/>
            <a:ext cx="7808913" cy="792163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Multi-stage sampling (1)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89588"/>
          </a:xfrm>
        </p:spPr>
        <p:txBody>
          <a:bodyPr lIns="0" tIns="0" rIns="0" bIns="0">
            <a:normAutofit/>
          </a:bodyPr>
          <a:lstStyle/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Penarikan sampel bertahap, pemilihan sampel dilakukan dua tahap atau lebih.  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Mula-mula populasi dibagi atas unit sampel (umunya berupa cluster) untuk pemilihan tahap pertama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kemudian satuan- satuan terpilih pada tahap pertama dibagi lagi atas satuan (unit sample) untuk pemilihan tahap kedua, dan seterusnya sampai dengan beberapa tahap penarikan sampel dan kemudian dihentikan.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Simple random samping atau Cluster Sampling juga bisa diterapkan pada setiap tahap, </a:t>
            </a:r>
          </a:p>
          <a:p>
            <a:pPr marL="377825" indent="-377825" defTabSz="1008063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Bahkan nonprobablity sampling khususnya yang tidak pada tahap akhir.  Perlu diketahui bahwa untuk setiap tahap bisa menggunakan teknik sampling yang sama, dan juga bisa berbeda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pPr marL="377825" indent="-377825" defTabSz="1008063" eaLnBrk="1" fontAlgn="auto" hangingPunct="1">
              <a:lnSpc>
                <a:spcPct val="90000"/>
              </a:lnSpc>
              <a:spcBef>
                <a:spcPct val="6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815814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3100" y="44450"/>
            <a:ext cx="7808913" cy="792163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Multi-stage sampling (2)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893175" cy="5876925"/>
          </a:xfrm>
        </p:spPr>
        <p:txBody>
          <a:bodyPr lIns="0" tIns="0" rIns="0" bIns="0">
            <a:normAutofit/>
          </a:bodyPr>
          <a:lstStyle/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KEBAIKAN: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(1) Biaya transportasi rendah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(2) Pelaksanaannya mudah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KEKURANGAN: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Bila unit-unit tahap pertama (sebelumnya) tidak berukuran sama, maka penggunaannya sukar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Penarikan sampel ini memerlukan banyak perencanaan yang harus dilakukan sebelumnya.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5000"/>
              </a:spcBef>
              <a:spcAft>
                <a:spcPts val="0"/>
              </a:spcAft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PENGGUNAAN: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Jika populasi meliputi wilayah yang luas</a:t>
            </a:r>
          </a:p>
          <a:p>
            <a:pPr marL="377825" indent="-377825" defTabSz="1008063" eaLnBrk="1" fontAlgn="auto" hangingPunct="1">
              <a:lnSpc>
                <a:spcPct val="95000"/>
              </a:lnSpc>
              <a:spcBef>
                <a:spcPct val="5000"/>
              </a:spcBef>
              <a:spcAft>
                <a:spcPts val="0"/>
              </a:spcAft>
              <a:buFont typeface="Wingdings 3"/>
              <a:buChar char="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sv-SE" sz="2400" dirty="0" smtClean="0"/>
              <a:t>Jika daftar populasi yang terkait dengan </a:t>
            </a:r>
            <a:r>
              <a:rPr lang="sv-SE" sz="2400" i="1" dirty="0" smtClean="0"/>
              <a:t>elements</a:t>
            </a:r>
            <a:r>
              <a:rPr lang="sv-SE" sz="2400" dirty="0" smtClean="0"/>
              <a:t> tidak tersedia secara lengkap dan teliti, dan yang tersedia gugusan (unit)  yang lebih besar.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24326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              DESKRIPSI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</a:rPr>
              <a:t>MEAN</a:t>
            </a:r>
          </a:p>
          <a:p>
            <a:pPr>
              <a:spcBef>
                <a:spcPct val="50000"/>
              </a:spcBef>
            </a:pPr>
            <a:r>
              <a:rPr lang="sv-SE" altLang="en-US" sz="2400" dirty="0">
                <a:latin typeface="Times New Roman" pitchFamily="18" charset="0"/>
              </a:rPr>
              <a:t>-    </a:t>
            </a:r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Besar populasi tidak diketahui: 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endParaRPr lang="sv-SE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sv-SE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Besar </a:t>
            </a:r>
            <a:r>
              <a:rPr lang="es-ES" altLang="en-US" sz="2400" dirty="0" err="1">
                <a:solidFill>
                  <a:schemeClr val="bg1"/>
                </a:solidFill>
                <a:latin typeface="Times New Roman" pitchFamily="18" charset="0"/>
              </a:rPr>
              <a:t>populasi</a:t>
            </a: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 (N) </a:t>
            </a:r>
            <a:r>
              <a:rPr lang="es-ES" altLang="en-US" sz="2400" dirty="0" err="1">
                <a:solidFill>
                  <a:schemeClr val="bg1"/>
                </a:solidFill>
                <a:latin typeface="Times New Roman" pitchFamily="18" charset="0"/>
              </a:rPr>
              <a:t>diketahui</a:t>
            </a: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endParaRPr lang="es-ES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es-ES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Atau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formula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Slovin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dalam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hal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ini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Z   =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nilai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normal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baku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pada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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 5 % = 1,96.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  <a:sym typeface="Symbol" pitchFamily="18" charset="2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</a:t>
            </a:r>
            <a:r>
              <a:rPr lang="en-US" altLang="en-US" sz="2000" baseline="30000" dirty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=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ragam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populasi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dapat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diperoleh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dari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penelitian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sebelumnya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penelitian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pendahuluan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d  = 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simpangan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mean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sampel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terhadap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mean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populasi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yang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masih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ditolerir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secara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teoritis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e  =   </a:t>
            </a:r>
            <a:r>
              <a:rPr lang="id-ID" altLang="en-US" sz="2000" dirty="0">
                <a:solidFill>
                  <a:schemeClr val="bg1"/>
                </a:solidFill>
                <a:latin typeface="Arial Narrow" pitchFamily="34" charset="0"/>
              </a:rPr>
              <a:t>persentase kelonggaran ketidak telitian karena kesalahan pengambilan sampel yang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      </a:t>
            </a:r>
            <a:r>
              <a:rPr lang="id-ID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id-ID" altLang="en-US" sz="2000" dirty="0">
                <a:solidFill>
                  <a:schemeClr val="bg1"/>
                </a:solidFill>
                <a:latin typeface="Arial Narrow" pitchFamily="34" charset="0"/>
              </a:rPr>
              <a:t>masih dapat ditolerir, bisa 1 %, 5 % atau10%.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Lucida Sans Unicode" pitchFamily="34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603465"/>
              </p:ext>
            </p:extLst>
          </p:nvPr>
        </p:nvGraphicFramePr>
        <p:xfrm>
          <a:off x="4645025" y="1069975"/>
          <a:ext cx="15113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634680" imgH="355320" progId="Equation.3">
                  <p:embed/>
                </p:oleObj>
              </mc:Choice>
              <mc:Fallback>
                <p:oleObj name="Equation" r:id="rId3" imgW="634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069975"/>
                        <a:ext cx="1511300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Lucida Sans Unicode" pitchFamily="34" charset="0"/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967792"/>
              </p:ext>
            </p:extLst>
          </p:nvPr>
        </p:nvGraphicFramePr>
        <p:xfrm>
          <a:off x="4467225" y="2565400"/>
          <a:ext cx="24812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990360" imgH="380880" progId="Equation.3">
                  <p:embed/>
                </p:oleObj>
              </mc:Choice>
              <mc:Fallback>
                <p:oleObj name="Equation" r:id="rId5" imgW="990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2565400"/>
                        <a:ext cx="2481263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Lucida Sans Unicode" pitchFamily="34" charset="0"/>
            </a:endParaRPr>
          </a:p>
        </p:txBody>
      </p:sp>
      <p:graphicFrame>
        <p:nvGraphicFramePr>
          <p:cNvPr id="10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48265"/>
              </p:ext>
            </p:extLst>
          </p:nvPr>
        </p:nvGraphicFramePr>
        <p:xfrm>
          <a:off x="3224213" y="3724275"/>
          <a:ext cx="17795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799753" imgH="393529" progId="Equation.3">
                  <p:embed/>
                </p:oleObj>
              </mc:Choice>
              <mc:Fallback>
                <p:oleObj name="Equation" r:id="rId7" imgW="79975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724275"/>
                        <a:ext cx="1779587" cy="928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Rectangle 9"/>
          <p:cNvSpPr>
            <a:spLocks noGrp="1" noChangeArrowheads="1"/>
          </p:cNvSpPr>
          <p:nvPr>
            <p:ph type="title"/>
          </p:nvPr>
        </p:nvSpPr>
        <p:spPr>
          <a:xfrm>
            <a:off x="673100" y="44450"/>
            <a:ext cx="7808913" cy="792163"/>
          </a:xfrm>
        </p:spPr>
        <p:txBody>
          <a:bodyPr lIns="0" tIns="0" rIns="0" bIns="0"/>
          <a:lstStyle/>
          <a:p>
            <a:pPr defTabSz="1008063" eaLnBrk="1" fontAlgn="auto" hangingPunct="1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mtClean="0"/>
              <a:t>Sample size (1)</a:t>
            </a:r>
          </a:p>
        </p:txBody>
      </p:sp>
    </p:spTree>
    <p:extLst>
      <p:ext uri="{BB962C8B-B14F-4D97-AF65-F5344CB8AC3E}">
        <p14:creationId xmlns:p14="http://schemas.microsoft.com/office/powerpoint/2010/main" val="14938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331913" y="0"/>
            <a:ext cx="705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Times New Roman" pitchFamily="18" charset="0"/>
              </a:rPr>
              <a:t>Sample size (1)</a:t>
            </a:r>
            <a:endParaRPr lang="en-US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0" y="836613"/>
            <a:ext cx="9144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                   DESKRIPSI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itchFamily="18" charset="0"/>
              </a:rPr>
              <a:t>PROPORSI</a:t>
            </a:r>
          </a:p>
          <a:p>
            <a:pPr>
              <a:spcBef>
                <a:spcPct val="50000"/>
              </a:spcBef>
            </a:pPr>
            <a:r>
              <a:rPr lang="sv-SE" altLang="en-US" sz="2400" dirty="0">
                <a:latin typeface="Times New Roman" pitchFamily="18" charset="0"/>
              </a:rPr>
              <a:t>-    </a:t>
            </a:r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Besar populasi tidak diketahui: 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endParaRPr lang="sv-SE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sv-SE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Besar </a:t>
            </a:r>
            <a:r>
              <a:rPr lang="es-ES" altLang="en-US" sz="2400" dirty="0" err="1">
                <a:solidFill>
                  <a:schemeClr val="bg1"/>
                </a:solidFill>
                <a:latin typeface="Times New Roman" pitchFamily="18" charset="0"/>
              </a:rPr>
              <a:t>populasi</a:t>
            </a: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 (N) </a:t>
            </a:r>
            <a:r>
              <a:rPr lang="es-ES" altLang="en-US" sz="2400" dirty="0" err="1">
                <a:solidFill>
                  <a:schemeClr val="bg1"/>
                </a:solidFill>
                <a:latin typeface="Times New Roman" pitchFamily="18" charset="0"/>
              </a:rPr>
              <a:t>diketahui</a:t>
            </a:r>
            <a:r>
              <a:rPr lang="es-ES" altLang="en-US" sz="2400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endParaRPr lang="es-ES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es-ES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dalam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hal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s New Roman" pitchFamily="18" charset="0"/>
              </a:rPr>
              <a:t>ini</a:t>
            </a:r>
            <a:r>
              <a:rPr lang="en-US" altLang="en-US" sz="2400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Z   =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nilai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normal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baku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pada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tertentu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5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atau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1 %.</a:t>
            </a:r>
            <a:endParaRPr lang="en-US" altLang="en-US" sz="2000" dirty="0">
              <a:solidFill>
                <a:schemeClr val="bg1"/>
              </a:solidFill>
              <a:latin typeface="Arial Narrow" pitchFamily="34" charset="0"/>
              <a:sym typeface="Symbol" pitchFamily="18" charset="2"/>
            </a:endParaRP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p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  =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proporsi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kasus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yang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diselidiki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atau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dipilih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proporsi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dengan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n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maksimum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yaitu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0,5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Q  = 1 - p</a:t>
            </a:r>
          </a:p>
          <a:p>
            <a:pPr lvl="1"/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d   =  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simpangan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mean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sampel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terhadap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proporsi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populasi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, yang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masih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ditolerir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secara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 Narrow" pitchFamily="34" charset="0"/>
              </a:rPr>
              <a:t>teoritis</a:t>
            </a:r>
            <a:r>
              <a:rPr lang="en-US" altLang="en-US" sz="2000" dirty="0">
                <a:solidFill>
                  <a:schemeClr val="bg1"/>
                </a:solidFill>
                <a:latin typeface="Arial Narrow" pitchFamily="34" charset="0"/>
              </a:rPr>
              <a:t>. </a:t>
            </a:r>
          </a:p>
          <a:p>
            <a:pPr lvl="1"/>
            <a:endParaRPr lang="en-US" altLang="en-US" sz="2000" dirty="0">
              <a:latin typeface="Arial Narrow" pitchFamily="34" charset="0"/>
            </a:endParaRP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18012449"/>
              </p:ext>
            </p:extLst>
          </p:nvPr>
        </p:nvGraphicFramePr>
        <p:xfrm>
          <a:off x="4716463" y="1196975"/>
          <a:ext cx="1584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634680" imgH="355320" progId="Equation.3">
                  <p:embed/>
                </p:oleObj>
              </mc:Choice>
              <mc:Fallback>
                <p:oleObj name="Equation" r:id="rId3" imgW="634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196975"/>
                        <a:ext cx="1584325" cy="88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9689139"/>
              </p:ext>
            </p:extLst>
          </p:nvPr>
        </p:nvGraphicFramePr>
        <p:xfrm>
          <a:off x="4513263" y="2376488"/>
          <a:ext cx="2406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977760" imgH="380880" progId="Equation.3">
                  <p:embed/>
                </p:oleObj>
              </mc:Choice>
              <mc:Fallback>
                <p:oleObj name="Equation" r:id="rId5" imgW="9777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2376488"/>
                        <a:ext cx="2406650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2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370" name="Picture 10" descr="minifoc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425" y="2047875"/>
            <a:ext cx="4087813" cy="4373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7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620000" cy="1173162"/>
          </a:xfrm>
        </p:spPr>
        <p:txBody>
          <a:bodyPr/>
          <a:lstStyle/>
          <a:p>
            <a:r>
              <a:rPr lang="en-US" altLang="en-US" sz="4000" dirty="0"/>
              <a:t>Number of Dimensions</a:t>
            </a:r>
          </a:p>
        </p:txBody>
      </p:sp>
      <p:sp>
        <p:nvSpPr>
          <p:cNvPr id="527368" name="AutoShape 8"/>
          <p:cNvSpPr>
            <a:spLocks noChangeArrowheads="1"/>
          </p:cNvSpPr>
          <p:nvPr/>
        </p:nvSpPr>
        <p:spPr bwMode="auto">
          <a:xfrm>
            <a:off x="1044575" y="2362200"/>
            <a:ext cx="3322638" cy="960438"/>
          </a:xfrm>
          <a:prstGeom prst="roundRect">
            <a:avLst>
              <a:gd name="adj" fmla="val 16667"/>
            </a:avLst>
          </a:prstGeom>
          <a:solidFill>
            <a:srgbClr val="FFDD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Unidimensional</a:t>
            </a:r>
          </a:p>
        </p:txBody>
      </p:sp>
      <p:sp>
        <p:nvSpPr>
          <p:cNvPr id="527369" name="AutoShape 9"/>
          <p:cNvSpPr>
            <a:spLocks noChangeArrowheads="1"/>
          </p:cNvSpPr>
          <p:nvPr/>
        </p:nvSpPr>
        <p:spPr bwMode="auto">
          <a:xfrm>
            <a:off x="1044575" y="3703638"/>
            <a:ext cx="3322638" cy="960437"/>
          </a:xfrm>
          <a:prstGeom prst="roundRect">
            <a:avLst>
              <a:gd name="adj" fmla="val 16667"/>
            </a:avLst>
          </a:prstGeom>
          <a:solidFill>
            <a:srgbClr val="FFAE0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Multi-dimensional</a:t>
            </a:r>
          </a:p>
        </p:txBody>
      </p:sp>
    </p:spTree>
    <p:extLst>
      <p:ext uri="{BB962C8B-B14F-4D97-AF65-F5344CB8AC3E}">
        <p14:creationId xmlns:p14="http://schemas.microsoft.com/office/powerpoint/2010/main" val="419831736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8" grpId="0" animBg="1"/>
      <p:bldP spid="5273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78948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v-SE" altLang="en-US" sz="2400" b="1" dirty="0">
                <a:solidFill>
                  <a:srgbClr val="0000FF"/>
                </a:solidFill>
                <a:latin typeface="Times New Roman" pitchFamily="18" charset="0"/>
              </a:rPr>
              <a:t>Beberapa hal yang berkaitan dengan penentuan besar sampel: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(a). Apabila karakteristik (variabel) yang diamati lebih dari satu, maka</a:t>
            </a:r>
            <a:r>
              <a:rPr lang="sv-SE" altLang="en-US" sz="2400" dirty="0">
                <a:latin typeface="Times New Roman" pitchFamily="18" charset="0"/>
              </a:rPr>
              <a:t>: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Lucida Sans Unicode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Lucida Sans Unicode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95288" y="1844675"/>
            <a:ext cx="84597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buFontTx/>
              <a:buBlip>
                <a:blip r:embed="rId2"/>
              </a:buBlip>
            </a:pPr>
            <a:r>
              <a:rPr lang="sv-SE" altLang="en-US" sz="2400" dirty="0">
                <a:solidFill>
                  <a:schemeClr val="bg1"/>
                </a:solidFill>
                <a:latin typeface="Arial Narrow" pitchFamily="34" charset="0"/>
              </a:rPr>
              <a:t>Kumpulkan semua variabel yang berkenaan dengan survey</a:t>
            </a:r>
          </a:p>
          <a:p>
            <a:pPr lvl="1">
              <a:buFontTx/>
              <a:buBlip>
                <a:blip r:embed="rId2"/>
              </a:buBlip>
            </a:pPr>
            <a:r>
              <a:rPr lang="sv-SE" altLang="en-US" sz="2400" dirty="0">
                <a:solidFill>
                  <a:schemeClr val="bg1"/>
                </a:solidFill>
                <a:latin typeface="Arial Narrow" pitchFamily="34" charset="0"/>
              </a:rPr>
              <a:t>Adakan prediksi tentang besar sampel berdasarkan masing-masing variabel dan untuk seluruh variabel.</a:t>
            </a:r>
          </a:p>
          <a:p>
            <a:pPr lvl="1">
              <a:buFontTx/>
              <a:buBlip>
                <a:blip r:embed="rId2"/>
              </a:buBlip>
            </a:pPr>
            <a:r>
              <a:rPr lang="sv-SE" altLang="en-US" sz="2400" dirty="0">
                <a:solidFill>
                  <a:schemeClr val="bg1"/>
                </a:solidFill>
                <a:latin typeface="Arial Narrow" pitchFamily="34" charset="0"/>
              </a:rPr>
              <a:t>Besar sampelyang disarankan untuk dipilih adalah yang paling kecil.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0" y="4094163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(b). Apabila tidak ada informasi sama sekali mengenai populasi, maka 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      besar sampel dapat ditentukan secara proporsional terhadap populasi,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      misalnya 2, 5, 10, atau 50 % dari besar populasi (N).</a:t>
            </a:r>
          </a:p>
          <a:p>
            <a:endParaRPr lang="sv-SE" altLang="en-US" sz="24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(c). Pada kasus-kasus tertentu, untuk fisibilitas pelaksanaan penelitian, 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      besar sampel dapat ditentukan secara quota (berdasarkan</a:t>
            </a:r>
          </a:p>
          <a:p>
            <a:r>
              <a:rPr lang="sv-SE" altLang="en-US" sz="2400" dirty="0">
                <a:solidFill>
                  <a:schemeClr val="bg1"/>
                </a:solidFill>
                <a:latin typeface="Times New Roman" pitchFamily="18" charset="0"/>
              </a:rPr>
              <a:t>      pertimbangan tertentu).</a:t>
            </a:r>
            <a:endParaRPr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331913" y="0"/>
            <a:ext cx="70564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400">
                <a:solidFill>
                  <a:schemeClr val="tx2"/>
                </a:solidFill>
                <a:latin typeface="Times New Roman" pitchFamily="18" charset="0"/>
              </a:rPr>
              <a:t>Sample size (4)</a:t>
            </a:r>
            <a:endParaRPr lang="en-US" alt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6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21892"/>
              </p:ext>
            </p:extLst>
          </p:nvPr>
        </p:nvGraphicFramePr>
        <p:xfrm>
          <a:off x="323850" y="476250"/>
          <a:ext cx="8497888" cy="6370643"/>
        </p:xfrm>
        <a:graphic>
          <a:graphicData uri="http://schemas.openxmlformats.org/drawingml/2006/table">
            <a:tbl>
              <a:tblPr/>
              <a:tblGrid>
                <a:gridCol w="849313"/>
                <a:gridCol w="850900"/>
                <a:gridCol w="849312"/>
                <a:gridCol w="849313"/>
                <a:gridCol w="850900"/>
                <a:gridCol w="849312"/>
                <a:gridCol w="849313"/>
                <a:gridCol w="849312"/>
                <a:gridCol w="850900"/>
                <a:gridCol w="849313"/>
              </a:tblGrid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162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260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338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165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265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341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169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269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175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274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351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181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278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351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186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1100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285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357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181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1200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291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118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196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1300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297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190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123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420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440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368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132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1600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310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373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214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1700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313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375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217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317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377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225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1900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320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379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234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322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40000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380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650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2200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327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50000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381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270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2400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331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75000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382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95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270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159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750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256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2600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335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100000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Narrow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384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376" name="Text Box 224"/>
          <p:cNvSpPr txBox="1">
            <a:spLocks noChangeArrowheads="1"/>
          </p:cNvSpPr>
          <p:nvPr/>
        </p:nvSpPr>
        <p:spPr bwMode="auto">
          <a:xfrm>
            <a:off x="250825" y="0"/>
            <a:ext cx="8642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Tabel 2.1</a:t>
            </a:r>
            <a:r>
              <a:rPr lang="en-US" altLang="en-US" sz="2000">
                <a:latin typeface="Times New Roman" pitchFamily="18" charset="0"/>
              </a:rPr>
              <a:t> </a:t>
            </a:r>
            <a:r>
              <a:rPr lang="en-US" altLang="en-US" sz="2000" b="1">
                <a:solidFill>
                  <a:srgbClr val="006600"/>
                </a:solidFill>
                <a:latin typeface="Times New Roman" pitchFamily="18" charset="0"/>
              </a:rPr>
              <a:t>Table For Determining Sample Size From a Given Population</a:t>
            </a:r>
            <a:r>
              <a:rPr lang="en-US" alt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13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090" name="Group 2"/>
          <p:cNvGraphicFramePr>
            <a:graphicFrameLocks noGrp="1"/>
          </p:cNvGraphicFramePr>
          <p:nvPr/>
        </p:nvGraphicFramePr>
        <p:xfrm>
          <a:off x="107950" y="57150"/>
          <a:ext cx="8893175" cy="6888380"/>
        </p:xfrm>
        <a:graphic>
          <a:graphicData uri="http://schemas.openxmlformats.org/drawingml/2006/table">
            <a:tbl>
              <a:tblPr/>
              <a:tblGrid>
                <a:gridCol w="2627313"/>
                <a:gridCol w="1638300"/>
                <a:gridCol w="1462087"/>
                <a:gridCol w="1465263"/>
                <a:gridCol w="1700212"/>
              </a:tblGrid>
              <a:tr h="30478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Table 2.2a  Sample size for ±3%, ±5%, ±7% and ±10% Precision Levels Where Confidence Level is 95% and P=.5.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Size of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Sample Size (n) for Precision (e) of: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Population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±3%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±5%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±7%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±10%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600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152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700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158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267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277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286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169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714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4,000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5,000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909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6,000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938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7,000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959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8,000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976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381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989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383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15,000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99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392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25,000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394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50,000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1,087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397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1,099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398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&gt;100,000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1,111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30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a = Assumption of normal population is poor (Yamane, 1967). The entire population should be sampled.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T="45718" marB="45718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19514"/>
              </p:ext>
            </p:extLst>
          </p:nvPr>
        </p:nvGraphicFramePr>
        <p:xfrm>
          <a:off x="685800" y="1752600"/>
          <a:ext cx="7696200" cy="3639640"/>
        </p:xfrm>
        <a:graphic>
          <a:graphicData uri="http://schemas.openxmlformats.org/drawingml/2006/table">
            <a:tbl>
              <a:tblPr/>
              <a:tblGrid>
                <a:gridCol w="1332034"/>
                <a:gridCol w="2368062"/>
                <a:gridCol w="3996104"/>
              </a:tblGrid>
              <a:tr h="683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6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Measures</a:t>
                      </a:r>
                      <a:r>
                        <a:rPr lang="en-US" sz="2000" spc="-4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of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Central</a:t>
                      </a:r>
                      <a:r>
                        <a:rPr lang="en-US" sz="2000" spc="-3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Tendency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759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Measures</a:t>
                      </a:r>
                      <a:r>
                        <a:rPr lang="en-US" sz="2000" spc="-4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of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Dispersion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2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Nomin</a:t>
                      </a:r>
                      <a:r>
                        <a:rPr lang="en-US" sz="2000" b="1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</a:t>
                      </a:r>
                      <a:r>
                        <a:rPr lang="en-US" sz="2000" spc="11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Mode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PMingLiU"/>
                          <a:cs typeface="Times New Roman"/>
                        </a:rPr>
                        <a:t>   </a:t>
                      </a:r>
                      <a:r>
                        <a:rPr lang="en-US" sz="2000" spc="11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1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Index</a:t>
                      </a:r>
                      <a:r>
                        <a:rPr lang="en-US" sz="2000" spc="-3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of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Dispersion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0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Ordinal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 </a:t>
                      </a:r>
                      <a:r>
                        <a:rPr lang="en-US" sz="2000" spc="11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Median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 </a:t>
                      </a:r>
                      <a:r>
                        <a:rPr lang="en-US" sz="2000" spc="11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1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-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Semi</a:t>
                      </a:r>
                      <a:r>
                        <a:rPr lang="en-US" sz="2000" spc="25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Interquartile</a:t>
                      </a:r>
                      <a:r>
                        <a:rPr lang="en-US" sz="2000" spc="-5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Range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27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Interval</a:t>
                      </a:r>
                      <a:r>
                        <a:rPr lang="en-US" sz="2000" b="1" spc="-4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/ 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0" marR="0" algn="l">
                        <a:lnSpc>
                          <a:spcPts val="55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Rasio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  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PMingLiU"/>
                        <a:ea typeface="Times New Roman"/>
                        <a:cs typeface="PMingLiU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 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Arithmetic</a:t>
                      </a:r>
                      <a:r>
                        <a:rPr lang="en-US" sz="2000" spc="-4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Mean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 </a:t>
                      </a:r>
                      <a:r>
                        <a:rPr lang="en-US" sz="2000" spc="11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1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Standar</a:t>
                      </a:r>
                      <a:r>
                        <a:rPr lang="en-US" sz="2000" spc="-4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Deviation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Variance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spc="11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Coefficien</a:t>
                      </a:r>
                      <a:r>
                        <a:rPr lang="en-US" sz="2000" spc="-5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of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Variation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76400" y="222069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Ukuran‐Ukuran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Statistik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Berbagai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Skala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Pengukuran</a:t>
            </a: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41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9726"/>
              </p:ext>
            </p:extLst>
          </p:nvPr>
        </p:nvGraphicFramePr>
        <p:xfrm>
          <a:off x="1295400" y="1828800"/>
          <a:ext cx="6400800" cy="3896446"/>
        </p:xfrm>
        <a:graphic>
          <a:graphicData uri="http://schemas.openxmlformats.org/drawingml/2006/table">
            <a:tbl>
              <a:tblPr/>
              <a:tblGrid>
                <a:gridCol w="1590178"/>
                <a:gridCol w="2333152"/>
                <a:gridCol w="2477470"/>
              </a:tblGrid>
              <a:tr h="913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9560" marR="288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Kasus</a:t>
                      </a:r>
                      <a:r>
                        <a:rPr lang="en-US" sz="2000" b="1" spc="-3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</a:t>
                      </a:r>
                      <a:r>
                        <a:rPr lang="en-US" sz="20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Sampel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93700" marR="394335" algn="ctr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Berpasangan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600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Kasus</a:t>
                      </a:r>
                      <a:r>
                        <a:rPr lang="en-US" sz="2000" b="1" spc="-3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</a:t>
                      </a:r>
                      <a:r>
                        <a:rPr lang="en-US" sz="2000" b="1" spc="-5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Sampel</a:t>
                      </a:r>
                      <a:r>
                        <a:rPr lang="en-US" sz="2000" b="1" spc="-4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Bebas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159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76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Nominal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Q</a:t>
                      </a:r>
                      <a:r>
                        <a:rPr lang="en-US" sz="20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Cochran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Chi</a:t>
                      </a:r>
                      <a:r>
                        <a:rPr lang="en-US" sz="2000" spc="-1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Ku</a:t>
                      </a:r>
                      <a:r>
                        <a:rPr lang="en-US" sz="2000" spc="1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drat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307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92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Ordinal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Friedm</a:t>
                      </a:r>
                      <a:r>
                        <a:rPr lang="en-US" sz="2000" spc="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Page</a:t>
                      </a:r>
                      <a:r>
                        <a:rPr lang="en-US" sz="2000" spc="-2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Test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</a:t>
                      </a:r>
                      <a:r>
                        <a:rPr lang="en-US" sz="2000" spc="14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Median</a:t>
                      </a:r>
                      <a:endParaRPr lang="en-US" sz="2000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Kruskal</a:t>
                      </a:r>
                      <a:r>
                        <a:rPr lang="en-US" sz="2000" spc="-4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Wallis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Jonckheere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276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5565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Interval</a:t>
                      </a:r>
                      <a:r>
                        <a:rPr lang="en-US" sz="2000" b="1" spc="-4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/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Rasio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Analisis</a:t>
                      </a:r>
                      <a:r>
                        <a:rPr lang="en-US" sz="2000" spc="-3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Varians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2000" spc="14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-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Analisis</a:t>
                      </a:r>
                      <a:r>
                        <a:rPr lang="en-US" sz="2000" spc="-3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Varians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57400" y="12920"/>
            <a:ext cx="597994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Analisis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Uji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Beda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Berbagai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Skala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Pengukuran</a:t>
            </a:r>
            <a:endParaRPr kumimoji="0" lang="en-US" alt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15152"/>
              </p:ext>
            </p:extLst>
          </p:nvPr>
        </p:nvGraphicFramePr>
        <p:xfrm>
          <a:off x="685800" y="1752599"/>
          <a:ext cx="7696200" cy="3733801"/>
        </p:xfrm>
        <a:graphic>
          <a:graphicData uri="http://schemas.openxmlformats.org/drawingml/2006/table">
            <a:tbl>
              <a:tblPr/>
              <a:tblGrid>
                <a:gridCol w="3114998"/>
                <a:gridCol w="4581202"/>
              </a:tblGrid>
              <a:tr h="2430621">
                <a:tc>
                  <a:txBody>
                    <a:bodyPr/>
                    <a:lstStyle/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Palatino Linotype"/>
                      </a:endParaRPr>
                    </a:p>
                    <a:p>
                      <a:pPr marL="64770" marR="0">
                        <a:lnSpc>
                          <a:spcPts val="1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Metrik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Principal</a:t>
                      </a:r>
                      <a:r>
                        <a:rPr lang="en-US" sz="2000" spc="-4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Components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Factor</a:t>
                      </a:r>
                      <a:r>
                        <a:rPr lang="en-US" sz="2000" spc="-3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Metric</a:t>
                      </a:r>
                      <a:r>
                        <a:rPr lang="en-US" sz="2000" spc="-3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ul</a:t>
                      </a:r>
                      <a:r>
                        <a:rPr lang="en-US" sz="20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idimensional</a:t>
                      </a:r>
                      <a:r>
                        <a:rPr lang="en-US" sz="2000" spc="-8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Scaling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Cluster</a:t>
                      </a:r>
                      <a:r>
                        <a:rPr lang="en-US" sz="2000" spc="-3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180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Non</a:t>
                      </a:r>
                      <a:r>
                        <a:rPr lang="en-US" sz="2000" b="1" spc="-2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Metrik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Non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Metric</a:t>
                      </a:r>
                      <a:r>
                        <a:rPr lang="en-US" sz="2000" spc="-2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Multi</a:t>
                      </a:r>
                      <a:r>
                        <a:rPr lang="en-US" sz="20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imensional</a:t>
                      </a:r>
                      <a:r>
                        <a:rPr lang="en-US" sz="2000" spc="-8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Scaling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Loglinear</a:t>
                      </a:r>
                      <a:r>
                        <a:rPr lang="en-US" sz="2000" spc="-4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Models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52600" y="152400"/>
            <a:ext cx="80772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Analisis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Statistik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Multivariat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Model</a:t>
            </a:r>
            <a:r>
              <a:rPr kumimoji="0" lang="en-US" alt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Interdependen</a:t>
            </a:r>
            <a:endParaRPr kumimoji="0" lang="en-US" altLang="en-US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25583"/>
              </p:ext>
            </p:extLst>
          </p:nvPr>
        </p:nvGraphicFramePr>
        <p:xfrm>
          <a:off x="990600" y="1905000"/>
          <a:ext cx="6781799" cy="3320047"/>
        </p:xfrm>
        <a:graphic>
          <a:graphicData uri="http://schemas.openxmlformats.org/drawingml/2006/table">
            <a:tbl>
              <a:tblPr/>
              <a:tblGrid>
                <a:gridCol w="1196788"/>
                <a:gridCol w="3111649"/>
                <a:gridCol w="2473362"/>
              </a:tblGrid>
              <a:tr h="657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73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Satu</a:t>
                      </a:r>
                      <a:r>
                        <a:rPr lang="en-US" sz="2000" b="1" spc="-2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Kriteria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4351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Dua</a:t>
                      </a:r>
                      <a:r>
                        <a:rPr lang="en-US" sz="2000" b="1" spc="-1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atau</a:t>
                      </a:r>
                      <a:r>
                        <a:rPr lang="en-US" sz="2000" b="1" spc="-2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Lebih</a:t>
                      </a:r>
                      <a:r>
                        <a:rPr lang="en-US" sz="2000" b="1" spc="-3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Kriteria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491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20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Metric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Mult</a:t>
                      </a:r>
                      <a:r>
                        <a:rPr lang="en-US" sz="20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ple</a:t>
                      </a:r>
                      <a:r>
                        <a:rPr lang="en-US" sz="2000" spc="-3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Regression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Path</a:t>
                      </a:r>
                      <a:r>
                        <a:rPr lang="en-US" sz="2000" spc="-1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</a:t>
                      </a:r>
                      <a:r>
                        <a:rPr lang="en-US" sz="20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Lisrel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Manova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Canonical</a:t>
                      </a:r>
                      <a:r>
                        <a:rPr lang="en-US" sz="2000" spc="-5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316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631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Non</a:t>
                      </a:r>
                      <a:r>
                        <a:rPr lang="en-US" sz="2000" b="1" spc="-2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Metric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Discriminant</a:t>
                      </a:r>
                      <a:r>
                        <a:rPr lang="en-US" sz="2000" spc="-6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Logit</a:t>
                      </a:r>
                      <a:r>
                        <a:rPr lang="en-US" sz="2000" spc="-2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Canonical</a:t>
                      </a:r>
                      <a:r>
                        <a:rPr lang="en-US" sz="2000" spc="-5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Analysis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0" y="383959"/>
            <a:ext cx="73369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Analisis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Statistika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Multivariat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Model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Dependen</a:t>
            </a: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080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33827"/>
              </p:ext>
            </p:extLst>
          </p:nvPr>
        </p:nvGraphicFramePr>
        <p:xfrm>
          <a:off x="609600" y="1359932"/>
          <a:ext cx="7772399" cy="4573016"/>
        </p:xfrm>
        <a:graphic>
          <a:graphicData uri="http://schemas.openxmlformats.org/drawingml/2006/table">
            <a:tbl>
              <a:tblPr/>
              <a:tblGrid>
                <a:gridCol w="1828800"/>
                <a:gridCol w="2182236"/>
                <a:gridCol w="1787891"/>
                <a:gridCol w="1973472"/>
              </a:tblGrid>
              <a:tr h="3308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099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Nomi</a:t>
                      </a:r>
                      <a:r>
                        <a:rPr lang="en-US" sz="18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8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00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Ordi</a:t>
                      </a:r>
                      <a:r>
                        <a:rPr lang="en-US" sz="18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8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479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Interval/ 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R</a:t>
                      </a:r>
                      <a:r>
                        <a:rPr lang="en-US" sz="18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7180"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Nomi</a:t>
                      </a:r>
                      <a:r>
                        <a:rPr lang="en-US" sz="18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8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Pea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son’s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Lambda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Cr</a:t>
                      </a:r>
                      <a:r>
                        <a:rPr lang="en-US" sz="18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er’s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V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Phi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Tetrachoric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04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Tsuprow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Theta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49225" marR="64135" indent="-838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Eta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, the c</a:t>
                      </a:r>
                      <a:r>
                        <a:rPr lang="en-US" sz="18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o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rrelation ratio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Ordi</a:t>
                      </a:r>
                      <a:r>
                        <a:rPr lang="en-US" sz="18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8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spc="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G</a:t>
                      </a:r>
                      <a:r>
                        <a:rPr lang="en-US" sz="18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mma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Kend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ll’s</a:t>
                      </a:r>
                      <a:r>
                        <a:rPr lang="en-US" sz="18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18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Somers’s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dyx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Spear</a:t>
                      </a:r>
                      <a:r>
                        <a:rPr lang="en-US" sz="1800" spc="-1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an’s</a:t>
                      </a:r>
                      <a:r>
                        <a:rPr lang="en-US" sz="18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rho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-</a:t>
                      </a:r>
                      <a:r>
                        <a:rPr lang="en-US" sz="1800" spc="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1800" spc="-1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Times New Roman"/>
                          <a:cs typeface="PMingLiU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J</a:t>
                      </a:r>
                      <a:r>
                        <a:rPr lang="en-US" sz="1800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spen’s</a:t>
                      </a:r>
                      <a:r>
                        <a:rPr lang="en-US" sz="18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Interval</a:t>
                      </a:r>
                      <a:r>
                        <a:rPr lang="en-US" sz="18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/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Ra</a:t>
                      </a:r>
                      <a:r>
                        <a:rPr lang="en-US" sz="18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io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Pea</a:t>
                      </a:r>
                      <a:r>
                        <a:rPr lang="en-US" sz="18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son’s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00200" y="457200"/>
            <a:ext cx="68949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Analisis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Korelasi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Berbagai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Skala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Pengukuran</a:t>
            </a: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3599"/>
              </p:ext>
            </p:extLst>
          </p:nvPr>
        </p:nvGraphicFramePr>
        <p:xfrm>
          <a:off x="990600" y="1447801"/>
          <a:ext cx="7467600" cy="4572023"/>
        </p:xfrm>
        <a:graphic>
          <a:graphicData uri="http://schemas.openxmlformats.org/drawingml/2006/table">
            <a:tbl>
              <a:tblPr/>
              <a:tblGrid>
                <a:gridCol w="1165055"/>
                <a:gridCol w="2248041"/>
                <a:gridCol w="1768504"/>
                <a:gridCol w="2286000"/>
              </a:tblGrid>
              <a:tr h="58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939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us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t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u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p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el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06680" marR="1079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us</a:t>
                      </a:r>
                      <a:r>
                        <a:rPr lang="en-US" sz="16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Dua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p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el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86385" marR="28511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Ber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p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asa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ng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7800" marR="1797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Ka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us</a:t>
                      </a:r>
                      <a:r>
                        <a:rPr lang="en-US" sz="16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Dua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</a:t>
                      </a:r>
                      <a:r>
                        <a:rPr lang="en-US" sz="1600" b="1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m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p</a:t>
                      </a:r>
                      <a:r>
                        <a:rPr lang="en-US" sz="1600" b="1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el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57530" marR="5588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Bebas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851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524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Nomi</a:t>
                      </a:r>
                      <a:r>
                        <a:rPr lang="en-US" sz="16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6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B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nomi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Ch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Kuadrat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Mc </a:t>
                      </a:r>
                      <a:r>
                        <a:rPr lang="en-US" sz="1400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Nemar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=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E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x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act 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F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h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Ch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Kuadrat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00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09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Ordi</a:t>
                      </a:r>
                      <a:r>
                        <a:rPr lang="en-US" sz="16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n</a:t>
                      </a:r>
                      <a:r>
                        <a:rPr lang="en-US" sz="1600" b="1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l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Run</a:t>
                      </a:r>
                      <a:r>
                        <a:rPr lang="en-US" sz="1400" spc="-1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</a:t>
                      </a:r>
                      <a:r>
                        <a:rPr lang="en-US" sz="1400" spc="-5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o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lmogoro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Smirnov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Ch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nge</a:t>
                      </a:r>
                      <a:r>
                        <a:rPr lang="en-US" sz="14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Point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Test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spc="-1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1400" spc="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</a:t>
                      </a:r>
                      <a:r>
                        <a:rPr lang="en-US" sz="1400" spc="-5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d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Wilcoxon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Mann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W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h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itney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Median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K</a:t>
                      </a:r>
                      <a:r>
                        <a:rPr lang="en-US" sz="14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o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lmogorov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Smirnov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Si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gel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Tukey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Robust</a:t>
                      </a:r>
                      <a:r>
                        <a:rPr lang="en-US" sz="1400" spc="-1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nk</a:t>
                      </a:r>
                      <a:r>
                        <a:rPr lang="en-US" sz="1400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Test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724">
                <a:tc>
                  <a:txBody>
                    <a:bodyPr/>
                    <a:lstStyle/>
                    <a:p>
                      <a:pPr marL="0" marR="0">
                        <a:lnSpc>
                          <a:spcPts val="5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8920" marR="121285" indent="-102235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Interval</a:t>
                      </a:r>
                      <a:r>
                        <a:rPr lang="en-US" sz="1600" b="1" spc="-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/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Times New Roman"/>
                          <a:cs typeface="Palatino Linotype"/>
                        </a:rPr>
                        <a:t>Rasio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Permu</a:t>
                      </a:r>
                      <a:r>
                        <a:rPr lang="en-US" sz="1400" spc="-1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asi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Permu</a:t>
                      </a:r>
                      <a:r>
                        <a:rPr lang="en-US" sz="1400" spc="-1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asi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Uji</a:t>
                      </a:r>
                      <a:r>
                        <a:rPr lang="en-US" sz="1400" spc="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Z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ts val="5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47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-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PMingLiU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Moses</a:t>
                      </a:r>
                      <a:r>
                        <a:rPr lang="en-US" sz="1400" spc="-5" dirty="0" smtClean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R</a:t>
                      </a:r>
                      <a:r>
                        <a:rPr lang="en-US" sz="1400" spc="5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nk</a:t>
                      </a:r>
                      <a:r>
                        <a:rPr lang="en-US" sz="1400" spc="-1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Palatino Linotype"/>
                          <a:ea typeface="PMingLiU"/>
                          <a:cs typeface="Palatino Linotype"/>
                        </a:rPr>
                        <a:t>Test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28800" y="406513"/>
            <a:ext cx="68820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Analisis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Uji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Beda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Untuk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Berbagai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Skala</a:t>
            </a:r>
            <a:r>
              <a:rPr kumimoji="0" lang="en-US" alt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Palatino Linotype" pitchFamily="18" charset="0"/>
              </a:rPr>
              <a:t>Pengukuran</a:t>
            </a:r>
            <a:endParaRPr kumimoji="0" lang="en-US" altLang="en-US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Referensi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Anonim</a:t>
            </a:r>
            <a:r>
              <a:rPr lang="en-US" dirty="0" smtClean="0">
                <a:solidFill>
                  <a:schemeClr val="bg1"/>
                </a:solidFill>
              </a:rPr>
              <a:t> Handout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catatan-catatan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Cooper, 2008, Business Research Method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Uma </a:t>
            </a:r>
            <a:r>
              <a:rPr lang="en-US" dirty="0" err="1" smtClean="0">
                <a:solidFill>
                  <a:schemeClr val="bg1"/>
                </a:solidFill>
              </a:rPr>
              <a:t>Sekaran</a:t>
            </a:r>
            <a:r>
              <a:rPr lang="en-US" dirty="0" smtClean="0">
                <a:solidFill>
                  <a:schemeClr val="bg1"/>
                </a:solidFill>
              </a:rPr>
              <a:t>  &amp; </a:t>
            </a:r>
            <a:r>
              <a:rPr lang="en-US" dirty="0" err="1" smtClean="0">
                <a:solidFill>
                  <a:schemeClr val="bg1"/>
                </a:solidFill>
              </a:rPr>
              <a:t>Bougie</a:t>
            </a:r>
            <a:r>
              <a:rPr lang="en-US" dirty="0" smtClean="0">
                <a:solidFill>
                  <a:schemeClr val="bg1"/>
                </a:solidFill>
              </a:rPr>
              <a:t>, 2013,  Research Methods for Business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9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73162"/>
          </a:xfrm>
        </p:spPr>
        <p:txBody>
          <a:bodyPr/>
          <a:lstStyle/>
          <a:p>
            <a:r>
              <a:rPr lang="en-US" altLang="en-US"/>
              <a:t>Balanced or Unbalanced</a:t>
            </a:r>
          </a:p>
        </p:txBody>
      </p:sp>
      <p:sp>
        <p:nvSpPr>
          <p:cNvPr id="53044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17788"/>
            <a:ext cx="4000500" cy="4087812"/>
          </a:xfrm>
          <a:solidFill>
            <a:srgbClr val="FDD88F"/>
          </a:solidFill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/>
              <a:t>Very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Neither good nor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Very good</a:t>
            </a:r>
          </a:p>
        </p:txBody>
      </p:sp>
      <p:sp>
        <p:nvSpPr>
          <p:cNvPr id="530447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2617788"/>
            <a:ext cx="4000500" cy="4087812"/>
          </a:xfrm>
          <a:solidFill>
            <a:srgbClr val="FDD88F"/>
          </a:solidFill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/>
              <a:t>Poor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Fair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Very 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Excellent</a:t>
            </a:r>
          </a:p>
        </p:txBody>
      </p:sp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533400" y="1898650"/>
            <a:ext cx="8153400" cy="457200"/>
          </a:xfrm>
          <a:prstGeom prst="rect">
            <a:avLst/>
          </a:prstGeom>
          <a:solidFill>
            <a:srgbClr val="FDD8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How good an actress is Angelina Jolie?</a:t>
            </a:r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331788" y="2501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367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95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Terima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</a:rPr>
              <a:t>Kasih</a:t>
            </a:r>
            <a:r>
              <a:rPr lang="en-US" sz="6000" dirty="0" smtClean="0">
                <a:solidFill>
                  <a:schemeClr val="bg1"/>
                </a:solidFill>
              </a:rPr>
              <a:t> 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8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19646" y="2177"/>
            <a:ext cx="7620000" cy="1173162"/>
          </a:xfrm>
        </p:spPr>
        <p:txBody>
          <a:bodyPr/>
          <a:lstStyle/>
          <a:p>
            <a:r>
              <a:rPr lang="en-US" altLang="en-US" sz="4000" dirty="0"/>
              <a:t>Forced or Unforced Choices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17788"/>
            <a:ext cx="4000500" cy="4087812"/>
          </a:xfrm>
          <a:solidFill>
            <a:srgbClr val="FDD88F"/>
          </a:solidFill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/>
              <a:t>Very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Neither good nor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Very good</a:t>
            </a:r>
          </a:p>
        </p:txBody>
      </p:sp>
      <p:sp>
        <p:nvSpPr>
          <p:cNvPr id="533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2617788"/>
            <a:ext cx="4000500" cy="4087812"/>
          </a:xfrm>
          <a:solidFill>
            <a:srgbClr val="FDD88F"/>
          </a:solidFill>
          <a:ln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/>
              <a:t>Very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Neither good nor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Very 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No opinion</a:t>
            </a:r>
          </a:p>
          <a:p>
            <a:pPr>
              <a:buFont typeface="Wingdings" pitchFamily="2" charset="2"/>
              <a:buChar char="q"/>
            </a:pPr>
            <a:r>
              <a:rPr lang="en-US" altLang="en-US"/>
              <a:t>Don’t know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533400" y="1898650"/>
            <a:ext cx="8153400" cy="457200"/>
          </a:xfrm>
          <a:prstGeom prst="rect">
            <a:avLst/>
          </a:prstGeom>
          <a:solidFill>
            <a:srgbClr val="FDD8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How good an actress is Angelina Jolie?</a:t>
            </a:r>
          </a:p>
        </p:txBody>
      </p:sp>
      <p:sp>
        <p:nvSpPr>
          <p:cNvPr id="533510" name="Line 6"/>
          <p:cNvSpPr>
            <a:spLocks noChangeShapeType="1"/>
          </p:cNvSpPr>
          <p:nvPr/>
        </p:nvSpPr>
        <p:spPr bwMode="auto">
          <a:xfrm>
            <a:off x="331788" y="2501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897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7" name="Picture 9" descr="angelina_jolie_LaraCro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00"/>
          <a:stretch>
            <a:fillRect/>
          </a:stretch>
        </p:blipFill>
        <p:spPr bwMode="auto">
          <a:xfrm>
            <a:off x="3429000" y="1219200"/>
            <a:ext cx="57150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6038"/>
            <a:ext cx="7620000" cy="1173162"/>
          </a:xfrm>
        </p:spPr>
        <p:txBody>
          <a:bodyPr/>
          <a:lstStyle/>
          <a:p>
            <a:r>
              <a:rPr lang="en-US" altLang="en-US" sz="4000" dirty="0"/>
              <a:t>Number of Scale Points</a:t>
            </a:r>
          </a:p>
        </p:txBody>
      </p:sp>
      <p:sp>
        <p:nvSpPr>
          <p:cNvPr id="493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911600"/>
            <a:ext cx="4000500" cy="2919413"/>
          </a:xfrm>
          <a:solidFill>
            <a:srgbClr val="FDD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1B244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200"/>
              <a:t>Very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Neither good nor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Very good</a:t>
            </a:r>
          </a:p>
        </p:txBody>
      </p:sp>
      <p:sp>
        <p:nvSpPr>
          <p:cNvPr id="4935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3911600"/>
            <a:ext cx="4000500" cy="2919413"/>
          </a:xfrm>
          <a:solidFill>
            <a:srgbClr val="FDD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1B244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2200"/>
              <a:t>Very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Somewhat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A little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Neither good nor bad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A little 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Somewhat good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200"/>
              <a:t>Very good</a:t>
            </a:r>
          </a:p>
        </p:txBody>
      </p:sp>
      <p:sp>
        <p:nvSpPr>
          <p:cNvPr id="493576" name="Text Box 8"/>
          <p:cNvSpPr txBox="1">
            <a:spLocks noChangeArrowheads="1"/>
          </p:cNvSpPr>
          <p:nvPr/>
        </p:nvSpPr>
        <p:spPr bwMode="auto">
          <a:xfrm>
            <a:off x="457200" y="3454400"/>
            <a:ext cx="8229600" cy="457200"/>
          </a:xfrm>
          <a:prstGeom prst="rect">
            <a:avLst/>
          </a:prstGeom>
          <a:solidFill>
            <a:srgbClr val="FDD8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How good an actress is Angelina Jolie?</a:t>
            </a:r>
          </a:p>
        </p:txBody>
      </p:sp>
    </p:spTree>
    <p:extLst>
      <p:ext uri="{BB962C8B-B14F-4D97-AF65-F5344CB8AC3E}">
        <p14:creationId xmlns:p14="http://schemas.microsoft.com/office/powerpoint/2010/main" val="13362454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73162"/>
          </a:xfrm>
        </p:spPr>
        <p:txBody>
          <a:bodyPr/>
          <a:lstStyle/>
          <a:p>
            <a:r>
              <a:rPr lang="en-US" altLang="en-US" sz="4000"/>
              <a:t>Simple Category Scale</a:t>
            </a:r>
          </a:p>
        </p:txBody>
      </p:sp>
      <p:pic>
        <p:nvPicPr>
          <p:cNvPr id="539656" name="Picture 8" descr="laptop in ca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4450" y="1219200"/>
            <a:ext cx="4019550" cy="40195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411163" y="4351338"/>
            <a:ext cx="8275637" cy="1903412"/>
          </a:xfrm>
          <a:prstGeom prst="rect">
            <a:avLst/>
          </a:prstGeom>
          <a:solidFill>
            <a:srgbClr val="FFDD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</a:rPr>
              <a:t>I plan to purchase a MindWriter laptop in the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</a:rPr>
              <a:t>12 months.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200">
                <a:solidFill>
                  <a:srgbClr val="000000"/>
                </a:solidFill>
              </a:rPr>
              <a:t>  Yes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altLang="en-US" sz="2200">
                <a:solidFill>
                  <a:srgbClr val="000000"/>
                </a:solidFill>
              </a:rPr>
              <a:t>  No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3703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M10e">
  <a:themeElements>
    <a:clrScheme name="BRM10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M10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M10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M10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M10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M10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M10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M10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M10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undry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2470</Words>
  <Application>Microsoft Office PowerPoint</Application>
  <PresentationFormat>On-screen Show (4:3)</PresentationFormat>
  <Paragraphs>951</Paragraphs>
  <Slides>60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BRM10e</vt:lpstr>
      <vt:lpstr>Foundry</vt:lpstr>
      <vt:lpstr>Equation</vt:lpstr>
      <vt:lpstr>Skala, Sampling Teknik Analisis Data</vt:lpstr>
      <vt:lpstr>Skala, Sampling,  Teknik Analisis Data</vt:lpstr>
      <vt:lpstr>PowerPoint Presentation</vt:lpstr>
      <vt:lpstr>Response Types</vt:lpstr>
      <vt:lpstr>Number of Dimensions</vt:lpstr>
      <vt:lpstr>Balanced or Unbalanced</vt:lpstr>
      <vt:lpstr>Forced or Unforced Choices</vt:lpstr>
      <vt:lpstr>Number of Scale Points</vt:lpstr>
      <vt:lpstr>Simple Category Scale</vt:lpstr>
      <vt:lpstr>Multiple-Choice,  Single-Response Scale</vt:lpstr>
      <vt:lpstr>Multiple-Choice,  Multiple-Response Scale</vt:lpstr>
      <vt:lpstr>Likert Scale</vt:lpstr>
      <vt:lpstr>Semantic Differential</vt:lpstr>
      <vt:lpstr>Adapting SD Scales </vt:lpstr>
      <vt:lpstr>SD Scale for Analyzing Actor Candidates</vt:lpstr>
      <vt:lpstr>Graphic of SD Analysis</vt:lpstr>
      <vt:lpstr>Numerical Scale</vt:lpstr>
      <vt:lpstr>Multiple Rating List Scales</vt:lpstr>
      <vt:lpstr>Stapel Scales</vt:lpstr>
      <vt:lpstr>Constant-Sum Scales</vt:lpstr>
      <vt:lpstr>Graphic Rating Scales</vt:lpstr>
      <vt:lpstr>Ranking Scales</vt:lpstr>
      <vt:lpstr>Paired-Comparison Scale</vt:lpstr>
      <vt:lpstr>Forced Ranking Scale</vt:lpstr>
      <vt:lpstr>Comparative Scale</vt:lpstr>
      <vt:lpstr>Sorting</vt:lpstr>
      <vt:lpstr>MindWriter Scaling</vt:lpstr>
      <vt:lpstr>Ideal Scalogram Pattern</vt:lpstr>
      <vt:lpstr>METODE SAMPLING</vt:lpstr>
      <vt:lpstr>PowerPoint Presentation</vt:lpstr>
      <vt:lpstr>PowerPoint Presentation</vt:lpstr>
      <vt:lpstr>Probability sampling</vt:lpstr>
      <vt:lpstr>Simple random sampling (1)</vt:lpstr>
      <vt:lpstr>Simple random sampling (2)</vt:lpstr>
      <vt:lpstr>Simple random sampling (3)</vt:lpstr>
      <vt:lpstr>Sistematic random sampling (1)</vt:lpstr>
      <vt:lpstr>Sistematic random sampling (2)</vt:lpstr>
      <vt:lpstr>Sistematic random sampling (3)</vt:lpstr>
      <vt:lpstr>Stratified random sampling (1)</vt:lpstr>
      <vt:lpstr>Stratified random sampling (2)</vt:lpstr>
      <vt:lpstr>Stratified random sampling (3)</vt:lpstr>
      <vt:lpstr>Cluster sampling (1)</vt:lpstr>
      <vt:lpstr>Cluster sampling (2)</vt:lpstr>
      <vt:lpstr>Cluster sampling (3)</vt:lpstr>
      <vt:lpstr>Cluster sampling (4)</vt:lpstr>
      <vt:lpstr>Multi-stage sampling (1)</vt:lpstr>
      <vt:lpstr>Multi-stage sampling (2)</vt:lpstr>
      <vt:lpstr>Sample size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Vaio</cp:lastModifiedBy>
  <cp:revision>19</cp:revision>
  <dcterms:created xsi:type="dcterms:W3CDTF">2015-04-27T14:54:04Z</dcterms:created>
  <dcterms:modified xsi:type="dcterms:W3CDTF">2018-03-08T01:22:38Z</dcterms:modified>
</cp:coreProperties>
</file>