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78" r:id="rId4"/>
    <p:sldId id="258" r:id="rId5"/>
    <p:sldId id="257" r:id="rId6"/>
    <p:sldId id="259" r:id="rId7"/>
    <p:sldId id="260" r:id="rId8"/>
    <p:sldId id="261" r:id="rId9"/>
    <p:sldId id="264" r:id="rId10"/>
    <p:sldId id="265" r:id="rId11"/>
    <p:sldId id="262" r:id="rId12"/>
    <p:sldId id="266" r:id="rId13"/>
    <p:sldId id="267" r:id="rId14"/>
    <p:sldId id="268" r:id="rId15"/>
    <p:sldId id="269" r:id="rId16"/>
    <p:sldId id="273" r:id="rId17"/>
    <p:sldId id="279" r:id="rId18"/>
    <p:sldId id="288" r:id="rId19"/>
    <p:sldId id="287" r:id="rId20"/>
    <p:sldId id="274" r:id="rId21"/>
    <p:sldId id="280" r:id="rId22"/>
    <p:sldId id="289" r:id="rId23"/>
    <p:sldId id="290" r:id="rId24"/>
    <p:sldId id="263" r:id="rId25"/>
    <p:sldId id="281" r:id="rId26"/>
    <p:sldId id="291" r:id="rId27"/>
    <p:sldId id="292" r:id="rId28"/>
    <p:sldId id="270" r:id="rId29"/>
    <p:sldId id="282" r:id="rId30"/>
    <p:sldId id="293" r:id="rId31"/>
    <p:sldId id="296" r:id="rId32"/>
    <p:sldId id="294" r:id="rId33"/>
    <p:sldId id="271" r:id="rId34"/>
    <p:sldId id="283" r:id="rId35"/>
    <p:sldId id="275" r:id="rId36"/>
    <p:sldId id="284" r:id="rId37"/>
    <p:sldId id="276" r:id="rId38"/>
    <p:sldId id="285" r:id="rId39"/>
    <p:sldId id="28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E9AF7-EB77-48BF-831C-ED9AB30C5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03A68-9C53-40DB-8EFC-99E7B92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07329-E8B3-408B-8DD5-DE883093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8192-D527-4096-8720-EC7CD7FD1F4F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AA920-61F0-472C-95E8-D011743A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DCC7-F429-4820-BECF-46776412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6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8963D-C14C-4396-8EDF-7A55D9B2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EA86A-2513-414A-9377-49D1B7F36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988A6-94F5-48F6-A9DF-3ED51A71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8192-D527-4096-8720-EC7CD7FD1F4F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A5FE6-9C25-4DA5-8166-3A708EA6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C7C61-CB2B-466A-A34D-A280693A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8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E8D6B6-0EA8-4791-BF5E-563DBA25F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B1CF4-9C6C-48E0-950E-28C98AF85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A0A86-1262-4FEB-B356-F51E8878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8192-D527-4096-8720-EC7CD7FD1F4F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EA16D-0D3D-43C7-AD0B-8D34F6506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E3242-E21D-49C6-A424-008BCD52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8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BF5C-72BA-4B99-96D3-C7BEE851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C8D2C-CED8-4C04-BF2E-BA611C48D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8FEE6-D48F-41A0-BCFB-9E46D92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8192-D527-4096-8720-EC7CD7FD1F4F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81B43-79BD-48D2-841D-C3BC3A50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78CE5-3F0F-4FF8-B79A-2E5C023E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9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32346-216B-45FF-B50F-CCD82C02E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5EC7C-269F-4D81-B1CC-87B8E7019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70C29-8D17-4CEB-BBAA-2536DBB1D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8192-D527-4096-8720-EC7CD7FD1F4F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FBCD1-AC27-4369-9F4B-3C837596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68183-1E73-4E47-8D41-5B98A6709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0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B6D7-3646-4D89-AAC7-8A40B4F4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B5842-FD4B-4228-9529-33BDF54EC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DDD83-D546-4F53-BD33-036CAB398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619DD-B305-46C5-8A2E-1D4E123AE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8192-D527-4096-8720-EC7CD7FD1F4F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9C14B-062D-4795-8F11-25B9D51F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ABB1D-299E-4C2E-9130-288BFE9B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F7E7A-7924-4FE2-99DC-44DF7C312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30104-353F-4ADB-9DFF-3934C5709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A0E65-F694-4FE2-BC59-D6E5D2B59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358D6-341F-4C9E-8CBB-D750DDDB7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61D8E-3BF1-4F09-9977-AD4975BF5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E8CA3-BB03-493A-90F5-F6E759F1E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8192-D527-4096-8720-EC7CD7FD1F4F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EB20C0-9AED-4AC9-B8AB-200BCFABF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56F4CB-AD11-4C42-ACBB-06F7D27F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1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D3C0-3B5F-4C61-BAD8-D6027E5C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A90C0-A319-4809-9BD1-C4F1E3E21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8192-D527-4096-8720-EC7CD7FD1F4F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C5EFF7-F538-4444-9D0F-A7798B1C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87421-64CD-4D6B-BBFB-AEC48FCE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8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5E67B-32B6-4B0B-B2CA-4CB1D004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8192-D527-4096-8720-EC7CD7FD1F4F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9D1214-691F-4C15-A08D-571BFCEF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2CA51-1C68-48F1-BDDD-B9956CB1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8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692B2-5388-4D93-BCC9-6C862C897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94B96-68B2-4B90-992F-E06C1CE63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FE623-2605-49C3-8126-A1011B25B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18B88-D6B0-49E1-A11E-44010C15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8192-D527-4096-8720-EC7CD7FD1F4F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48362-BF36-4F6C-AA50-2BEB95ACE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C72D9-3A19-4025-B5EF-C1C3AFB0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1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28DC8-B9E4-466C-B6D7-F37F88C0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2D337-36C3-46FA-9139-E36EA90E7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C77FF-4C2E-4799-88DF-FE28F3F1E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BA62A-2A17-43EE-997A-33D861566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8192-D527-4096-8720-EC7CD7FD1F4F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1A3E1-CF32-4AAD-B535-2AF139A88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556D5-75B5-4B6F-B289-7A4D888A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0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6A93A-4356-4C46-BF0A-7E0977B0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43B9E-1AB2-49EF-A5BC-2AA30C4D5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15FB6-8099-47CF-866D-32DFC28C4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88192-D527-4096-8720-EC7CD7FD1F4F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C5B47-2C77-44BF-954F-51A0C911E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772DD-1533-417A-93E4-95AACC220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BE15F-063C-4642-89D7-81AC09F6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8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altisitorus@telkomuniversity.ac.i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E6F1F7-EBAF-46D7-B2D8-F471A82C0321}"/>
              </a:ext>
            </a:extLst>
          </p:cNvPr>
          <p:cNvSpPr txBox="1"/>
          <p:nvPr/>
        </p:nvSpPr>
        <p:spPr>
          <a:xfrm>
            <a:off x="443345" y="1468582"/>
            <a:ext cx="10751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Penilaian</a:t>
            </a:r>
            <a:r>
              <a:rPr lang="en-US" sz="5400" dirty="0"/>
              <a:t> Proposal </a:t>
            </a:r>
            <a:r>
              <a:rPr lang="en-US" sz="5400" dirty="0" err="1"/>
              <a:t>Hibah</a:t>
            </a:r>
            <a:r>
              <a:rPr lang="en-US" sz="5400" dirty="0"/>
              <a:t> </a:t>
            </a:r>
            <a:r>
              <a:rPr lang="en-US" sz="5400" dirty="0" err="1"/>
              <a:t>Penelitian</a:t>
            </a:r>
            <a:r>
              <a:rPr lang="en-US" sz="5400" dirty="0"/>
              <a:t> </a:t>
            </a:r>
          </a:p>
          <a:p>
            <a:pPr algn="ctr"/>
            <a:r>
              <a:rPr lang="en-US" sz="5400" dirty="0"/>
              <a:t> Cluster </a:t>
            </a:r>
            <a:r>
              <a:rPr lang="en-US" sz="5400" dirty="0" err="1"/>
              <a:t>Binaan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802FCA-07EB-4525-A589-0EBA2A5BBAC3}"/>
              </a:ext>
            </a:extLst>
          </p:cNvPr>
          <p:cNvSpPr txBox="1"/>
          <p:nvPr/>
        </p:nvSpPr>
        <p:spPr>
          <a:xfrm>
            <a:off x="720436" y="4502733"/>
            <a:ext cx="10751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Dr</a:t>
            </a:r>
            <a:r>
              <a:rPr lang="en-US" sz="3200" dirty="0"/>
              <a:t> </a:t>
            </a:r>
            <a:r>
              <a:rPr lang="en-US" sz="3200" dirty="0" err="1"/>
              <a:t>Palti</a:t>
            </a:r>
            <a:r>
              <a:rPr lang="en-US" sz="3200" dirty="0"/>
              <a:t> </a:t>
            </a:r>
            <a:r>
              <a:rPr lang="en-US" sz="3200" dirty="0" err="1"/>
              <a:t>Marulitua</a:t>
            </a:r>
            <a:r>
              <a:rPr lang="en-US" sz="3200" dirty="0"/>
              <a:t> </a:t>
            </a:r>
            <a:r>
              <a:rPr lang="en-US" sz="3200" dirty="0" err="1"/>
              <a:t>Sitorus</a:t>
            </a:r>
            <a:endParaRPr lang="en-US" sz="3200" dirty="0"/>
          </a:p>
          <a:p>
            <a:pPr algn="ctr"/>
            <a:r>
              <a:rPr lang="en-US" sz="2800" dirty="0" err="1"/>
              <a:t>Jatinangor</a:t>
            </a:r>
            <a:r>
              <a:rPr lang="en-US" sz="2800" dirty="0"/>
              <a:t>, 8 </a:t>
            </a:r>
            <a:r>
              <a:rPr lang="en-US" sz="2800" dirty="0" err="1"/>
              <a:t>Maret</a:t>
            </a:r>
            <a:r>
              <a:rPr lang="en-US" sz="2800" dirty="0"/>
              <a:t>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0C7DD-9AC1-47BB-ABD9-191152F85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757"/>
            <a:ext cx="1685925" cy="1266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67E02E-71DE-4317-B103-0D5164DFB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978" y="250248"/>
            <a:ext cx="9715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2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D64D91-29CD-4B1B-B08B-6CBD70D132AA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C2F9C6-CD07-42BF-A944-E5ACA6DF5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607" y="526472"/>
            <a:ext cx="9366862" cy="56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7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8A4701-88F0-4056-8E52-F3B97D0F1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53" y="734291"/>
            <a:ext cx="10103160" cy="54725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31EE02-1EF1-4ABB-BEDC-0DEA68E7786D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2437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31EE02-1EF1-4ABB-BEDC-0DEA68E7786D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2041C-EB3E-4F9F-9B2A-2E7B39F94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35" y="651164"/>
            <a:ext cx="9583383" cy="591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6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31EE02-1EF1-4ABB-BEDC-0DEA68E7786D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790AF4-2B3F-4D29-9D3F-911F643FC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8" y="374073"/>
            <a:ext cx="10629635" cy="48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56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31EE02-1EF1-4ABB-BEDC-0DEA68E7786D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2685A-9C52-4DE2-A7B4-C20994D23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61" y="374073"/>
            <a:ext cx="9795678" cy="57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29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31EE02-1EF1-4ABB-BEDC-0DEA68E7786D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6B9625-8C10-43EF-8C96-628276EE5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09" y="512618"/>
            <a:ext cx="10386291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46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F5D5CA0-C9B7-4974-A12D-4C6A9A93A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05682"/>
            <a:ext cx="10733238" cy="645231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9A960F2-F62D-4290-846D-E391046ADE41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96285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9A960F2-F62D-4290-846D-E391046ADE41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41E06A-E08D-49B0-8ACA-3669A96E382B}"/>
              </a:ext>
            </a:extLst>
          </p:cNvPr>
          <p:cNvSpPr/>
          <p:nvPr/>
        </p:nvSpPr>
        <p:spPr>
          <a:xfrm>
            <a:off x="1122219" y="1136073"/>
            <a:ext cx="107372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lphaLcPeriod"/>
            </a:pPr>
            <a:r>
              <a:rPr lang="en-US" sz="2000" dirty="0" err="1"/>
              <a:t>memfasilitasi</a:t>
            </a:r>
            <a:r>
              <a:rPr lang="en-US" sz="2000" dirty="0"/>
              <a:t> </a:t>
            </a:r>
            <a:r>
              <a:rPr lang="en-US" sz="2000" dirty="0" err="1"/>
              <a:t>dukungan</a:t>
            </a:r>
            <a:r>
              <a:rPr lang="en-US" sz="2000" dirty="0"/>
              <a:t> dana </a:t>
            </a:r>
            <a:r>
              <a:rPr lang="en-US" sz="2000" dirty="0" err="1"/>
              <a:t>riset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pengusul</a:t>
            </a:r>
            <a:r>
              <a:rPr lang="en-US" sz="2000" dirty="0"/>
              <a:t> di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perguruan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menyelesaikan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yang </a:t>
            </a:r>
            <a:r>
              <a:rPr lang="en-US" sz="2000" dirty="0" err="1"/>
              <a:t>relevan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 Indonesia;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000" dirty="0" err="1"/>
              <a:t>mengorientasikan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pengusul</a:t>
            </a:r>
            <a:r>
              <a:rPr lang="en-US" sz="2000" dirty="0"/>
              <a:t> yang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peta </a:t>
            </a:r>
            <a:r>
              <a:rPr lang="en-US" sz="2000" dirty="0" err="1"/>
              <a:t>jalan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membangun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membentuk</a:t>
            </a:r>
            <a:r>
              <a:rPr lang="en-US" sz="2000" dirty="0"/>
              <a:t> peta </a:t>
            </a:r>
            <a:r>
              <a:rPr lang="en-US" sz="2000" dirty="0" err="1"/>
              <a:t>jalan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mendukung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yang </a:t>
            </a:r>
            <a:r>
              <a:rPr lang="en-US" sz="2000" dirty="0" err="1"/>
              <a:t>berorientasi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pengguna</a:t>
            </a:r>
            <a:r>
              <a:rPr lang="en-US" sz="2000" dirty="0"/>
              <a:t> (user oriented);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000" dirty="0" err="1"/>
              <a:t>menjawab</a:t>
            </a:r>
            <a:r>
              <a:rPr lang="en-US" sz="2000" dirty="0"/>
              <a:t> </a:t>
            </a:r>
            <a:r>
              <a:rPr lang="en-US" sz="2000" dirty="0" err="1"/>
              <a:t>permasalahan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 yang </a:t>
            </a:r>
            <a:r>
              <a:rPr lang="en-US" sz="2000" dirty="0" err="1"/>
              <a:t>strategis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jangka</a:t>
            </a:r>
            <a:r>
              <a:rPr lang="en-US" sz="2000" dirty="0"/>
              <a:t> </a:t>
            </a:r>
            <a:r>
              <a:rPr lang="en-US" sz="2000" dirty="0" err="1"/>
              <a:t>pendek</a:t>
            </a:r>
            <a:r>
              <a:rPr lang="en-US" sz="2000" dirty="0"/>
              <a:t>, </a:t>
            </a:r>
            <a:r>
              <a:rPr lang="en-US" sz="2000" dirty="0" err="1"/>
              <a:t>menengah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yang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kesepuluh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fokus</a:t>
            </a:r>
            <a:r>
              <a:rPr lang="en-US" sz="2000" dirty="0"/>
              <a:t> </a:t>
            </a:r>
            <a:r>
              <a:rPr lang="en-US" sz="2000" dirty="0" err="1"/>
              <a:t>strategis</a:t>
            </a:r>
            <a:r>
              <a:rPr lang="en-US" sz="2000" dirty="0"/>
              <a:t>; d. </a:t>
            </a:r>
            <a:r>
              <a:rPr lang="en-US" sz="2000" dirty="0" err="1"/>
              <a:t>mengisi</a:t>
            </a:r>
            <a:r>
              <a:rPr lang="en-US" sz="2000" dirty="0"/>
              <a:t> </a:t>
            </a:r>
            <a:r>
              <a:rPr lang="en-US" sz="2000" dirty="0" err="1"/>
              <a:t>peluang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strategi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memanfaatkan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maksimum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kolaborasi</a:t>
            </a:r>
            <a:r>
              <a:rPr lang="en-US" sz="2000" dirty="0"/>
              <a:t> </a:t>
            </a:r>
            <a:r>
              <a:rPr lang="en-US" sz="2000" dirty="0" err="1"/>
              <a:t>antar</a:t>
            </a:r>
            <a:r>
              <a:rPr lang="en-US" sz="2000" dirty="0"/>
              <a:t> </a:t>
            </a:r>
            <a:r>
              <a:rPr lang="en-US" sz="2000" dirty="0" err="1"/>
              <a:t>perguruan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perguruan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rangka</a:t>
            </a:r>
            <a:r>
              <a:rPr lang="en-US" sz="2000" dirty="0"/>
              <a:t> </a:t>
            </a:r>
            <a:r>
              <a:rPr lang="en-US" sz="2000" dirty="0" err="1"/>
              <a:t>mengembangkan</a:t>
            </a:r>
            <a:r>
              <a:rPr lang="en-US" sz="2000" dirty="0"/>
              <a:t> </a:t>
            </a:r>
            <a:r>
              <a:rPr lang="en-US" sz="2000" dirty="0" err="1"/>
              <a:t>potensi</a:t>
            </a:r>
            <a:r>
              <a:rPr lang="en-US" sz="2000" dirty="0"/>
              <a:t> </a:t>
            </a:r>
            <a:r>
              <a:rPr lang="en-US" sz="2000" dirty="0" err="1"/>
              <a:t>perguruan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menopang</a:t>
            </a:r>
            <a:r>
              <a:rPr lang="en-US" sz="2000" dirty="0"/>
              <a:t> </a:t>
            </a:r>
            <a:r>
              <a:rPr lang="en-US" sz="2000" dirty="0" err="1"/>
              <a:t>pertumbuhan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 di </a:t>
            </a:r>
            <a:r>
              <a:rPr lang="en-US" sz="2000" dirty="0" err="1"/>
              <a:t>koridor</a:t>
            </a:r>
            <a:r>
              <a:rPr lang="en-US" sz="2000" dirty="0"/>
              <a:t> yang </a:t>
            </a:r>
            <a:r>
              <a:rPr lang="en-US" sz="2000" dirty="0" err="1"/>
              <a:t>bersangkutan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lintas</a:t>
            </a:r>
            <a:r>
              <a:rPr lang="en-US" sz="2000" dirty="0"/>
              <a:t> </a:t>
            </a:r>
            <a:r>
              <a:rPr lang="en-US" sz="2000" dirty="0" err="1"/>
              <a:t>koridor</a:t>
            </a:r>
            <a:r>
              <a:rPr lang="en-US" sz="2000" dirty="0"/>
              <a:t> yang </a:t>
            </a:r>
            <a:r>
              <a:rPr lang="en-US" sz="2000" dirty="0" err="1"/>
              <a:t>sesuai</a:t>
            </a:r>
            <a:r>
              <a:rPr lang="en-US" sz="2000" dirty="0"/>
              <a:t>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000" dirty="0" err="1"/>
              <a:t>menumbuh</a:t>
            </a:r>
            <a:r>
              <a:rPr lang="en-US" sz="2000" dirty="0"/>
              <a:t> </a:t>
            </a:r>
            <a:r>
              <a:rPr lang="en-US" sz="2000" dirty="0" err="1"/>
              <a:t>kembangkan</a:t>
            </a:r>
            <a:r>
              <a:rPr lang="en-US" sz="2000" dirty="0"/>
              <a:t> </a:t>
            </a:r>
            <a:r>
              <a:rPr lang="en-US" sz="2000" dirty="0" err="1"/>
              <a:t>rumpun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(Research Peer Group) </a:t>
            </a:r>
            <a:r>
              <a:rPr lang="en-US" sz="2000" dirty="0" err="1"/>
              <a:t>nasional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fokus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tema</a:t>
            </a:r>
            <a:r>
              <a:rPr lang="en-US" sz="2000" dirty="0"/>
              <a:t> </a:t>
            </a:r>
            <a:r>
              <a:rPr lang="en-US" sz="2000" dirty="0" err="1"/>
              <a:t>kajian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; </a:t>
            </a:r>
            <a:r>
              <a:rPr lang="en-US" sz="2000" dirty="0" err="1"/>
              <a:t>dan</a:t>
            </a:r>
            <a:endParaRPr lang="en-US" sz="2000" dirty="0"/>
          </a:p>
          <a:p>
            <a:pPr marL="457200" indent="-457200" algn="just">
              <a:buFont typeface="+mj-lt"/>
              <a:buAutoNum type="alphaLcPeriod"/>
            </a:pPr>
            <a:r>
              <a:rPr lang="en-US" sz="2000" dirty="0" err="1"/>
              <a:t>mendukung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program </a:t>
            </a:r>
            <a:r>
              <a:rPr lang="en-US" sz="2000" dirty="0" err="1"/>
              <a:t>pembangunan</a:t>
            </a:r>
            <a:r>
              <a:rPr lang="en-US" sz="2000" dirty="0"/>
              <a:t> </a:t>
            </a:r>
            <a:r>
              <a:rPr lang="en-US" sz="2000" dirty="0" err="1"/>
              <a:t>pusat</a:t>
            </a:r>
            <a:r>
              <a:rPr lang="en-US" sz="2000" dirty="0"/>
              <a:t> </a:t>
            </a:r>
            <a:r>
              <a:rPr lang="en-US" sz="2000" dirty="0" err="1"/>
              <a:t>unggulan</a:t>
            </a:r>
            <a:r>
              <a:rPr lang="en-US" sz="2000" dirty="0"/>
              <a:t> </a:t>
            </a:r>
            <a:r>
              <a:rPr lang="en-US" sz="2000" dirty="0" err="1"/>
              <a:t>iptek</a:t>
            </a:r>
            <a:r>
              <a:rPr lang="en-US" sz="2000" dirty="0"/>
              <a:t> (PUI) </a:t>
            </a:r>
            <a:r>
              <a:rPr lang="en-US" sz="2000" dirty="0" err="1"/>
              <a:t>dan</a:t>
            </a:r>
            <a:r>
              <a:rPr lang="en-US" sz="2000" dirty="0"/>
              <a:t> saint techno park (STP).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A1E3D-E794-4677-9568-0ADFEF0E4EFC}"/>
              </a:ext>
            </a:extLst>
          </p:cNvPr>
          <p:cNvSpPr txBox="1"/>
          <p:nvPr/>
        </p:nvSpPr>
        <p:spPr>
          <a:xfrm>
            <a:off x="1288473" y="305076"/>
            <a:ext cx="263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Tujuan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72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9A960F2-F62D-4290-846D-E391046ADE41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A1E3D-E794-4677-9568-0ADFEF0E4EFC}"/>
              </a:ext>
            </a:extLst>
          </p:cNvPr>
          <p:cNvSpPr txBox="1"/>
          <p:nvPr/>
        </p:nvSpPr>
        <p:spPr>
          <a:xfrm>
            <a:off x="1288472" y="305076"/>
            <a:ext cx="7398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Kriteria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Penilaian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Proposal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06181-4FC1-4BBA-A09A-5FC2AE809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2" y="1364473"/>
            <a:ext cx="9934876" cy="45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03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9A960F2-F62D-4290-846D-E391046ADE41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A1E3D-E794-4677-9568-0ADFEF0E4EFC}"/>
              </a:ext>
            </a:extLst>
          </p:cNvPr>
          <p:cNvSpPr txBox="1"/>
          <p:nvPr/>
        </p:nvSpPr>
        <p:spPr>
          <a:xfrm>
            <a:off x="1288472" y="305076"/>
            <a:ext cx="1044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Kriteria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Penilaian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Pembahasan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Proposal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FA2880-B22D-4C62-81A4-C1BAE3DB1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09" y="1620982"/>
            <a:ext cx="9859818" cy="42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6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C47B1B-C188-4EF7-A40E-77239842F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30" y="55418"/>
            <a:ext cx="4781204" cy="65947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2F23E5-9DDC-4438-AE85-517BF3B532B3}"/>
              </a:ext>
            </a:extLst>
          </p:cNvPr>
          <p:cNvSpPr txBox="1"/>
          <p:nvPr/>
        </p:nvSpPr>
        <p:spPr>
          <a:xfrm>
            <a:off x="5832764" y="3283526"/>
            <a:ext cx="599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Buku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Wajib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Pengusul</a:t>
            </a:r>
            <a:r>
              <a:rPr lang="en-US" sz="3600" dirty="0">
                <a:solidFill>
                  <a:srgbClr val="FF0000"/>
                </a:solidFill>
              </a:rPr>
              <a:t> Proposal</a:t>
            </a:r>
          </a:p>
        </p:txBody>
      </p:sp>
    </p:spTree>
    <p:extLst>
      <p:ext uri="{BB962C8B-B14F-4D97-AF65-F5344CB8AC3E}">
        <p14:creationId xmlns:p14="http://schemas.microsoft.com/office/powerpoint/2010/main" val="732999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9A960F2-F62D-4290-846D-E391046ADE41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5D15D-A47D-4963-8C94-DE5B97AC6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5" y="684902"/>
            <a:ext cx="10659137" cy="617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42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9A960F2-F62D-4290-846D-E391046ADE41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41E06A-E08D-49B0-8ACA-3669A96E382B}"/>
              </a:ext>
            </a:extLst>
          </p:cNvPr>
          <p:cNvSpPr/>
          <p:nvPr/>
        </p:nvSpPr>
        <p:spPr>
          <a:xfrm>
            <a:off x="1122219" y="1136073"/>
            <a:ext cx="107372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dana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pengusul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perguruan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perguruan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non-</a:t>
            </a:r>
            <a:r>
              <a:rPr lang="en-US" dirty="0" err="1"/>
              <a:t>seni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bermuara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penciptaan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yang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;</a:t>
            </a:r>
          </a:p>
          <a:p>
            <a:pPr marL="457200" indent="-457200">
              <a:buFont typeface="+mj-lt"/>
              <a:buAutoNum type="alphaLcPeriod"/>
            </a:pPr>
            <a:endParaRPr lang="en-US" dirty="0"/>
          </a:p>
          <a:p>
            <a:pPr marL="457200" indent="-457200">
              <a:buFont typeface="+mj-lt"/>
              <a:buAutoNum type="alphaLcPeriod"/>
            </a:pPr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pencipta</a:t>
            </a:r>
            <a:r>
              <a:rPr lang="en-US" dirty="0"/>
              <a:t>, </a:t>
            </a:r>
            <a:r>
              <a:rPr lang="en-US" dirty="0" err="1"/>
              <a:t>penyaji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pementasan</a:t>
            </a:r>
            <a:r>
              <a:rPr lang="en-US" dirty="0"/>
              <a:t>, </a:t>
            </a:r>
            <a:r>
              <a:rPr lang="en-US" dirty="0" err="1"/>
              <a:t>pameran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penayangan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berskala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, regional,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mengangkat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;</a:t>
            </a:r>
          </a:p>
          <a:p>
            <a:pPr marL="457200" indent="-457200">
              <a:buFont typeface="+mj-lt"/>
              <a:buAutoNum type="alphaLcPeriod"/>
            </a:pPr>
            <a:endParaRPr lang="en-US" dirty="0"/>
          </a:p>
          <a:p>
            <a:pPr marL="457200" indent="-457200">
              <a:buFont typeface="+mj-lt"/>
              <a:buAutoNum type="alphaLcPeriod"/>
            </a:pPr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trasnformasi</a:t>
            </a:r>
            <a:r>
              <a:rPr lang="en-US" dirty="0"/>
              <a:t> </a:t>
            </a:r>
            <a:r>
              <a:rPr lang="en-US" dirty="0" err="1"/>
              <a:t>hilirisasi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budi</a:t>
            </a:r>
            <a:r>
              <a:rPr lang="en-US" dirty="0"/>
              <a:t> </a:t>
            </a:r>
            <a:r>
              <a:rPr lang="en-US" dirty="0" err="1"/>
              <a:t>pekerti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kerakter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; </a:t>
            </a:r>
            <a:r>
              <a:rPr lang="en-US" dirty="0" err="1"/>
              <a:t>dan</a:t>
            </a:r>
            <a:endParaRPr lang="en-US" dirty="0"/>
          </a:p>
          <a:p>
            <a:pPr marL="457200" indent="-457200">
              <a:buFont typeface="+mj-lt"/>
              <a:buAutoNum type="alphaLcPeriod"/>
            </a:pPr>
            <a:endParaRPr lang="en-US" dirty="0"/>
          </a:p>
          <a:p>
            <a:pPr marL="457200" indent="-457200">
              <a:buFont typeface="+mj-lt"/>
              <a:buAutoNum type="alphaLcPeriod"/>
            </a:pP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pencipta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penyaji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Indonesia yang</a:t>
            </a:r>
            <a:br>
              <a:rPr lang="en-US" dirty="0"/>
            </a:b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reputasi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.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A1E3D-E794-4677-9568-0ADFEF0E4EFC}"/>
              </a:ext>
            </a:extLst>
          </p:cNvPr>
          <p:cNvSpPr txBox="1"/>
          <p:nvPr/>
        </p:nvSpPr>
        <p:spPr>
          <a:xfrm>
            <a:off x="1288473" y="305076"/>
            <a:ext cx="263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Tujuan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91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9A960F2-F62D-4290-846D-E391046ADE41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A1E3D-E794-4677-9568-0ADFEF0E4EFC}"/>
              </a:ext>
            </a:extLst>
          </p:cNvPr>
          <p:cNvSpPr txBox="1"/>
          <p:nvPr/>
        </p:nvSpPr>
        <p:spPr>
          <a:xfrm>
            <a:off x="1288472" y="305076"/>
            <a:ext cx="7398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Kriteria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Penilaian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Proposal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8E9865-3BEC-4A40-8B42-A79D995F8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73" y="1179865"/>
            <a:ext cx="9431580" cy="47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81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9A960F2-F62D-4290-846D-E391046ADE41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A1E3D-E794-4677-9568-0ADFEF0E4EFC}"/>
              </a:ext>
            </a:extLst>
          </p:cNvPr>
          <p:cNvSpPr txBox="1"/>
          <p:nvPr/>
        </p:nvSpPr>
        <p:spPr>
          <a:xfrm>
            <a:off x="1288472" y="305076"/>
            <a:ext cx="1044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Kriteria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Penilaian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Pembahasan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Proposal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B3DF0-5D94-4AC4-80CA-465B6F6BC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4" y="1188691"/>
            <a:ext cx="10277484" cy="46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16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34C25-49E4-454A-A68E-11BD6A76E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14" y="535679"/>
            <a:ext cx="9880508" cy="55326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69CD8C-FAE0-4D63-A631-B09B607BA36C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61739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9A960F2-F62D-4290-846D-E391046ADE41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41E06A-E08D-49B0-8ACA-3669A96E382B}"/>
              </a:ext>
            </a:extLst>
          </p:cNvPr>
          <p:cNvSpPr/>
          <p:nvPr/>
        </p:nvSpPr>
        <p:spPr>
          <a:xfrm>
            <a:off x="1122219" y="1371600"/>
            <a:ext cx="1073727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membina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</a:t>
            </a:r>
            <a:r>
              <a:rPr lang="en-US" sz="2800" dirty="0" err="1"/>
              <a:t>meneliti</a:t>
            </a:r>
            <a:r>
              <a:rPr lang="en-US" sz="2800" dirty="0"/>
              <a:t> </a:t>
            </a:r>
            <a:r>
              <a:rPr lang="en-US" sz="2800" dirty="0" err="1"/>
              <a:t>dosen</a:t>
            </a:r>
            <a:r>
              <a:rPr lang="en-US" sz="2800" dirty="0"/>
              <a:t> </a:t>
            </a:r>
            <a:r>
              <a:rPr lang="en-US" sz="2800" dirty="0" err="1"/>
              <a:t>pemula</a:t>
            </a:r>
            <a:r>
              <a:rPr lang="en-US" sz="2800" dirty="0"/>
              <a:t>;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sarana</a:t>
            </a:r>
            <a:r>
              <a:rPr lang="en-US" sz="2800" dirty="0"/>
              <a:t> </a:t>
            </a:r>
            <a:r>
              <a:rPr lang="en-US" sz="2800" dirty="0" err="1"/>
              <a:t>latihan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dosen</a:t>
            </a:r>
            <a:r>
              <a:rPr lang="en-US" sz="2800" dirty="0"/>
              <a:t> </a:t>
            </a:r>
            <a:r>
              <a:rPr lang="en-US" sz="2800" dirty="0" err="1"/>
              <a:t>pemula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mempublikasikan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penelitiannya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jurnal</a:t>
            </a:r>
            <a:r>
              <a:rPr lang="en-US" sz="2800" dirty="0"/>
              <a:t> </a:t>
            </a:r>
            <a:r>
              <a:rPr lang="en-US" sz="2800" dirty="0" err="1"/>
              <a:t>ilmiah</a:t>
            </a:r>
            <a:r>
              <a:rPr lang="en-US" sz="2800" dirty="0"/>
              <a:t> </a:t>
            </a:r>
            <a:r>
              <a:rPr lang="en-US" sz="2800" dirty="0" err="1"/>
              <a:t>nasional</a:t>
            </a:r>
            <a:r>
              <a:rPr lang="en-US" sz="2800" dirty="0"/>
              <a:t>;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800" dirty="0" err="1"/>
              <a:t>menginisiasi</a:t>
            </a:r>
            <a:r>
              <a:rPr lang="en-US" sz="2800" dirty="0"/>
              <a:t> </a:t>
            </a:r>
            <a:r>
              <a:rPr lang="en-US" sz="2800" dirty="0" err="1"/>
              <a:t>penyusunan</a:t>
            </a:r>
            <a:r>
              <a:rPr lang="en-US" sz="2800" dirty="0"/>
              <a:t> peta </a:t>
            </a:r>
            <a:r>
              <a:rPr lang="en-US" sz="2800" dirty="0" err="1"/>
              <a:t>jalan</a:t>
            </a:r>
            <a:r>
              <a:rPr lang="en-US" sz="2800" dirty="0"/>
              <a:t> </a:t>
            </a:r>
            <a:r>
              <a:rPr lang="en-US" sz="2800" dirty="0" err="1"/>
              <a:t>penelitiannya</a:t>
            </a:r>
            <a:r>
              <a:rPr lang="en-US" sz="2800" dirty="0"/>
              <a:t>. </a:t>
            </a:r>
            <a:br>
              <a:rPr lang="en-US" sz="2800" dirty="0"/>
            </a:b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A1E3D-E794-4677-9568-0ADFEF0E4EFC}"/>
              </a:ext>
            </a:extLst>
          </p:cNvPr>
          <p:cNvSpPr txBox="1"/>
          <p:nvPr/>
        </p:nvSpPr>
        <p:spPr>
          <a:xfrm>
            <a:off x="1288473" y="305076"/>
            <a:ext cx="263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Tujuan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85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9A960F2-F62D-4290-846D-E391046ADE41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A1E3D-E794-4677-9568-0ADFEF0E4EFC}"/>
              </a:ext>
            </a:extLst>
          </p:cNvPr>
          <p:cNvSpPr txBox="1"/>
          <p:nvPr/>
        </p:nvSpPr>
        <p:spPr>
          <a:xfrm>
            <a:off x="1288472" y="305076"/>
            <a:ext cx="7398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Kriteria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Penilaian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Proposal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0C95E-8B00-4D39-B25B-7D15910B6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85" y="1234467"/>
            <a:ext cx="9942370" cy="493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82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9A960F2-F62D-4290-846D-E391046ADE41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A1E3D-E794-4677-9568-0ADFEF0E4EFC}"/>
              </a:ext>
            </a:extLst>
          </p:cNvPr>
          <p:cNvSpPr txBox="1"/>
          <p:nvPr/>
        </p:nvSpPr>
        <p:spPr>
          <a:xfrm>
            <a:off x="1288472" y="305076"/>
            <a:ext cx="10751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Kriteria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Penilaian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Monitoring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Evaluasi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8C8A06-83B0-4223-B991-3532B618C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1032873"/>
            <a:ext cx="9081098" cy="47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2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69CD8C-FAE0-4D63-A631-B09B607BA36C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1F96A-C41C-4107-90B7-EA7421F6D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27" y="609600"/>
            <a:ext cx="10074408" cy="57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10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9A960F2-F62D-4290-846D-E391046ADE41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41E06A-E08D-49B0-8ACA-3669A96E382B}"/>
              </a:ext>
            </a:extLst>
          </p:cNvPr>
          <p:cNvSpPr/>
          <p:nvPr/>
        </p:nvSpPr>
        <p:spPr>
          <a:xfrm>
            <a:off x="727364" y="1385454"/>
            <a:ext cx="10737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wadah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dosen</a:t>
            </a:r>
            <a:r>
              <a:rPr lang="en-US" sz="2800" dirty="0"/>
              <a:t>/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peneliti</a:t>
            </a:r>
            <a:r>
              <a:rPr lang="en-US" sz="2800" dirty="0"/>
              <a:t> yang relative </a:t>
            </a:r>
            <a:r>
              <a:rPr lang="en-US" sz="2800" dirty="0" err="1"/>
              <a:t>baru</a:t>
            </a:r>
            <a:r>
              <a:rPr lang="en-US" sz="2800" dirty="0"/>
              <a:t> </a:t>
            </a:r>
            <a:r>
              <a:rPr lang="en-US" sz="2800" dirty="0" err="1"/>
              <a:t>berkembang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</a:t>
            </a:r>
            <a:r>
              <a:rPr lang="en-US" sz="2800" dirty="0" err="1"/>
              <a:t>menelitinya</a:t>
            </a:r>
            <a:r>
              <a:rPr lang="en-US" sz="2800" dirty="0"/>
              <a:t> agar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memanfaatkan</a:t>
            </a:r>
            <a:r>
              <a:rPr lang="en-US" sz="2800" dirty="0"/>
              <a:t> </a:t>
            </a:r>
            <a:r>
              <a:rPr lang="en-US" sz="2800" dirty="0" err="1"/>
              <a:t>sarana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keahlian</a:t>
            </a:r>
            <a:r>
              <a:rPr lang="en-US" sz="2800" dirty="0"/>
              <a:t>,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mengadopsi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mencontoh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yang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peneliti</a:t>
            </a:r>
            <a:r>
              <a:rPr lang="en-US" sz="2800" dirty="0"/>
              <a:t> yang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maju</a:t>
            </a:r>
            <a:r>
              <a:rPr lang="en-US" sz="2800" dirty="0"/>
              <a:t> di </a:t>
            </a:r>
            <a:r>
              <a:rPr lang="en-US" sz="2800" dirty="0" err="1"/>
              <a:t>perguruan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lain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melaksanakan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yang </a:t>
            </a:r>
            <a:r>
              <a:rPr lang="en-US" sz="2800" dirty="0" err="1"/>
              <a:t>bermutu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publikasi</a:t>
            </a:r>
            <a:r>
              <a:rPr lang="en-US" sz="2800" dirty="0"/>
              <a:t> </a:t>
            </a:r>
            <a:r>
              <a:rPr lang="en-US" sz="2800" dirty="0" err="1"/>
              <a:t>internasional</a:t>
            </a:r>
            <a:r>
              <a:rPr lang="en-US" sz="2800" dirty="0"/>
              <a:t> </a:t>
            </a:r>
            <a:r>
              <a:rPr lang="en-US" sz="2800" dirty="0" err="1"/>
              <a:t>bereputasi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A1E3D-E794-4677-9568-0ADFEF0E4EFC}"/>
              </a:ext>
            </a:extLst>
          </p:cNvPr>
          <p:cNvSpPr txBox="1"/>
          <p:nvPr/>
        </p:nvSpPr>
        <p:spPr>
          <a:xfrm>
            <a:off x="1288473" y="305076"/>
            <a:ext cx="263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Tujuan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9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45B9B0-9394-493D-8994-0F5289CF6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9" y="364042"/>
            <a:ext cx="11502891" cy="62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31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9A960F2-F62D-4290-846D-E391046ADE41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A1E3D-E794-4677-9568-0ADFEF0E4EFC}"/>
              </a:ext>
            </a:extLst>
          </p:cNvPr>
          <p:cNvSpPr txBox="1"/>
          <p:nvPr/>
        </p:nvSpPr>
        <p:spPr>
          <a:xfrm>
            <a:off x="1288472" y="305076"/>
            <a:ext cx="7398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Kriteria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Penilaian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Proposal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C02BF5-70AE-407E-8EB3-9055A07F9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2" y="1129245"/>
            <a:ext cx="10237952" cy="489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81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9A960F2-F62D-4290-846D-E391046ADE41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A1E3D-E794-4677-9568-0ADFEF0E4EFC}"/>
              </a:ext>
            </a:extLst>
          </p:cNvPr>
          <p:cNvSpPr txBox="1"/>
          <p:nvPr/>
        </p:nvSpPr>
        <p:spPr>
          <a:xfrm>
            <a:off x="1288472" y="305076"/>
            <a:ext cx="10751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Kriteria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Penilaian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Monitoring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Evaluasi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8C8A06-83B0-4223-B991-3532B618C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1032873"/>
            <a:ext cx="9081098" cy="47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22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9A960F2-F62D-4290-846D-E391046ADE41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A1E3D-E794-4677-9568-0ADFEF0E4EFC}"/>
              </a:ext>
            </a:extLst>
          </p:cNvPr>
          <p:cNvSpPr txBox="1"/>
          <p:nvPr/>
        </p:nvSpPr>
        <p:spPr>
          <a:xfrm>
            <a:off x="1288472" y="305076"/>
            <a:ext cx="10751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Kriteria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Penilaian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Pembahasan</a:t>
            </a:r>
            <a:r>
              <a:rPr lang="en-US" sz="4800">
                <a:solidFill>
                  <a:schemeClr val="accent1">
                    <a:lumMod val="75000"/>
                  </a:schemeClr>
                </a:solidFill>
              </a:rPr>
              <a:t> Proposal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E3762-8A47-4C1F-92C0-C99C065D7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2" y="1136073"/>
            <a:ext cx="9656618" cy="530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37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69CD8C-FAE0-4D63-A631-B09B607BA36C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7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80BDD6-F7B6-4263-91C7-AEBE8B32A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8" y="221672"/>
            <a:ext cx="10807252" cy="618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34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9A960F2-F62D-4290-846D-E391046ADE41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41E06A-E08D-49B0-8ACA-3669A96E382B}"/>
              </a:ext>
            </a:extLst>
          </p:cNvPr>
          <p:cNvSpPr/>
          <p:nvPr/>
        </p:nvSpPr>
        <p:spPr>
          <a:xfrm>
            <a:off x="727364" y="1385454"/>
            <a:ext cx="107372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800" dirty="0" err="1"/>
              <a:t>menghasilkan</a:t>
            </a:r>
            <a:r>
              <a:rPr lang="en-US" sz="2800" dirty="0"/>
              <a:t> </a:t>
            </a:r>
            <a:r>
              <a:rPr lang="en-US" sz="2800" dirty="0" err="1"/>
              <a:t>terobosan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, </a:t>
            </a:r>
            <a:r>
              <a:rPr lang="en-US" sz="2800" dirty="0" err="1"/>
              <a:t>teknologi</a:t>
            </a:r>
            <a:r>
              <a:rPr lang="en-US" sz="2800" dirty="0"/>
              <a:t>, </a:t>
            </a:r>
            <a:r>
              <a:rPr lang="en-US" sz="2800" dirty="0" err="1"/>
              <a:t>ilmusosial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;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mutu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pascasarjana</a:t>
            </a:r>
            <a:r>
              <a:rPr lang="en-US" sz="2800" dirty="0"/>
              <a:t>;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mutu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di </a:t>
            </a:r>
            <a:r>
              <a:rPr lang="en-US" sz="2800" dirty="0" err="1"/>
              <a:t>perguruan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Indonesia; </a:t>
            </a:r>
            <a:r>
              <a:rPr lang="en-US" sz="2800" dirty="0" err="1"/>
              <a:t>dan</a:t>
            </a:r>
            <a:endParaRPr lang="en-US" sz="2800" dirty="0"/>
          </a:p>
          <a:p>
            <a:pPr marL="342900" indent="-342900">
              <a:buFont typeface="+mj-lt"/>
              <a:buAutoNum type="alphaLcPeriod"/>
            </a:pP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publikasi</a:t>
            </a:r>
            <a:r>
              <a:rPr lang="en-US" sz="2800" dirty="0"/>
              <a:t> </a:t>
            </a:r>
            <a:r>
              <a:rPr lang="en-US" sz="2800" dirty="0" err="1"/>
              <a:t>ilmiah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di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nasional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br>
              <a:rPr lang="en-US" sz="2800" dirty="0"/>
            </a:br>
            <a:r>
              <a:rPr lang="en-US" sz="2800" dirty="0" err="1"/>
              <a:t>internasional</a:t>
            </a:r>
            <a:r>
              <a:rPr lang="en-US" sz="2800" dirty="0"/>
              <a:t>.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A1E3D-E794-4677-9568-0ADFEF0E4EFC}"/>
              </a:ext>
            </a:extLst>
          </p:cNvPr>
          <p:cNvSpPr txBox="1"/>
          <p:nvPr/>
        </p:nvSpPr>
        <p:spPr>
          <a:xfrm>
            <a:off x="1288473" y="305076"/>
            <a:ext cx="263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Tujuan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90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69CD8C-FAE0-4D63-A631-B09B607BA36C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46B55F-3844-45C3-8517-C3110606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66" y="623455"/>
            <a:ext cx="9819999" cy="552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25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9A960F2-F62D-4290-846D-E391046ADE41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41E06A-E08D-49B0-8ACA-3669A96E382B}"/>
              </a:ext>
            </a:extLst>
          </p:cNvPr>
          <p:cNvSpPr/>
          <p:nvPr/>
        </p:nvSpPr>
        <p:spPr>
          <a:xfrm>
            <a:off x="727364" y="1385454"/>
            <a:ext cx="107372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bantuan</a:t>
            </a:r>
            <a:r>
              <a:rPr lang="en-US" sz="2400" dirty="0"/>
              <a:t> dana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penulisan</a:t>
            </a:r>
            <a:r>
              <a:rPr lang="en-US" sz="2400" dirty="0"/>
              <a:t> </a:t>
            </a:r>
            <a:r>
              <a:rPr lang="en-US" sz="2400" dirty="0" err="1"/>
              <a:t>Disertasi</a:t>
            </a:r>
            <a:r>
              <a:rPr lang="en-US" sz="2400" dirty="0"/>
              <a:t> </a:t>
            </a:r>
            <a:r>
              <a:rPr lang="en-US" sz="2400" dirty="0" err="1"/>
              <a:t>Doktor</a:t>
            </a:r>
            <a:r>
              <a:rPr lang="en-US" sz="2400" dirty="0"/>
              <a:t>, yang </a:t>
            </a:r>
            <a:r>
              <a:rPr lang="en-US" sz="2400" dirty="0" err="1"/>
              <a:t>substansi</a:t>
            </a:r>
            <a:r>
              <a:rPr lang="en-US" sz="2400" dirty="0"/>
              <a:t> </a:t>
            </a:r>
            <a:r>
              <a:rPr lang="en-US" sz="2400" dirty="0" err="1"/>
              <a:t>penelitiannya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disertasinya</a:t>
            </a:r>
            <a:r>
              <a:rPr lang="en-US" sz="2400" dirty="0"/>
              <a:t>;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400" dirty="0" err="1"/>
              <a:t>mempercepat</a:t>
            </a:r>
            <a:r>
              <a:rPr lang="en-US" sz="2400" dirty="0"/>
              <a:t> </a:t>
            </a:r>
            <a:r>
              <a:rPr lang="en-US" sz="2400" dirty="0" err="1"/>
              <a:t>penyelesaian</a:t>
            </a:r>
            <a:r>
              <a:rPr lang="en-US" sz="2400" dirty="0"/>
              <a:t>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doktor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kompetensi</a:t>
            </a:r>
            <a:r>
              <a:rPr lang="en-US" sz="2400" dirty="0"/>
              <a:t> </a:t>
            </a:r>
            <a:r>
              <a:rPr lang="en-US" sz="2400" dirty="0" err="1"/>
              <a:t>lulusan</a:t>
            </a:r>
            <a:r>
              <a:rPr lang="en-US" sz="2400" dirty="0"/>
              <a:t> program </a:t>
            </a:r>
            <a:r>
              <a:rPr lang="en-US" sz="2400" dirty="0" err="1"/>
              <a:t>doktor</a:t>
            </a:r>
            <a:r>
              <a:rPr lang="en-US" sz="2400" dirty="0"/>
              <a:t>;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publikasi</a:t>
            </a:r>
            <a:r>
              <a:rPr lang="en-US" sz="2400" dirty="0"/>
              <a:t> </a:t>
            </a:r>
            <a:r>
              <a:rPr lang="en-US" sz="2400" dirty="0" err="1"/>
              <a:t>artikel</a:t>
            </a:r>
            <a:r>
              <a:rPr lang="en-US" sz="2400" dirty="0"/>
              <a:t> </a:t>
            </a:r>
            <a:r>
              <a:rPr lang="en-US" sz="2400" dirty="0" err="1"/>
              <a:t>ilmiah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jurnal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 </a:t>
            </a:r>
            <a:r>
              <a:rPr lang="en-US" sz="2400" dirty="0" err="1"/>
              <a:t>bereputasi</a:t>
            </a:r>
            <a:r>
              <a:rPr lang="en-US" sz="2400" dirty="0"/>
              <a:t>;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, regional,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umumnya</a:t>
            </a:r>
            <a:r>
              <a:rPr lang="en-US" sz="2400" dirty="0"/>
              <a:t>; 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400" dirty="0" err="1"/>
              <a:t>menciptakan</a:t>
            </a:r>
            <a:r>
              <a:rPr lang="en-US" sz="2400" dirty="0"/>
              <a:t> </a:t>
            </a:r>
            <a:r>
              <a:rPr lang="en-US" sz="2400" dirty="0" err="1"/>
              <a:t>iklim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dinamis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kondusif</a:t>
            </a:r>
            <a:r>
              <a:rPr lang="en-US" sz="2400" dirty="0"/>
              <a:t> di </a:t>
            </a:r>
            <a:r>
              <a:rPr lang="en-US" sz="2400" dirty="0" err="1"/>
              <a:t>lingkungan</a:t>
            </a:r>
            <a:br>
              <a:rPr lang="en-US" sz="2400" dirty="0"/>
            </a:br>
            <a:r>
              <a:rPr lang="en-US" sz="2400" dirty="0" err="1"/>
              <a:t>perguruan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.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dosen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br>
              <a:rPr lang="en-US" sz="2400" dirty="0"/>
            </a:br>
            <a:r>
              <a:rPr lang="en-US" sz="2400" dirty="0" err="1"/>
              <a:t>interaktif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berkualitas</a:t>
            </a:r>
            <a:r>
              <a:rPr lang="en-US" sz="2400" dirty="0"/>
              <a:t>.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A1E3D-E794-4677-9568-0ADFEF0E4EFC}"/>
              </a:ext>
            </a:extLst>
          </p:cNvPr>
          <p:cNvSpPr txBox="1"/>
          <p:nvPr/>
        </p:nvSpPr>
        <p:spPr>
          <a:xfrm>
            <a:off x="1288473" y="305076"/>
            <a:ext cx="263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Tujuan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54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69CD8C-FAE0-4D63-A631-B09B607BA36C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71458-E1FC-47A5-B1AE-3B66CF697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8" y="374073"/>
            <a:ext cx="10496163" cy="584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54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9A960F2-F62D-4290-846D-E391046ADE41}"/>
              </a:ext>
            </a:extLst>
          </p:cNvPr>
          <p:cNvSpPr/>
          <p:nvPr/>
        </p:nvSpPr>
        <p:spPr>
          <a:xfrm>
            <a:off x="152400" y="374073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41E06A-E08D-49B0-8ACA-3669A96E382B}"/>
              </a:ext>
            </a:extLst>
          </p:cNvPr>
          <p:cNvSpPr/>
          <p:nvPr/>
        </p:nvSpPr>
        <p:spPr>
          <a:xfrm>
            <a:off x="727364" y="1385454"/>
            <a:ext cx="10737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wadah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dosen</a:t>
            </a:r>
            <a:r>
              <a:rPr lang="en-US" sz="2800" dirty="0"/>
              <a:t> </a:t>
            </a:r>
            <a:r>
              <a:rPr lang="en-US" sz="2800" dirty="0" err="1"/>
              <a:t>doktor</a:t>
            </a:r>
            <a:r>
              <a:rPr lang="en-US" sz="2800" dirty="0"/>
              <a:t> </a:t>
            </a:r>
            <a:r>
              <a:rPr lang="en-US" sz="2800" dirty="0" err="1"/>
              <a:t>muda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melaksanakan</a:t>
            </a:r>
            <a:br>
              <a:rPr lang="en-US" sz="2800" dirty="0"/>
            </a:b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publikasi</a:t>
            </a:r>
            <a:r>
              <a:rPr lang="en-US" sz="2800" dirty="0"/>
              <a:t>,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800" dirty="0" err="1"/>
              <a:t>memfasilitasi</a:t>
            </a:r>
            <a:r>
              <a:rPr lang="en-US" sz="2800" dirty="0"/>
              <a:t> </a:t>
            </a:r>
            <a:r>
              <a:rPr lang="en-US" sz="2800" dirty="0" err="1"/>
              <a:t>terbentuknya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riset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publikasi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dosen</a:t>
            </a:r>
            <a:br>
              <a:rPr lang="en-US" sz="2800" dirty="0"/>
            </a:br>
            <a:r>
              <a:rPr lang="en-US" sz="2800" dirty="0" err="1"/>
              <a:t>doktor</a:t>
            </a:r>
            <a:r>
              <a:rPr lang="en-US" sz="2800" dirty="0"/>
              <a:t> </a:t>
            </a:r>
            <a:r>
              <a:rPr lang="en-US" sz="2800" dirty="0" err="1"/>
              <a:t>muda</a:t>
            </a:r>
            <a:r>
              <a:rPr lang="en-US" sz="2800" dirty="0"/>
              <a:t> (</a:t>
            </a:r>
            <a:r>
              <a:rPr lang="en-US" sz="2800" dirty="0" err="1"/>
              <a:t>Peneliti</a:t>
            </a:r>
            <a:r>
              <a:rPr lang="en-US" sz="2800" dirty="0"/>
              <a:t> </a:t>
            </a:r>
            <a:r>
              <a:rPr lang="en-US" sz="2800" dirty="0" err="1"/>
              <a:t>Pengusul</a:t>
            </a:r>
            <a:r>
              <a:rPr lang="en-US" sz="2800" dirty="0"/>
              <a:t>)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dosen</a:t>
            </a:r>
            <a:r>
              <a:rPr lang="en-US" sz="2800" dirty="0"/>
              <a:t>/</a:t>
            </a:r>
            <a:r>
              <a:rPr lang="en-US" sz="2800" dirty="0" err="1"/>
              <a:t>peneliti</a:t>
            </a:r>
            <a:r>
              <a:rPr lang="en-US" sz="2800" dirty="0"/>
              <a:t> lain yang</a:t>
            </a:r>
            <a:br>
              <a:rPr lang="en-US" sz="2800" dirty="0"/>
            </a:b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rekam</a:t>
            </a:r>
            <a:r>
              <a:rPr lang="en-US" sz="2800" dirty="0"/>
              <a:t> </a:t>
            </a:r>
            <a:r>
              <a:rPr lang="en-US" sz="2800" dirty="0" err="1"/>
              <a:t>jejak</a:t>
            </a:r>
            <a:r>
              <a:rPr lang="en-US" sz="2800" dirty="0"/>
              <a:t>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(</a:t>
            </a:r>
            <a:r>
              <a:rPr lang="en-US" sz="2800" dirty="0" err="1"/>
              <a:t>Peneliti</a:t>
            </a:r>
            <a:r>
              <a:rPr lang="en-US" sz="2800" dirty="0"/>
              <a:t> </a:t>
            </a:r>
            <a:r>
              <a:rPr lang="en-US" sz="2800" dirty="0" err="1"/>
              <a:t>Pengarah</a:t>
            </a:r>
            <a:r>
              <a:rPr lang="en-US" sz="2800" dirty="0"/>
              <a:t>), </a:t>
            </a:r>
            <a:r>
              <a:rPr lang="en-US" sz="2800" dirty="0" err="1"/>
              <a:t>dan</a:t>
            </a:r>
            <a:endParaRPr lang="en-US" sz="2800" dirty="0"/>
          </a:p>
          <a:p>
            <a:pPr marL="342900" indent="-342900">
              <a:buFont typeface="+mj-lt"/>
              <a:buAutoNum type="alphaLcPeriod"/>
            </a:pPr>
            <a:r>
              <a:rPr lang="en-US" sz="2800" dirty="0" err="1"/>
              <a:t>terbentuknya</a:t>
            </a:r>
            <a:r>
              <a:rPr lang="en-US" sz="2800" dirty="0"/>
              <a:t> </a:t>
            </a:r>
            <a:r>
              <a:rPr lang="en-US" sz="2800" dirty="0" err="1"/>
              <a:t>suasana</a:t>
            </a:r>
            <a:r>
              <a:rPr lang="en-US" sz="2800" dirty="0"/>
              <a:t> </a:t>
            </a:r>
            <a:r>
              <a:rPr lang="en-US" sz="2800" dirty="0" err="1"/>
              <a:t>akademik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publikasi</a:t>
            </a:r>
            <a:r>
              <a:rPr lang="en-US" sz="2800" dirty="0"/>
              <a:t>.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A1E3D-E794-4677-9568-0ADFEF0E4EFC}"/>
              </a:ext>
            </a:extLst>
          </p:cNvPr>
          <p:cNvSpPr txBox="1"/>
          <p:nvPr/>
        </p:nvSpPr>
        <p:spPr>
          <a:xfrm>
            <a:off x="1288473" y="305076"/>
            <a:ext cx="263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Tujuan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71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FA1E3D-E794-4677-9568-0ADFEF0E4EFC}"/>
              </a:ext>
            </a:extLst>
          </p:cNvPr>
          <p:cNvSpPr txBox="1"/>
          <p:nvPr/>
        </p:nvSpPr>
        <p:spPr>
          <a:xfrm>
            <a:off x="1676399" y="1981476"/>
            <a:ext cx="89500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Terima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Kasih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paltisitorus@telkomuniversity.ac.id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08122125724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2B75E-8D19-46D7-8C0D-EFE557B2F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78" y="2238375"/>
            <a:ext cx="1158088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1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33330D-77B5-4A91-945D-3D3F2B8DB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04314"/>
            <a:ext cx="8057626" cy="51449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747245-C458-4366-9C1A-6AA9DD9A2A79}"/>
              </a:ext>
            </a:extLst>
          </p:cNvPr>
          <p:cNvSpPr/>
          <p:nvPr/>
        </p:nvSpPr>
        <p:spPr>
          <a:xfrm>
            <a:off x="9886426" y="2535382"/>
            <a:ext cx="476774" cy="38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108629-7C04-4A7A-A832-4A5D8B841C58}"/>
              </a:ext>
            </a:extLst>
          </p:cNvPr>
          <p:cNvSpPr/>
          <p:nvPr/>
        </p:nvSpPr>
        <p:spPr>
          <a:xfrm>
            <a:off x="9886426" y="3027218"/>
            <a:ext cx="476774" cy="38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A8D705-F715-4C21-9667-01203BC79CCE}"/>
              </a:ext>
            </a:extLst>
          </p:cNvPr>
          <p:cNvSpPr/>
          <p:nvPr/>
        </p:nvSpPr>
        <p:spPr>
          <a:xfrm>
            <a:off x="9886426" y="3498266"/>
            <a:ext cx="476774" cy="38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D8AB1C-2E51-4661-8F01-B23046E88C77}"/>
              </a:ext>
            </a:extLst>
          </p:cNvPr>
          <p:cNvSpPr/>
          <p:nvPr/>
        </p:nvSpPr>
        <p:spPr>
          <a:xfrm>
            <a:off x="9886426" y="3955458"/>
            <a:ext cx="476774" cy="38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630442-A42A-47DF-8FB8-660BAF62A141}"/>
              </a:ext>
            </a:extLst>
          </p:cNvPr>
          <p:cNvSpPr/>
          <p:nvPr/>
        </p:nvSpPr>
        <p:spPr>
          <a:xfrm>
            <a:off x="9886426" y="5223165"/>
            <a:ext cx="476774" cy="38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2EABA5-50E7-4D49-80D5-83198C924077}"/>
              </a:ext>
            </a:extLst>
          </p:cNvPr>
          <p:cNvSpPr/>
          <p:nvPr/>
        </p:nvSpPr>
        <p:spPr>
          <a:xfrm>
            <a:off x="1717964" y="568036"/>
            <a:ext cx="8057626" cy="66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45FA1E-E51C-4461-9324-6DDA81B4C273}"/>
              </a:ext>
            </a:extLst>
          </p:cNvPr>
          <p:cNvSpPr txBox="1"/>
          <p:nvPr/>
        </p:nvSpPr>
        <p:spPr>
          <a:xfrm>
            <a:off x="371213" y="311971"/>
            <a:ext cx="10751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Skema</a:t>
            </a:r>
            <a:r>
              <a:rPr lang="en-US" sz="3600" dirty="0"/>
              <a:t> </a:t>
            </a:r>
            <a:r>
              <a:rPr lang="en-US" sz="3600" dirty="0" err="1"/>
              <a:t>Penelitian</a:t>
            </a:r>
            <a:r>
              <a:rPr lang="en-US" sz="3600" dirty="0"/>
              <a:t> </a:t>
            </a:r>
            <a:r>
              <a:rPr lang="en-US" sz="3600" dirty="0" err="1"/>
              <a:t>Ristekdikti</a:t>
            </a:r>
            <a:r>
              <a:rPr lang="en-US" sz="3600" dirty="0"/>
              <a:t> </a:t>
            </a:r>
          </a:p>
          <a:p>
            <a:pPr algn="ctr"/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573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0837FE-F250-4A49-8B49-9C14C6F66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85" y="1085495"/>
            <a:ext cx="7919780" cy="57941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5946A8-CCF6-444A-8415-A85161BCCBA8}"/>
              </a:ext>
            </a:extLst>
          </p:cNvPr>
          <p:cNvSpPr/>
          <p:nvPr/>
        </p:nvSpPr>
        <p:spPr>
          <a:xfrm>
            <a:off x="9698184" y="1456783"/>
            <a:ext cx="476774" cy="38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D495B9-B141-42F4-9524-8C3E49457524}"/>
              </a:ext>
            </a:extLst>
          </p:cNvPr>
          <p:cNvSpPr/>
          <p:nvPr/>
        </p:nvSpPr>
        <p:spPr>
          <a:xfrm>
            <a:off x="9698184" y="2045640"/>
            <a:ext cx="484909" cy="38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C00480-3086-4CAF-921E-93C82E3C7223}"/>
              </a:ext>
            </a:extLst>
          </p:cNvPr>
          <p:cNvSpPr/>
          <p:nvPr/>
        </p:nvSpPr>
        <p:spPr>
          <a:xfrm>
            <a:off x="9698185" y="2525704"/>
            <a:ext cx="476774" cy="38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9B6DB7-E900-4D6F-9CE1-08ABB931F407}"/>
              </a:ext>
            </a:extLst>
          </p:cNvPr>
          <p:cNvSpPr/>
          <p:nvPr/>
        </p:nvSpPr>
        <p:spPr>
          <a:xfrm>
            <a:off x="9667633" y="3982550"/>
            <a:ext cx="476774" cy="38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61445B-64B0-44C6-BBFA-537B2DDD44C9}"/>
              </a:ext>
            </a:extLst>
          </p:cNvPr>
          <p:cNvSpPr txBox="1"/>
          <p:nvPr/>
        </p:nvSpPr>
        <p:spPr>
          <a:xfrm>
            <a:off x="736618" y="376554"/>
            <a:ext cx="10075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Skema</a:t>
            </a:r>
            <a:r>
              <a:rPr lang="en-US" sz="3600" dirty="0"/>
              <a:t> </a:t>
            </a:r>
            <a:r>
              <a:rPr lang="en-US" sz="3600" dirty="0" err="1"/>
              <a:t>Penelitian</a:t>
            </a:r>
            <a:r>
              <a:rPr lang="en-US" sz="3600" dirty="0"/>
              <a:t> </a:t>
            </a:r>
            <a:r>
              <a:rPr lang="en-US" sz="3600" dirty="0" err="1"/>
              <a:t>Ristekdikti</a:t>
            </a:r>
            <a:endParaRPr lang="en-US" sz="3600" dirty="0"/>
          </a:p>
          <a:p>
            <a:pPr algn="ctr"/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90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9153FE-DBF0-4BA1-B3BE-9974D5966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58" y="635000"/>
            <a:ext cx="11176000" cy="6223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911E7C-ADE5-43F8-88A8-947040F82B27}"/>
              </a:ext>
            </a:extLst>
          </p:cNvPr>
          <p:cNvSpPr/>
          <p:nvPr/>
        </p:nvSpPr>
        <p:spPr>
          <a:xfrm>
            <a:off x="152400" y="401781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3942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7F0DDF-DB47-4068-8CBF-CC999258F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61" y="624114"/>
            <a:ext cx="11270325" cy="57766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17849D-E75C-4568-95F3-08447D3232AC}"/>
              </a:ext>
            </a:extLst>
          </p:cNvPr>
          <p:cNvSpPr/>
          <p:nvPr/>
        </p:nvSpPr>
        <p:spPr>
          <a:xfrm>
            <a:off x="152400" y="401782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01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D0776A-1057-48AF-B419-3A17A7D54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440817"/>
            <a:ext cx="9707655" cy="61400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D64D91-29CD-4B1B-B08B-6CBD70D132AA}"/>
              </a:ext>
            </a:extLst>
          </p:cNvPr>
          <p:cNvSpPr/>
          <p:nvPr/>
        </p:nvSpPr>
        <p:spPr>
          <a:xfrm>
            <a:off x="152400" y="401782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4235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D64D91-29CD-4B1B-B08B-6CBD70D132AA}"/>
              </a:ext>
            </a:extLst>
          </p:cNvPr>
          <p:cNvSpPr/>
          <p:nvPr/>
        </p:nvSpPr>
        <p:spPr>
          <a:xfrm>
            <a:off x="152400" y="401782"/>
            <a:ext cx="817418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579BC-91F0-4089-945F-7DBBB65EF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40" y="401781"/>
            <a:ext cx="10250713" cy="58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23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582</Words>
  <Application>Microsoft Office PowerPoint</Application>
  <PresentationFormat>Widescreen</PresentationFormat>
  <Paragraphs>98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PALTI MT. SITORUS</dc:creator>
  <cp:lastModifiedBy>PALTI MT. SITORUS</cp:lastModifiedBy>
  <cp:revision>16</cp:revision>
  <dcterms:created xsi:type="dcterms:W3CDTF">2018-03-07T08:07:43Z</dcterms:created>
  <dcterms:modified xsi:type="dcterms:W3CDTF">2018-03-08T03:26:11Z</dcterms:modified>
</cp:coreProperties>
</file>