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65" r:id="rId2"/>
    <p:sldId id="391" r:id="rId3"/>
    <p:sldId id="392" r:id="rId4"/>
    <p:sldId id="393" r:id="rId5"/>
    <p:sldId id="395" r:id="rId6"/>
    <p:sldId id="405" r:id="rId7"/>
    <p:sldId id="396" r:id="rId8"/>
    <p:sldId id="406" r:id="rId9"/>
    <p:sldId id="407" r:id="rId10"/>
    <p:sldId id="408" r:id="rId11"/>
    <p:sldId id="412" r:id="rId12"/>
    <p:sldId id="409" r:id="rId13"/>
    <p:sldId id="410" r:id="rId14"/>
    <p:sldId id="416" r:id="rId15"/>
    <p:sldId id="417" r:id="rId16"/>
    <p:sldId id="384" r:id="rId17"/>
    <p:sldId id="415" r:id="rId18"/>
    <p:sldId id="413" r:id="rId19"/>
    <p:sldId id="414" r:id="rId20"/>
    <p:sldId id="420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342" r:id="rId4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336B2-56A6-40DE-AAB2-7EA47CF814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4E5CE71-B571-46DC-924A-9D45CA9E9A9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u="none" dirty="0" err="1">
              <a:solidFill>
                <a:srgbClr val="FFFF00"/>
              </a:solidFill>
            </a:rPr>
            <a:t>Komite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b="1" u="none" dirty="0" err="1">
              <a:solidFill>
                <a:srgbClr val="FFFF00"/>
              </a:solidFill>
            </a:rPr>
            <a:t>Penilaian</a:t>
          </a:r>
          <a:r>
            <a:rPr lang="en-US" b="1" u="none" dirty="0">
              <a:solidFill>
                <a:srgbClr val="FFFF00"/>
              </a:solidFill>
            </a:rPr>
            <a:t> Proposal </a:t>
          </a:r>
          <a:r>
            <a:rPr lang="en-US" b="1" u="none" dirty="0" err="1">
              <a:solidFill>
                <a:srgbClr val="FFFF00"/>
              </a:solidFill>
            </a:rPr>
            <a:t>Penelitian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u="none" dirty="0" err="1"/>
            <a:t>adalah</a:t>
          </a:r>
          <a:r>
            <a:rPr lang="en-US" u="none" dirty="0"/>
            <a:t> </a:t>
          </a:r>
          <a:r>
            <a:rPr lang="en-US" u="none" dirty="0" err="1"/>
            <a:t>sekelompok</a:t>
          </a:r>
          <a:r>
            <a:rPr lang="en-US" u="none" dirty="0"/>
            <a:t> orang yang </a:t>
          </a:r>
          <a:r>
            <a:rPr lang="en-US" u="none" dirty="0" err="1"/>
            <a:t>ditetapkan</a:t>
          </a:r>
          <a:r>
            <a:rPr lang="en-US" u="none" dirty="0"/>
            <a:t> </a:t>
          </a:r>
          <a:r>
            <a:rPr lang="en-US" u="none" dirty="0" err="1"/>
            <a:t>oleh</a:t>
          </a:r>
          <a:r>
            <a:rPr lang="en-US" u="none" dirty="0"/>
            <a:t> </a:t>
          </a:r>
          <a:r>
            <a:rPr lang="en-US" u="none" dirty="0" err="1"/>
            <a:t>Penyelenggara</a:t>
          </a:r>
          <a:r>
            <a:rPr lang="en-US" u="none" dirty="0"/>
            <a:t> </a:t>
          </a:r>
          <a:r>
            <a:rPr lang="en-US" u="none" dirty="0" err="1"/>
            <a:t>Penelitian</a:t>
          </a:r>
          <a:r>
            <a:rPr lang="en-US" u="none" dirty="0"/>
            <a:t> </a:t>
          </a:r>
          <a:r>
            <a:rPr lang="en-US" u="none" dirty="0" err="1"/>
            <a:t>untuk</a:t>
          </a:r>
          <a:r>
            <a:rPr lang="en-US" u="none" dirty="0"/>
            <a:t> </a:t>
          </a:r>
          <a:r>
            <a:rPr lang="en-US" u="none" dirty="0" err="1"/>
            <a:t>menilai</a:t>
          </a:r>
          <a:r>
            <a:rPr lang="en-US" u="none" dirty="0"/>
            <a:t> </a:t>
          </a:r>
          <a:r>
            <a:rPr lang="en-US" u="none" dirty="0" err="1"/>
            <a:t>kelayakan</a:t>
          </a:r>
          <a:r>
            <a:rPr lang="en-US" u="none" dirty="0"/>
            <a:t> proposal </a:t>
          </a:r>
          <a:r>
            <a:rPr lang="en-US" u="none" dirty="0" err="1"/>
            <a:t>penelitian</a:t>
          </a:r>
          <a:r>
            <a:rPr lang="en-US" u="none" dirty="0"/>
            <a:t>. </a:t>
          </a:r>
          <a:r>
            <a:rPr lang="en-US" b="1" i="1" u="none" dirty="0">
              <a:solidFill>
                <a:srgbClr val="FFFF00"/>
              </a:solidFill>
            </a:rPr>
            <a:t>Reviewer</a:t>
          </a:r>
          <a:r>
            <a:rPr lang="en-US" b="1" u="none" dirty="0">
              <a:solidFill>
                <a:srgbClr val="FFFF00"/>
              </a:solidFill>
            </a:rPr>
            <a:t> Proposal </a:t>
          </a:r>
          <a:r>
            <a:rPr lang="en-US" b="1" u="none" dirty="0" err="1">
              <a:solidFill>
                <a:srgbClr val="FFFF00"/>
              </a:solidFill>
            </a:rPr>
            <a:t>Penelitian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u="none" dirty="0" err="1"/>
            <a:t>adalah</a:t>
          </a:r>
          <a:r>
            <a:rPr lang="en-US" u="none" dirty="0"/>
            <a:t> </a:t>
          </a:r>
          <a:r>
            <a:rPr lang="en-US" u="none" dirty="0" err="1"/>
            <a:t>seseorang</a:t>
          </a:r>
          <a:r>
            <a:rPr lang="en-US" u="none" dirty="0"/>
            <a:t> </a:t>
          </a:r>
          <a:r>
            <a:rPr lang="en-US" u="none" dirty="0" err="1"/>
            <a:t>atau</a:t>
          </a:r>
          <a:r>
            <a:rPr lang="en-US" u="none" dirty="0"/>
            <a:t> </a:t>
          </a:r>
          <a:r>
            <a:rPr lang="en-US" u="none" dirty="0" err="1"/>
            <a:t>sekelompok</a:t>
          </a:r>
          <a:r>
            <a:rPr lang="en-US" u="none" dirty="0"/>
            <a:t> orang yang </a:t>
          </a:r>
          <a:r>
            <a:rPr lang="en-US" u="none" dirty="0" err="1"/>
            <a:t>memiliki</a:t>
          </a:r>
          <a:r>
            <a:rPr lang="en-US" u="none" dirty="0"/>
            <a:t> </a:t>
          </a:r>
          <a:r>
            <a:rPr lang="en-US" u="none" dirty="0" err="1"/>
            <a:t>kompetensi</a:t>
          </a:r>
          <a:r>
            <a:rPr lang="en-US" u="none" dirty="0"/>
            <a:t> yang </a:t>
          </a:r>
          <a:r>
            <a:rPr lang="en-US" u="none" dirty="0" err="1"/>
            <a:t>ditetapkan</a:t>
          </a:r>
          <a:r>
            <a:rPr lang="en-US" u="none" dirty="0"/>
            <a:t> </a:t>
          </a:r>
          <a:r>
            <a:rPr lang="en-US" u="none" dirty="0" err="1"/>
            <a:t>oleh</a:t>
          </a:r>
          <a:r>
            <a:rPr lang="en-US" u="none" dirty="0"/>
            <a:t> </a:t>
          </a:r>
          <a:r>
            <a:rPr lang="en-US" u="none" dirty="0" err="1"/>
            <a:t>Penyelenggara</a:t>
          </a:r>
          <a:r>
            <a:rPr lang="en-US" u="none" dirty="0"/>
            <a:t> </a:t>
          </a:r>
          <a:r>
            <a:rPr lang="en-US" u="none" dirty="0" err="1"/>
            <a:t>Penelitian</a:t>
          </a:r>
          <a:r>
            <a:rPr lang="en-US" u="none" dirty="0"/>
            <a:t> </a:t>
          </a:r>
          <a:r>
            <a:rPr lang="en-US" u="none" dirty="0" err="1"/>
            <a:t>untuk</a:t>
          </a:r>
          <a:r>
            <a:rPr lang="en-US" u="none" dirty="0"/>
            <a:t> </a:t>
          </a:r>
          <a:r>
            <a:rPr lang="en-US" u="none" dirty="0" err="1"/>
            <a:t>menilai</a:t>
          </a:r>
          <a:r>
            <a:rPr lang="en-US" u="none" dirty="0"/>
            <a:t> </a:t>
          </a:r>
          <a:r>
            <a:rPr lang="en-US" u="none" dirty="0" err="1"/>
            <a:t>kelayakan</a:t>
          </a:r>
          <a:r>
            <a:rPr lang="en-US" u="none" dirty="0"/>
            <a:t> proposal </a:t>
          </a:r>
          <a:r>
            <a:rPr lang="en-US" u="none" dirty="0" err="1"/>
            <a:t>penelitian</a:t>
          </a:r>
          <a:r>
            <a:rPr lang="en-US" u="none" dirty="0"/>
            <a:t>.</a:t>
          </a:r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40EFAD-C3F6-4D9E-85D1-88DB7993C38A}" type="parTrans" cxnId="{70F82D04-9448-4148-92B7-E26CE8668EDD}">
      <dgm:prSet/>
      <dgm:spPr/>
      <dgm:t>
        <a:bodyPr/>
        <a:lstStyle/>
        <a:p>
          <a:endParaRPr lang="en-AU"/>
        </a:p>
      </dgm:t>
    </dgm:pt>
    <dgm:pt modelId="{7DC130BD-0FF7-4945-8375-8BAB9199B2B1}" type="sibTrans" cxnId="{70F82D04-9448-4148-92B7-E26CE8668EDD}">
      <dgm:prSet/>
      <dgm:spPr/>
      <dgm:t>
        <a:bodyPr/>
        <a:lstStyle/>
        <a:p>
          <a:endParaRPr lang="en-AU"/>
        </a:p>
      </dgm:t>
    </dgm:pt>
    <dgm:pt modelId="{200E5148-BF1A-41BA-9470-A9A7747F133B}">
      <dgm:prSet phldrT="[Text]" custT="1"/>
      <dgm:spPr/>
      <dgm:t>
        <a:bodyPr/>
        <a:lstStyle/>
        <a:p>
          <a:r>
            <a:rPr lang="en-US" sz="1400" u="none" dirty="0" err="1"/>
            <a:t>menilai</a:t>
          </a:r>
          <a:r>
            <a:rPr lang="en-US" sz="1400" u="none" dirty="0"/>
            <a:t> </a:t>
          </a:r>
          <a:r>
            <a:rPr lang="en-US" sz="1400" u="none" dirty="0" err="1"/>
            <a:t>subtansi</a:t>
          </a:r>
          <a:r>
            <a:rPr lang="en-US" sz="1400" u="none" dirty="0"/>
            <a:t> proposal </a:t>
          </a:r>
          <a:r>
            <a:rPr lang="en-US" sz="1400" u="none" dirty="0" err="1"/>
            <a:t>dengan</a:t>
          </a:r>
          <a:r>
            <a:rPr lang="en-US" sz="1400" u="none" dirty="0"/>
            <a:t> </a:t>
          </a:r>
          <a:r>
            <a:rPr lang="en-US" sz="1400" u="none" dirty="0" err="1"/>
            <a:t>mengacu</a:t>
          </a:r>
          <a:r>
            <a:rPr lang="en-US" sz="1400" u="none" dirty="0"/>
            <a:t> </a:t>
          </a:r>
          <a:r>
            <a:rPr lang="en-US" sz="1400" u="none" dirty="0" err="1"/>
            <a:t>pada</a:t>
          </a:r>
          <a:r>
            <a:rPr lang="en-US" sz="1400" u="none" dirty="0"/>
            <a:t> </a:t>
          </a:r>
          <a:r>
            <a:rPr lang="en-US" sz="1400" u="none" dirty="0" err="1"/>
            <a:t>arah</a:t>
          </a:r>
          <a:r>
            <a:rPr lang="en-US" sz="1400" u="none" dirty="0"/>
            <a:t> </a:t>
          </a:r>
          <a:r>
            <a:rPr lang="en-US" sz="1400" u="none" dirty="0" err="1"/>
            <a:t>pengembangan</a:t>
          </a:r>
          <a:r>
            <a:rPr lang="en-US" sz="1400" u="none" dirty="0"/>
            <a:t> </a:t>
          </a:r>
          <a:r>
            <a:rPr lang="en-US" sz="1400" u="none" dirty="0" err="1"/>
            <a:t>penelitian</a:t>
          </a:r>
          <a:r>
            <a:rPr lang="en-US" sz="1400" u="none" dirty="0"/>
            <a:t> </a:t>
          </a:r>
          <a:r>
            <a:rPr lang="en-US" sz="1400" u="none" dirty="0" err="1"/>
            <a:t>nasional</a:t>
          </a:r>
          <a:r>
            <a:rPr lang="en-US" sz="1400" u="none" dirty="0"/>
            <a:t>;</a:t>
          </a:r>
          <a:endParaRPr lang="en-AU" sz="1400" dirty="0">
            <a:solidFill>
              <a:schemeClr val="tx1"/>
            </a:solidFill>
          </a:endParaRPr>
        </a:p>
      </dgm:t>
    </dgm:pt>
    <dgm:pt modelId="{431F862B-B62E-4D6B-84B6-ACFF9B4CC197}" type="parTrans" cxnId="{600E5E8E-1CBB-46DA-92F1-DE41608061D7}">
      <dgm:prSet/>
      <dgm:spPr/>
      <dgm:t>
        <a:bodyPr/>
        <a:lstStyle/>
        <a:p>
          <a:endParaRPr lang="en-AU"/>
        </a:p>
      </dgm:t>
    </dgm:pt>
    <dgm:pt modelId="{AA0E23EF-28F3-49A0-AB69-5AE2D684B428}" type="sibTrans" cxnId="{600E5E8E-1CBB-46DA-92F1-DE41608061D7}">
      <dgm:prSet/>
      <dgm:spPr/>
      <dgm:t>
        <a:bodyPr/>
        <a:lstStyle/>
        <a:p>
          <a:endParaRPr lang="en-AU"/>
        </a:p>
      </dgm:t>
    </dgm:pt>
    <dgm:pt modelId="{2D3E9E90-465B-425E-9A56-115F161C621D}">
      <dgm:prSet phldrT="[Text]"/>
      <dgm:spPr/>
      <dgm:t>
        <a:bodyPr/>
        <a:lstStyle/>
        <a:p>
          <a:r>
            <a:rPr lang="en-US" b="1" u="none" dirty="0" err="1">
              <a:solidFill>
                <a:srgbClr val="FFFF00"/>
              </a:solidFill>
            </a:rPr>
            <a:t>Komite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b="1" u="none" dirty="0" err="1">
              <a:solidFill>
                <a:srgbClr val="FFFF00"/>
              </a:solidFill>
            </a:rPr>
            <a:t>Penilaian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b="1" u="none" dirty="0" err="1">
              <a:solidFill>
                <a:srgbClr val="FFFF00"/>
              </a:solidFill>
            </a:rPr>
            <a:t>Keluaran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b="1" u="none" dirty="0" err="1">
              <a:solidFill>
                <a:srgbClr val="FFFF00"/>
              </a:solidFill>
            </a:rPr>
            <a:t>Penelitian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u="none" dirty="0" err="1"/>
            <a:t>adalah</a:t>
          </a:r>
          <a:r>
            <a:rPr lang="en-US" u="none" dirty="0"/>
            <a:t> </a:t>
          </a:r>
          <a:r>
            <a:rPr lang="en-US" u="none" dirty="0" err="1"/>
            <a:t>sekelompok</a:t>
          </a:r>
          <a:r>
            <a:rPr lang="en-US" u="none" dirty="0"/>
            <a:t> orang yang </a:t>
          </a:r>
          <a:r>
            <a:rPr lang="en-US" u="none" dirty="0" err="1"/>
            <a:t>ditetapkan</a:t>
          </a:r>
          <a:r>
            <a:rPr lang="en-US" u="none" dirty="0"/>
            <a:t> </a:t>
          </a:r>
          <a:r>
            <a:rPr lang="en-US" u="none" dirty="0" err="1"/>
            <a:t>oleh</a:t>
          </a:r>
          <a:r>
            <a:rPr lang="en-US" u="none" dirty="0"/>
            <a:t> </a:t>
          </a:r>
          <a:r>
            <a:rPr lang="en-US" u="none" dirty="0" err="1"/>
            <a:t>Penyelenggara</a:t>
          </a:r>
          <a:r>
            <a:rPr lang="en-US" u="none" dirty="0"/>
            <a:t> </a:t>
          </a:r>
          <a:r>
            <a:rPr lang="en-US" u="none" dirty="0" err="1"/>
            <a:t>Penelitian</a:t>
          </a:r>
          <a:r>
            <a:rPr lang="en-US" u="none" dirty="0"/>
            <a:t> </a:t>
          </a:r>
          <a:r>
            <a:rPr lang="en-US" u="none" dirty="0" err="1"/>
            <a:t>untuk</a:t>
          </a:r>
          <a:r>
            <a:rPr lang="en-US" u="none" dirty="0"/>
            <a:t> </a:t>
          </a:r>
          <a:r>
            <a:rPr lang="en-US" u="none" dirty="0" err="1"/>
            <a:t>menilai</a:t>
          </a:r>
          <a:r>
            <a:rPr lang="en-US" u="none" dirty="0"/>
            <a:t> </a:t>
          </a:r>
          <a:r>
            <a:rPr lang="en-US" u="none" dirty="0" err="1"/>
            <a:t>kelayakan</a:t>
          </a:r>
          <a:r>
            <a:rPr lang="en-US" u="none" dirty="0"/>
            <a:t> </a:t>
          </a:r>
          <a:r>
            <a:rPr lang="en-US" u="none" dirty="0" err="1"/>
            <a:t>keluaran</a:t>
          </a:r>
          <a:r>
            <a:rPr lang="en-US" u="none" dirty="0"/>
            <a:t> </a:t>
          </a:r>
          <a:r>
            <a:rPr lang="en-US" u="none" dirty="0" err="1"/>
            <a:t>penelitian</a:t>
          </a:r>
          <a:r>
            <a:rPr lang="en-US" u="none" dirty="0"/>
            <a:t>. </a:t>
          </a:r>
          <a:r>
            <a:rPr lang="en-US" b="1" i="1" u="none" dirty="0">
              <a:solidFill>
                <a:srgbClr val="FFFF00"/>
              </a:solidFill>
            </a:rPr>
            <a:t>Reviewer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b="1" u="none" dirty="0" err="1">
              <a:solidFill>
                <a:srgbClr val="FFFF00"/>
              </a:solidFill>
            </a:rPr>
            <a:t>Keluaran</a:t>
          </a:r>
          <a:r>
            <a:rPr lang="en-US" b="1" u="none" dirty="0">
              <a:solidFill>
                <a:srgbClr val="FFFF00"/>
              </a:solidFill>
            </a:rPr>
            <a:t> </a:t>
          </a:r>
          <a:r>
            <a:rPr lang="en-US" b="1" u="none" dirty="0" err="1">
              <a:solidFill>
                <a:srgbClr val="FFFF00"/>
              </a:solidFill>
            </a:rPr>
            <a:t>Penelitian</a:t>
          </a:r>
          <a:r>
            <a:rPr lang="en-US" u="none" dirty="0"/>
            <a:t> </a:t>
          </a:r>
          <a:r>
            <a:rPr lang="en-US" u="none" dirty="0" err="1"/>
            <a:t>adalah</a:t>
          </a:r>
          <a:r>
            <a:rPr lang="en-US" u="none" dirty="0"/>
            <a:t> </a:t>
          </a:r>
          <a:r>
            <a:rPr lang="en-US" u="none" dirty="0" err="1"/>
            <a:t>seseorang</a:t>
          </a:r>
          <a:r>
            <a:rPr lang="en-US" u="none" dirty="0"/>
            <a:t> </a:t>
          </a:r>
          <a:r>
            <a:rPr lang="en-US" u="none" dirty="0" err="1"/>
            <a:t>atau</a:t>
          </a:r>
          <a:r>
            <a:rPr lang="en-US" u="none" dirty="0"/>
            <a:t> </a:t>
          </a:r>
          <a:r>
            <a:rPr lang="en-US" u="none" dirty="0" err="1"/>
            <a:t>sekelompok</a:t>
          </a:r>
          <a:r>
            <a:rPr lang="en-US" u="none" dirty="0"/>
            <a:t> orang yang </a:t>
          </a:r>
          <a:r>
            <a:rPr lang="en-US" u="none" dirty="0" err="1"/>
            <a:t>memiliki</a:t>
          </a:r>
          <a:r>
            <a:rPr lang="en-US" u="none" dirty="0"/>
            <a:t> </a:t>
          </a:r>
          <a:r>
            <a:rPr lang="en-US" u="none" dirty="0" err="1"/>
            <a:t>kompetensi</a:t>
          </a:r>
          <a:r>
            <a:rPr lang="en-US" u="none" dirty="0"/>
            <a:t> yang </a:t>
          </a:r>
          <a:r>
            <a:rPr lang="en-US" u="none" dirty="0" err="1"/>
            <a:t>ditetapkan</a:t>
          </a:r>
          <a:r>
            <a:rPr lang="en-US" u="none" dirty="0"/>
            <a:t> </a:t>
          </a:r>
          <a:r>
            <a:rPr lang="en-US" u="none" dirty="0" err="1"/>
            <a:t>oleh</a:t>
          </a:r>
          <a:r>
            <a:rPr lang="en-US" u="none" dirty="0"/>
            <a:t> </a:t>
          </a:r>
          <a:r>
            <a:rPr lang="en-US" u="none" dirty="0" err="1"/>
            <a:t>Penyelenggara</a:t>
          </a:r>
          <a:r>
            <a:rPr lang="en-US" u="none" dirty="0"/>
            <a:t> </a:t>
          </a:r>
          <a:r>
            <a:rPr lang="en-US" u="none" dirty="0" err="1"/>
            <a:t>Penelitian</a:t>
          </a:r>
          <a:r>
            <a:rPr lang="en-US" u="none" dirty="0"/>
            <a:t> </a:t>
          </a:r>
          <a:r>
            <a:rPr lang="en-US" u="none" dirty="0" err="1"/>
            <a:t>untuk</a:t>
          </a:r>
          <a:r>
            <a:rPr lang="en-US" u="none" dirty="0"/>
            <a:t> </a:t>
          </a:r>
          <a:r>
            <a:rPr lang="en-US" u="none" dirty="0" err="1"/>
            <a:t>menilai</a:t>
          </a:r>
          <a:r>
            <a:rPr lang="en-US" u="none" dirty="0"/>
            <a:t> </a:t>
          </a:r>
          <a:r>
            <a:rPr lang="en-US" u="none" dirty="0" err="1"/>
            <a:t>kelayakan</a:t>
          </a:r>
          <a:r>
            <a:rPr lang="en-US" u="none" dirty="0"/>
            <a:t> </a:t>
          </a:r>
          <a:r>
            <a:rPr lang="en-US" u="none" dirty="0" err="1"/>
            <a:t>keluaran</a:t>
          </a:r>
          <a:r>
            <a:rPr lang="en-US" u="none" dirty="0"/>
            <a:t> </a:t>
          </a:r>
          <a:r>
            <a:rPr lang="en-US" u="none" dirty="0" err="1"/>
            <a:t>penelitian</a:t>
          </a:r>
          <a:r>
            <a:rPr lang="en-US" u="none" dirty="0"/>
            <a:t>.</a:t>
          </a:r>
          <a:endParaRPr lang="en-A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45C78B-D844-406D-9C5F-5B8107178AFF}" type="parTrans" cxnId="{309A779E-ED76-48B1-BFED-5C9A838DB47E}">
      <dgm:prSet/>
      <dgm:spPr/>
      <dgm:t>
        <a:bodyPr/>
        <a:lstStyle/>
        <a:p>
          <a:endParaRPr lang="en-AU"/>
        </a:p>
      </dgm:t>
    </dgm:pt>
    <dgm:pt modelId="{CCE7D3C8-AA4B-4BCE-8578-10438FC48BA6}" type="sibTrans" cxnId="{309A779E-ED76-48B1-BFED-5C9A838DB47E}">
      <dgm:prSet/>
      <dgm:spPr/>
      <dgm:t>
        <a:bodyPr/>
        <a:lstStyle/>
        <a:p>
          <a:endParaRPr lang="en-AU"/>
        </a:p>
      </dgm:t>
    </dgm:pt>
    <dgm:pt modelId="{D01F2FFB-B561-409E-A1F7-64200AFB2BFD}">
      <dgm:prSet phldrT="[Text]" custT="1"/>
      <dgm:spPr/>
      <dgm:t>
        <a:bodyPr/>
        <a:lstStyle/>
        <a:p>
          <a:r>
            <a:rPr lang="en-US" sz="1400" dirty="0" err="1"/>
            <a:t>melaksanakan</a:t>
          </a:r>
          <a:r>
            <a:rPr lang="en-US" sz="1400" dirty="0"/>
            <a:t> </a:t>
          </a:r>
          <a:r>
            <a:rPr lang="en-US" sz="1400" dirty="0" err="1"/>
            <a:t>penjaminan</a:t>
          </a:r>
          <a:r>
            <a:rPr lang="en-US" sz="1400" dirty="0"/>
            <a:t> </a:t>
          </a:r>
          <a:r>
            <a:rPr lang="en-US" sz="1400" dirty="0" err="1"/>
            <a:t>mutu</a:t>
          </a:r>
          <a:r>
            <a:rPr lang="en-US" sz="1400" dirty="0"/>
            <a:t> </a:t>
          </a:r>
          <a:r>
            <a:rPr lang="en-US" sz="1400" dirty="0" err="1"/>
            <a:t>pada</a:t>
          </a:r>
          <a:r>
            <a:rPr lang="en-US" sz="1400" dirty="0"/>
            <a:t> </a:t>
          </a:r>
          <a:r>
            <a:rPr lang="en-US" sz="1400" dirty="0" err="1"/>
            <a:t>setiap</a:t>
          </a:r>
          <a:r>
            <a:rPr lang="en-US" sz="1400" dirty="0"/>
            <a:t> </a:t>
          </a:r>
          <a:r>
            <a:rPr lang="en-US" sz="1400" dirty="0" err="1"/>
            <a:t>tahapan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kegiatan</a:t>
          </a:r>
          <a:r>
            <a:rPr lang="en-US" sz="1400" dirty="0"/>
            <a:t> </a:t>
          </a:r>
          <a:r>
            <a:rPr lang="en-US" sz="1400" dirty="0" err="1"/>
            <a:t>penelitian</a:t>
          </a:r>
          <a:r>
            <a:rPr lang="en-US" sz="1400" dirty="0"/>
            <a:t>; </a:t>
          </a:r>
          <a:endParaRPr lang="en-AU" sz="1400" dirty="0">
            <a:solidFill>
              <a:schemeClr val="tx1"/>
            </a:solidFill>
          </a:endParaRPr>
        </a:p>
      </dgm:t>
    </dgm:pt>
    <dgm:pt modelId="{8E5DD147-9D19-4572-AD07-999F0514F647}" type="parTrans" cxnId="{9541CD56-A4A6-4E1E-BC7B-477E3D328A85}">
      <dgm:prSet/>
      <dgm:spPr/>
      <dgm:t>
        <a:bodyPr/>
        <a:lstStyle/>
        <a:p>
          <a:endParaRPr lang="en-AU"/>
        </a:p>
      </dgm:t>
    </dgm:pt>
    <dgm:pt modelId="{08A58854-2172-4E49-B61C-03A644559D22}" type="sibTrans" cxnId="{9541CD56-A4A6-4E1E-BC7B-477E3D328A85}">
      <dgm:prSet/>
      <dgm:spPr/>
      <dgm:t>
        <a:bodyPr/>
        <a:lstStyle/>
        <a:p>
          <a:endParaRPr lang="en-AU"/>
        </a:p>
      </dgm:t>
    </dgm:pt>
    <dgm:pt modelId="{1D021B78-46A6-9F46-8EAD-5767A502826B}">
      <dgm:prSet custT="1"/>
      <dgm:spPr/>
      <dgm:t>
        <a:bodyPr/>
        <a:lstStyle/>
        <a:p>
          <a:r>
            <a:rPr lang="en-US" sz="1400" u="none"/>
            <a:t>menilai kesesuaian antara besaran biaya dengan SBK Sub Keluaran Penelitian</a:t>
          </a:r>
          <a:r>
            <a:rPr lang="en-US" sz="1400" i="1" u="none"/>
            <a:t> </a:t>
          </a:r>
          <a:r>
            <a:rPr lang="en-US" sz="1400" u="none"/>
            <a:t>yang akan dicapai termasuk biaya tambahan SBK Sub Keluaran Penelitian;</a:t>
          </a:r>
        </a:p>
      </dgm:t>
    </dgm:pt>
    <dgm:pt modelId="{BE9FB3F0-A32E-2F4A-9559-ED6976616043}" type="parTrans" cxnId="{8E43505F-8789-EB44-8AC6-8CBE71F1169A}">
      <dgm:prSet/>
      <dgm:spPr/>
      <dgm:t>
        <a:bodyPr/>
        <a:lstStyle/>
        <a:p>
          <a:endParaRPr lang="en-US"/>
        </a:p>
      </dgm:t>
    </dgm:pt>
    <dgm:pt modelId="{0BE228A3-E34E-4E45-823A-76236D0F0F26}" type="sibTrans" cxnId="{8E43505F-8789-EB44-8AC6-8CBE71F1169A}">
      <dgm:prSet/>
      <dgm:spPr/>
      <dgm:t>
        <a:bodyPr/>
        <a:lstStyle/>
        <a:p>
          <a:endParaRPr lang="en-US"/>
        </a:p>
      </dgm:t>
    </dgm:pt>
    <dgm:pt modelId="{DAC2C0F1-706B-1A4B-AD8A-D8539A21B576}">
      <dgm:prSet custT="1"/>
      <dgm:spPr/>
      <dgm:t>
        <a:bodyPr/>
        <a:lstStyle/>
        <a:p>
          <a:r>
            <a:rPr lang="en-US" sz="1400" u="none"/>
            <a:t>menelaah tingkat kesiapterapan teknologi berdasarkan data pada aplikasi Tingkat Kesiapan Teknologi </a:t>
          </a:r>
          <a:r>
            <a:rPr lang="en-US" sz="1400" i="1" u="none"/>
            <a:t>online</a:t>
          </a:r>
          <a:r>
            <a:rPr lang="en-US" sz="1400" u="none"/>
            <a:t>; dan</a:t>
          </a:r>
        </a:p>
      </dgm:t>
    </dgm:pt>
    <dgm:pt modelId="{1DEF3A42-1D43-594B-A19C-A9720DE140B6}" type="parTrans" cxnId="{6D280BE7-1B48-764D-AE08-4E2851A0628D}">
      <dgm:prSet/>
      <dgm:spPr/>
      <dgm:t>
        <a:bodyPr/>
        <a:lstStyle/>
        <a:p>
          <a:endParaRPr lang="en-US"/>
        </a:p>
      </dgm:t>
    </dgm:pt>
    <dgm:pt modelId="{B81D95DE-D55A-7F49-9E67-9F10CE08C350}" type="sibTrans" cxnId="{6D280BE7-1B48-764D-AE08-4E2851A0628D}">
      <dgm:prSet/>
      <dgm:spPr/>
      <dgm:t>
        <a:bodyPr/>
        <a:lstStyle/>
        <a:p>
          <a:endParaRPr lang="en-US"/>
        </a:p>
      </dgm:t>
    </dgm:pt>
    <dgm:pt modelId="{86B8D206-6D2A-CF44-B263-AA4CC7FBD7BD}">
      <dgm:prSet custT="1"/>
      <dgm:spPr/>
      <dgm:t>
        <a:bodyPr/>
        <a:lstStyle/>
        <a:p>
          <a:r>
            <a:rPr lang="en-US" sz="1400" u="none" dirty="0" err="1"/>
            <a:t>memberikan</a:t>
          </a:r>
          <a:r>
            <a:rPr lang="en-US" sz="1400" u="none" dirty="0"/>
            <a:t> </a:t>
          </a:r>
          <a:r>
            <a:rPr lang="en-US" sz="1400" u="none" dirty="0" err="1"/>
            <a:t>rekomendasi</a:t>
          </a:r>
          <a:r>
            <a:rPr lang="en-US" sz="1400" u="none" dirty="0"/>
            <a:t> </a:t>
          </a:r>
          <a:r>
            <a:rPr lang="en-US" sz="1400" u="none" dirty="0" err="1"/>
            <a:t>kelayakan</a:t>
          </a:r>
          <a:r>
            <a:rPr lang="en-US" sz="1400" u="none" dirty="0"/>
            <a:t> proposal </a:t>
          </a:r>
          <a:r>
            <a:rPr lang="en-US" sz="1400" u="none" dirty="0" err="1"/>
            <a:t>kepada</a:t>
          </a:r>
          <a:r>
            <a:rPr lang="en-US" sz="1400" u="none" dirty="0"/>
            <a:t> </a:t>
          </a:r>
          <a:r>
            <a:rPr lang="en-US" sz="1400" u="none" dirty="0" err="1"/>
            <a:t>Penyelenggara</a:t>
          </a:r>
          <a:r>
            <a:rPr lang="en-US" sz="1400" u="none" dirty="0"/>
            <a:t> </a:t>
          </a:r>
          <a:r>
            <a:rPr lang="en-US" sz="1400" u="none" dirty="0" err="1"/>
            <a:t>Penelitian</a:t>
          </a:r>
          <a:r>
            <a:rPr lang="en-US" sz="1400" u="none" dirty="0"/>
            <a:t>. </a:t>
          </a:r>
          <a:endParaRPr lang="en-US" sz="1200" u="none" dirty="0"/>
        </a:p>
      </dgm:t>
    </dgm:pt>
    <dgm:pt modelId="{167A901C-8717-6A45-9375-1C9FDAF3E9A9}" type="parTrans" cxnId="{315C40DC-A781-C946-AF1B-5B2D48189BA7}">
      <dgm:prSet/>
      <dgm:spPr/>
      <dgm:t>
        <a:bodyPr/>
        <a:lstStyle/>
        <a:p>
          <a:endParaRPr lang="en-US"/>
        </a:p>
      </dgm:t>
    </dgm:pt>
    <dgm:pt modelId="{9C5FAB66-5131-EA47-821B-EC9EB647B909}" type="sibTrans" cxnId="{315C40DC-A781-C946-AF1B-5B2D48189BA7}">
      <dgm:prSet/>
      <dgm:spPr/>
      <dgm:t>
        <a:bodyPr/>
        <a:lstStyle/>
        <a:p>
          <a:endParaRPr lang="en-US"/>
        </a:p>
      </dgm:t>
    </dgm:pt>
    <dgm:pt modelId="{CAE0709F-081A-0A4C-AB52-F4D6BD4CCE6E}">
      <dgm:prSet custT="1"/>
      <dgm:spPr/>
      <dgm:t>
        <a:bodyPr/>
        <a:lstStyle/>
        <a:p>
          <a:r>
            <a:rPr lang="en-US" sz="1400"/>
            <a:t>mengevaluasi kesesuaian target dan keluaran penelitian yang dilakukan;</a:t>
          </a:r>
        </a:p>
      </dgm:t>
    </dgm:pt>
    <dgm:pt modelId="{743452DB-6C52-D548-848C-C723A9CE4D4C}" type="parTrans" cxnId="{667A13FF-ADF4-AC4E-A613-9B2A4AC5469D}">
      <dgm:prSet/>
      <dgm:spPr/>
      <dgm:t>
        <a:bodyPr/>
        <a:lstStyle/>
        <a:p>
          <a:endParaRPr lang="en-US"/>
        </a:p>
      </dgm:t>
    </dgm:pt>
    <dgm:pt modelId="{225B7270-28E6-AC43-B8C9-D2DFACFE200F}" type="sibTrans" cxnId="{667A13FF-ADF4-AC4E-A613-9B2A4AC5469D}">
      <dgm:prSet/>
      <dgm:spPr/>
      <dgm:t>
        <a:bodyPr/>
        <a:lstStyle/>
        <a:p>
          <a:endParaRPr lang="en-US"/>
        </a:p>
      </dgm:t>
    </dgm:pt>
    <dgm:pt modelId="{7842EBA7-7B87-DE43-81FB-A34900B8B214}">
      <dgm:prSet custT="1"/>
      <dgm:spPr/>
      <dgm:t>
        <a:bodyPr/>
        <a:lstStyle/>
        <a:p>
          <a:r>
            <a:rPr lang="en-US" sz="1400" dirty="0" err="1"/>
            <a:t>menilai</a:t>
          </a:r>
          <a:r>
            <a:rPr lang="en-US" sz="1400" dirty="0"/>
            <a:t> </a:t>
          </a:r>
          <a:r>
            <a:rPr lang="en-US" sz="1400" dirty="0" err="1"/>
            <a:t>kelayakan</a:t>
          </a:r>
          <a:r>
            <a:rPr lang="en-US" sz="1400" dirty="0"/>
            <a:t> sub </a:t>
          </a:r>
          <a:r>
            <a:rPr lang="en-US" sz="1400" dirty="0" err="1"/>
            <a:t>keluaran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penelitian</a:t>
          </a:r>
          <a:r>
            <a:rPr lang="en-US" sz="1400" dirty="0"/>
            <a:t> yang </a:t>
          </a:r>
          <a:r>
            <a:rPr lang="en-US" sz="1400" dirty="0" err="1"/>
            <a:t>tergambar</a:t>
          </a:r>
          <a:r>
            <a:rPr lang="en-US" sz="1400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kesesuaian</a:t>
          </a:r>
          <a:r>
            <a:rPr lang="en-US" sz="1400" dirty="0"/>
            <a:t> proposal yang </a:t>
          </a:r>
          <a:r>
            <a:rPr lang="en-US" sz="1400" dirty="0" err="1"/>
            <a:t>diajukan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sub </a:t>
          </a:r>
          <a:r>
            <a:rPr lang="en-US" sz="1400" dirty="0" err="1"/>
            <a:t>keluaran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penelitian</a:t>
          </a:r>
          <a:r>
            <a:rPr lang="en-US" sz="1400" dirty="0"/>
            <a:t> yang </a:t>
          </a:r>
          <a:r>
            <a:rPr lang="en-US" sz="1400" dirty="0" err="1"/>
            <a:t>dilakukan</a:t>
          </a:r>
          <a:r>
            <a:rPr lang="en-US" sz="1400" dirty="0"/>
            <a:t>; </a:t>
          </a:r>
        </a:p>
      </dgm:t>
    </dgm:pt>
    <dgm:pt modelId="{9159C37F-9A32-2D42-8F65-85D1422899D2}" type="parTrans" cxnId="{9CE02E10-1397-1E4E-9BBE-A1707CFCF02A}">
      <dgm:prSet/>
      <dgm:spPr/>
      <dgm:t>
        <a:bodyPr/>
        <a:lstStyle/>
        <a:p>
          <a:endParaRPr lang="en-US"/>
        </a:p>
      </dgm:t>
    </dgm:pt>
    <dgm:pt modelId="{9195F48D-F691-564D-9EB5-78F4872344C7}" type="sibTrans" cxnId="{9CE02E10-1397-1E4E-9BBE-A1707CFCF02A}">
      <dgm:prSet/>
      <dgm:spPr/>
      <dgm:t>
        <a:bodyPr/>
        <a:lstStyle/>
        <a:p>
          <a:endParaRPr lang="en-US"/>
        </a:p>
      </dgm:t>
    </dgm:pt>
    <dgm:pt modelId="{6A75B46C-6B74-FC4D-8C12-979963F98A7E}">
      <dgm:prSet custT="1"/>
      <dgm:spPr/>
      <dgm:t>
        <a:bodyPr/>
        <a:lstStyle/>
        <a:p>
          <a:r>
            <a:rPr lang="en-US" sz="1400"/>
            <a:t>menilai substansi pelaksanaan penelitian yang sedang berjalan dan/atau sudah selesai; </a:t>
          </a:r>
        </a:p>
      </dgm:t>
    </dgm:pt>
    <dgm:pt modelId="{D82E83FE-8DD4-3C45-B1B5-5D88F5BA387E}" type="parTrans" cxnId="{F7602541-E399-2F46-B5C9-747A1B63906C}">
      <dgm:prSet/>
      <dgm:spPr/>
      <dgm:t>
        <a:bodyPr/>
        <a:lstStyle/>
        <a:p>
          <a:endParaRPr lang="en-US"/>
        </a:p>
      </dgm:t>
    </dgm:pt>
    <dgm:pt modelId="{E425CADD-E4FA-8A4B-BD25-5D4D31EDF22C}" type="sibTrans" cxnId="{F7602541-E399-2F46-B5C9-747A1B63906C}">
      <dgm:prSet/>
      <dgm:spPr/>
      <dgm:t>
        <a:bodyPr/>
        <a:lstStyle/>
        <a:p>
          <a:endParaRPr lang="en-US"/>
        </a:p>
      </dgm:t>
    </dgm:pt>
    <dgm:pt modelId="{1E4B6B41-4CBD-C040-B460-376F48C82E71}">
      <dgm:prSet custT="1"/>
      <dgm:spPr/>
      <dgm:t>
        <a:bodyPr/>
        <a:lstStyle/>
        <a:p>
          <a:r>
            <a:rPr lang="en-US" sz="1400" dirty="0" err="1"/>
            <a:t>menilai</a:t>
          </a:r>
          <a:r>
            <a:rPr lang="en-US" sz="1400" dirty="0"/>
            <a:t> </a:t>
          </a:r>
          <a:r>
            <a:rPr lang="en-US" sz="1400" dirty="0" err="1"/>
            <a:t>kelayakan</a:t>
          </a:r>
          <a:r>
            <a:rPr lang="en-US" sz="1400" dirty="0"/>
            <a:t> </a:t>
          </a:r>
          <a:r>
            <a:rPr lang="en-US" sz="1400" dirty="0" err="1"/>
            <a:t>biaya</a:t>
          </a:r>
          <a:r>
            <a:rPr lang="en-US" sz="1400" dirty="0"/>
            <a:t> yang </a:t>
          </a:r>
          <a:r>
            <a:rPr lang="en-US" sz="1400" dirty="0" err="1"/>
            <a:t>telah</a:t>
          </a:r>
          <a:r>
            <a:rPr lang="en-US" sz="1400" dirty="0"/>
            <a:t> </a:t>
          </a:r>
          <a:r>
            <a:rPr lang="en-US" sz="1400" dirty="0" err="1"/>
            <a:t>diberikan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sub </a:t>
          </a:r>
          <a:r>
            <a:rPr lang="en-US" sz="1400" dirty="0" err="1"/>
            <a:t>keluaran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penelitian</a:t>
          </a:r>
          <a:r>
            <a:rPr lang="en-US" sz="1400" dirty="0"/>
            <a:t> yang </a:t>
          </a:r>
          <a:r>
            <a:rPr lang="en-US" sz="1400" dirty="0" err="1"/>
            <a:t>dicapai</a:t>
          </a:r>
          <a:r>
            <a:rPr lang="en-US" sz="1400" dirty="0"/>
            <a:t>; </a:t>
          </a:r>
          <a:r>
            <a:rPr lang="en-US" sz="1400" dirty="0" err="1"/>
            <a:t>dan</a:t>
          </a:r>
          <a:endParaRPr lang="en-US" sz="1400" dirty="0"/>
        </a:p>
      </dgm:t>
    </dgm:pt>
    <dgm:pt modelId="{DFD3F362-A1A0-5343-9A5C-41378562B818}" type="parTrans" cxnId="{68723750-BFFE-9B46-B5B3-4C76C37E1382}">
      <dgm:prSet/>
      <dgm:spPr/>
      <dgm:t>
        <a:bodyPr/>
        <a:lstStyle/>
        <a:p>
          <a:endParaRPr lang="en-US"/>
        </a:p>
      </dgm:t>
    </dgm:pt>
    <dgm:pt modelId="{86E636F6-14CD-5842-A655-38EBA825C65E}" type="sibTrans" cxnId="{68723750-BFFE-9B46-B5B3-4C76C37E1382}">
      <dgm:prSet/>
      <dgm:spPr/>
      <dgm:t>
        <a:bodyPr/>
        <a:lstStyle/>
        <a:p>
          <a:endParaRPr lang="en-US"/>
        </a:p>
      </dgm:t>
    </dgm:pt>
    <dgm:pt modelId="{F7569DD2-B714-AA4F-BD2F-C8A3987C4FFF}">
      <dgm:prSet custT="1"/>
      <dgm:spPr/>
      <dgm:t>
        <a:bodyPr/>
        <a:lstStyle/>
        <a:p>
          <a:r>
            <a:rPr lang="en-US" sz="1400" dirty="0" err="1"/>
            <a:t>memberikan</a:t>
          </a:r>
          <a:r>
            <a:rPr lang="en-US" sz="1400" dirty="0"/>
            <a:t> </a:t>
          </a:r>
          <a:r>
            <a:rPr lang="en-US" sz="1400" dirty="0" err="1"/>
            <a:t>rekomendasi</a:t>
          </a:r>
          <a:r>
            <a:rPr lang="en-US" sz="1400" dirty="0"/>
            <a:t> </a:t>
          </a:r>
          <a:r>
            <a:rPr lang="en-US" sz="1400" dirty="0" err="1"/>
            <a:t>kelayakan</a:t>
          </a:r>
          <a:r>
            <a:rPr lang="en-US" sz="1400" dirty="0"/>
            <a:t> sub </a:t>
          </a:r>
          <a:r>
            <a:rPr lang="en-US" sz="1400" dirty="0" err="1"/>
            <a:t>keluaran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penelitian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Penyelenggara</a:t>
          </a:r>
          <a:r>
            <a:rPr lang="en-US" sz="1400" dirty="0"/>
            <a:t> </a:t>
          </a:r>
          <a:r>
            <a:rPr lang="en-US" sz="1400" dirty="0" err="1"/>
            <a:t>Penelitian</a:t>
          </a:r>
          <a:r>
            <a:rPr lang="en-US" sz="1400" dirty="0"/>
            <a:t>.</a:t>
          </a:r>
          <a:endParaRPr lang="en-US" sz="1200" dirty="0"/>
        </a:p>
      </dgm:t>
    </dgm:pt>
    <dgm:pt modelId="{BFE23A7D-ADD4-8746-B3EF-0830978FC6F6}" type="parTrans" cxnId="{E58987F9-49FC-894E-8C75-6ED718F05D96}">
      <dgm:prSet/>
      <dgm:spPr/>
      <dgm:t>
        <a:bodyPr/>
        <a:lstStyle/>
        <a:p>
          <a:endParaRPr lang="en-US"/>
        </a:p>
      </dgm:t>
    </dgm:pt>
    <dgm:pt modelId="{4B9C638A-2AF9-6C40-BC05-1831E2F8206C}" type="sibTrans" cxnId="{E58987F9-49FC-894E-8C75-6ED718F05D96}">
      <dgm:prSet/>
      <dgm:spPr/>
      <dgm:t>
        <a:bodyPr/>
        <a:lstStyle/>
        <a:p>
          <a:endParaRPr lang="en-US"/>
        </a:p>
      </dgm:t>
    </dgm:pt>
    <dgm:pt modelId="{2AAF4319-B326-4555-88AA-861555D67A53}" type="pres">
      <dgm:prSet presAssocID="{93F336B2-56A6-40DE-AAB2-7EA47CF814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F25176D-A90C-47FA-88CF-AC3AAA659A9C}" type="pres">
      <dgm:prSet presAssocID="{64E5CE71-B571-46DC-924A-9D45CA9E9A93}" presName="parentText" presStyleLbl="node1" presStyleIdx="0" presStyleCnt="2" custLinFactNeighborY="-704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FB2DF9-3DF5-413F-AF5F-2E004DFD5D29}" type="pres">
      <dgm:prSet presAssocID="{64E5CE71-B571-46DC-924A-9D45CA9E9A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A958A0-511D-48B3-89C5-A8A2D7FE0285}" type="pres">
      <dgm:prSet presAssocID="{2D3E9E90-465B-425E-9A56-115F161C621D}" presName="parentText" presStyleLbl="node1" presStyleIdx="1" presStyleCnt="2" custLinFactNeighborY="-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1A8B26-846D-4D66-8A81-AEE8177773F4}" type="pres">
      <dgm:prSet presAssocID="{2D3E9E90-465B-425E-9A56-115F161C621D}" presName="childText" presStyleLbl="revTx" presStyleIdx="1" presStyleCnt="2" custLinFactNeighborY="1605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8723750-BFFE-9B46-B5B3-4C76C37E1382}" srcId="{2D3E9E90-465B-425E-9A56-115F161C621D}" destId="{1E4B6B41-4CBD-C040-B460-376F48C82E71}" srcOrd="4" destOrd="0" parTransId="{DFD3F362-A1A0-5343-9A5C-41378562B818}" sibTransId="{86E636F6-14CD-5842-A655-38EBA825C65E}"/>
    <dgm:cxn modelId="{600E5E8E-1CBB-46DA-92F1-DE41608061D7}" srcId="{64E5CE71-B571-46DC-924A-9D45CA9E9A93}" destId="{200E5148-BF1A-41BA-9470-A9A7747F133B}" srcOrd="0" destOrd="0" parTransId="{431F862B-B62E-4D6B-84B6-ACFF9B4CC197}" sibTransId="{AA0E23EF-28F3-49A0-AB69-5AE2D684B428}"/>
    <dgm:cxn modelId="{F7602541-E399-2F46-B5C9-747A1B63906C}" srcId="{2D3E9E90-465B-425E-9A56-115F161C621D}" destId="{6A75B46C-6B74-FC4D-8C12-979963F98A7E}" srcOrd="3" destOrd="0" parTransId="{D82E83FE-8DD4-3C45-B1B5-5D88F5BA387E}" sibTransId="{E425CADD-E4FA-8A4B-BD25-5D4D31EDF22C}"/>
    <dgm:cxn modelId="{112EF96B-9DB6-924C-95AF-0866BD0EBD94}" type="presOf" srcId="{64E5CE71-B571-46DC-924A-9D45CA9E9A93}" destId="{9F25176D-A90C-47FA-88CF-AC3AAA659A9C}" srcOrd="0" destOrd="0" presId="urn:microsoft.com/office/officeart/2005/8/layout/vList2"/>
    <dgm:cxn modelId="{309A779E-ED76-48B1-BFED-5C9A838DB47E}" srcId="{93F336B2-56A6-40DE-AAB2-7EA47CF8142C}" destId="{2D3E9E90-465B-425E-9A56-115F161C621D}" srcOrd="1" destOrd="0" parTransId="{BA45C78B-D844-406D-9C5F-5B8107178AFF}" sibTransId="{CCE7D3C8-AA4B-4BCE-8578-10438FC48BA6}"/>
    <dgm:cxn modelId="{4F0E7026-F20F-0A4E-A0D8-CE61CC0A21D6}" type="presOf" srcId="{F7569DD2-B714-AA4F-BD2F-C8A3987C4FFF}" destId="{151A8B26-846D-4D66-8A81-AEE8177773F4}" srcOrd="0" destOrd="5" presId="urn:microsoft.com/office/officeart/2005/8/layout/vList2"/>
    <dgm:cxn modelId="{1AC4E2C9-565C-B447-80A9-ADC974295898}" type="presOf" srcId="{2D3E9E90-465B-425E-9A56-115F161C621D}" destId="{8FA958A0-511D-48B3-89C5-A8A2D7FE0285}" srcOrd="0" destOrd="0" presId="urn:microsoft.com/office/officeart/2005/8/layout/vList2"/>
    <dgm:cxn modelId="{667A13FF-ADF4-AC4E-A613-9B2A4AC5469D}" srcId="{2D3E9E90-465B-425E-9A56-115F161C621D}" destId="{CAE0709F-081A-0A4C-AB52-F4D6BD4CCE6E}" srcOrd="1" destOrd="0" parTransId="{743452DB-6C52-D548-848C-C723A9CE4D4C}" sibTransId="{225B7270-28E6-AC43-B8C9-D2DFACFE200F}"/>
    <dgm:cxn modelId="{1C88C8A0-225A-E346-B0E7-27FA122B642C}" type="presOf" srcId="{93F336B2-56A6-40DE-AAB2-7EA47CF8142C}" destId="{2AAF4319-B326-4555-88AA-861555D67A53}" srcOrd="0" destOrd="0" presId="urn:microsoft.com/office/officeart/2005/8/layout/vList2"/>
    <dgm:cxn modelId="{0E9930A3-24D3-3648-A39F-F2DB882BBE12}" type="presOf" srcId="{6A75B46C-6B74-FC4D-8C12-979963F98A7E}" destId="{151A8B26-846D-4D66-8A81-AEE8177773F4}" srcOrd="0" destOrd="3" presId="urn:microsoft.com/office/officeart/2005/8/layout/vList2"/>
    <dgm:cxn modelId="{7BE144CB-F80C-274B-A9C0-CDD956D5EB25}" type="presOf" srcId="{DAC2C0F1-706B-1A4B-AD8A-D8539A21B576}" destId="{FEFB2DF9-3DF5-413F-AF5F-2E004DFD5D29}" srcOrd="0" destOrd="2" presId="urn:microsoft.com/office/officeart/2005/8/layout/vList2"/>
    <dgm:cxn modelId="{E6957EB8-C4E9-A14A-ADF4-6C6C0517EB34}" type="presOf" srcId="{86B8D206-6D2A-CF44-B263-AA4CC7FBD7BD}" destId="{FEFB2DF9-3DF5-413F-AF5F-2E004DFD5D29}" srcOrd="0" destOrd="3" presId="urn:microsoft.com/office/officeart/2005/8/layout/vList2"/>
    <dgm:cxn modelId="{6D280BE7-1B48-764D-AE08-4E2851A0628D}" srcId="{64E5CE71-B571-46DC-924A-9D45CA9E9A93}" destId="{DAC2C0F1-706B-1A4B-AD8A-D8539A21B576}" srcOrd="2" destOrd="0" parTransId="{1DEF3A42-1D43-594B-A19C-A9720DE140B6}" sibTransId="{B81D95DE-D55A-7F49-9E67-9F10CE08C350}"/>
    <dgm:cxn modelId="{315C40DC-A781-C946-AF1B-5B2D48189BA7}" srcId="{64E5CE71-B571-46DC-924A-9D45CA9E9A93}" destId="{86B8D206-6D2A-CF44-B263-AA4CC7FBD7BD}" srcOrd="3" destOrd="0" parTransId="{167A901C-8717-6A45-9375-1C9FDAF3E9A9}" sibTransId="{9C5FAB66-5131-EA47-821B-EC9EB647B909}"/>
    <dgm:cxn modelId="{E58987F9-49FC-894E-8C75-6ED718F05D96}" srcId="{2D3E9E90-465B-425E-9A56-115F161C621D}" destId="{F7569DD2-B714-AA4F-BD2F-C8A3987C4FFF}" srcOrd="5" destOrd="0" parTransId="{BFE23A7D-ADD4-8746-B3EF-0830978FC6F6}" sibTransId="{4B9C638A-2AF9-6C40-BC05-1831E2F8206C}"/>
    <dgm:cxn modelId="{0F9DA6AF-B4B2-9442-89E2-8ECF6DDEBF31}" type="presOf" srcId="{200E5148-BF1A-41BA-9470-A9A7747F133B}" destId="{FEFB2DF9-3DF5-413F-AF5F-2E004DFD5D29}" srcOrd="0" destOrd="0" presId="urn:microsoft.com/office/officeart/2005/8/layout/vList2"/>
    <dgm:cxn modelId="{8E43505F-8789-EB44-8AC6-8CBE71F1169A}" srcId="{64E5CE71-B571-46DC-924A-9D45CA9E9A93}" destId="{1D021B78-46A6-9F46-8EAD-5767A502826B}" srcOrd="1" destOrd="0" parTransId="{BE9FB3F0-A32E-2F4A-9559-ED6976616043}" sibTransId="{0BE228A3-E34E-4E45-823A-76236D0F0F26}"/>
    <dgm:cxn modelId="{70F82D04-9448-4148-92B7-E26CE8668EDD}" srcId="{93F336B2-56A6-40DE-AAB2-7EA47CF8142C}" destId="{64E5CE71-B571-46DC-924A-9D45CA9E9A93}" srcOrd="0" destOrd="0" parTransId="{F340EFAD-C3F6-4D9E-85D1-88DB7993C38A}" sibTransId="{7DC130BD-0FF7-4945-8375-8BAB9199B2B1}"/>
    <dgm:cxn modelId="{033CD9AE-A1AC-C54A-9B4A-6989373AB1DB}" type="presOf" srcId="{CAE0709F-081A-0A4C-AB52-F4D6BD4CCE6E}" destId="{151A8B26-846D-4D66-8A81-AEE8177773F4}" srcOrd="0" destOrd="1" presId="urn:microsoft.com/office/officeart/2005/8/layout/vList2"/>
    <dgm:cxn modelId="{5F38F0E4-A606-6641-93E1-3A080405987E}" type="presOf" srcId="{D01F2FFB-B561-409E-A1F7-64200AFB2BFD}" destId="{151A8B26-846D-4D66-8A81-AEE8177773F4}" srcOrd="0" destOrd="0" presId="urn:microsoft.com/office/officeart/2005/8/layout/vList2"/>
    <dgm:cxn modelId="{9541CD56-A4A6-4E1E-BC7B-477E3D328A85}" srcId="{2D3E9E90-465B-425E-9A56-115F161C621D}" destId="{D01F2FFB-B561-409E-A1F7-64200AFB2BFD}" srcOrd="0" destOrd="0" parTransId="{8E5DD147-9D19-4572-AD07-999F0514F647}" sibTransId="{08A58854-2172-4E49-B61C-03A644559D22}"/>
    <dgm:cxn modelId="{9CE02E10-1397-1E4E-9BBE-A1707CFCF02A}" srcId="{2D3E9E90-465B-425E-9A56-115F161C621D}" destId="{7842EBA7-7B87-DE43-81FB-A34900B8B214}" srcOrd="2" destOrd="0" parTransId="{9159C37F-9A32-2D42-8F65-85D1422899D2}" sibTransId="{9195F48D-F691-564D-9EB5-78F4872344C7}"/>
    <dgm:cxn modelId="{A3C0E29C-E40A-AA4B-BF7D-EB8836797B56}" type="presOf" srcId="{7842EBA7-7B87-DE43-81FB-A34900B8B214}" destId="{151A8B26-846D-4D66-8A81-AEE8177773F4}" srcOrd="0" destOrd="2" presId="urn:microsoft.com/office/officeart/2005/8/layout/vList2"/>
    <dgm:cxn modelId="{39D3F773-E528-C349-B706-D0BCC46984A0}" type="presOf" srcId="{1D021B78-46A6-9F46-8EAD-5767A502826B}" destId="{FEFB2DF9-3DF5-413F-AF5F-2E004DFD5D29}" srcOrd="0" destOrd="1" presId="urn:microsoft.com/office/officeart/2005/8/layout/vList2"/>
    <dgm:cxn modelId="{27DA317E-D1DF-B14B-84AC-55FF19F9C5A7}" type="presOf" srcId="{1E4B6B41-4CBD-C040-B460-376F48C82E71}" destId="{151A8B26-846D-4D66-8A81-AEE8177773F4}" srcOrd="0" destOrd="4" presId="urn:microsoft.com/office/officeart/2005/8/layout/vList2"/>
    <dgm:cxn modelId="{4D44EED1-C339-864C-819B-5BFFD6B8D94B}" type="presParOf" srcId="{2AAF4319-B326-4555-88AA-861555D67A53}" destId="{9F25176D-A90C-47FA-88CF-AC3AAA659A9C}" srcOrd="0" destOrd="0" presId="urn:microsoft.com/office/officeart/2005/8/layout/vList2"/>
    <dgm:cxn modelId="{C38755B0-FCEC-EF4C-84D1-BB45E95D396D}" type="presParOf" srcId="{2AAF4319-B326-4555-88AA-861555D67A53}" destId="{FEFB2DF9-3DF5-413F-AF5F-2E004DFD5D29}" srcOrd="1" destOrd="0" presId="urn:microsoft.com/office/officeart/2005/8/layout/vList2"/>
    <dgm:cxn modelId="{222A6BD7-5D3D-8A42-8E7D-E0E4F87E44FB}" type="presParOf" srcId="{2AAF4319-B326-4555-88AA-861555D67A53}" destId="{8FA958A0-511D-48B3-89C5-A8A2D7FE0285}" srcOrd="2" destOrd="0" presId="urn:microsoft.com/office/officeart/2005/8/layout/vList2"/>
    <dgm:cxn modelId="{351B9D0A-1780-7F4A-AE4F-1C575B7282C4}" type="presParOf" srcId="{2AAF4319-B326-4555-88AA-861555D67A53}" destId="{151A8B26-846D-4D66-8A81-AEE8177773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D22E6-D9C1-AA45-9425-937CBF0530AF}" type="doc">
      <dgm:prSet loTypeId="urn:microsoft.com/office/officeart/2005/8/layout/funnel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0666915-0823-8E4F-AA65-4D880CDDC944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000080"/>
              </a:solidFill>
            </a:rPr>
            <a:t>Perpres</a:t>
          </a:r>
          <a:r>
            <a:rPr lang="en-US" sz="2000" b="1" dirty="0">
              <a:solidFill>
                <a:srgbClr val="000080"/>
              </a:solidFill>
            </a:rPr>
            <a:t> 54/ 2010</a:t>
          </a:r>
        </a:p>
      </dgm:t>
    </dgm:pt>
    <dgm:pt modelId="{F98B957D-57E3-0A40-9A6C-733072411AC4}" type="parTrans" cxnId="{0B4BB23B-8102-F248-A14F-F8FA0ADED925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E6CC5361-21F3-4547-A427-D40FA8C1705E}" type="sibTrans" cxnId="{0B4BB23B-8102-F248-A14F-F8FA0ADED925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105B48CF-A674-5E4D-B734-7E9DBE78C496}">
      <dgm:prSet phldrT="[Text]" custT="1"/>
      <dgm:spPr/>
      <dgm:t>
        <a:bodyPr/>
        <a:lstStyle/>
        <a:p>
          <a:r>
            <a:rPr lang="en-US" sz="2000" b="1" dirty="0">
              <a:solidFill>
                <a:srgbClr val="000080"/>
              </a:solidFill>
            </a:rPr>
            <a:t>PMK 106/ 2016</a:t>
          </a:r>
        </a:p>
      </dgm:t>
    </dgm:pt>
    <dgm:pt modelId="{E3664CAB-B5DC-3343-A755-11E08D329973}" type="parTrans" cxnId="{AA43DE49-8F03-A745-A571-9C3643FBBCDD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A3810D4E-FB5E-FF43-AAB1-0D450C833490}" type="sibTrans" cxnId="{AA43DE49-8F03-A745-A571-9C3643FBBCDD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ECAD1C02-280D-5040-88E3-7E5EBCF5A914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000080"/>
              </a:solidFill>
            </a:rPr>
            <a:t>Permen</a:t>
          </a:r>
          <a:r>
            <a:rPr lang="en-US" sz="2000" b="1" dirty="0">
              <a:solidFill>
                <a:srgbClr val="000080"/>
              </a:solidFill>
            </a:rPr>
            <a:t> </a:t>
          </a:r>
          <a:r>
            <a:rPr lang="en-US" sz="2000" b="1" dirty="0" err="1">
              <a:solidFill>
                <a:srgbClr val="000080"/>
              </a:solidFill>
            </a:rPr>
            <a:t>Ristekdikti</a:t>
          </a:r>
          <a:r>
            <a:rPr lang="en-US" sz="2000" b="1" dirty="0">
              <a:solidFill>
                <a:srgbClr val="000080"/>
              </a:solidFill>
            </a:rPr>
            <a:t> 69/ 2016</a:t>
          </a:r>
        </a:p>
      </dgm:t>
    </dgm:pt>
    <dgm:pt modelId="{D85F0BF3-1DC1-8F43-A66F-6AB87D81D860}" type="parTrans" cxnId="{FE89189C-E8BF-5B44-9698-86392DF4011F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F9F1B5BE-E573-0548-B55F-3787AD29FC30}" type="sibTrans" cxnId="{FE89189C-E8BF-5B44-9698-86392DF4011F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65817DC1-64BF-B44F-9294-202337666C8A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b="1" dirty="0" err="1">
              <a:solidFill>
                <a:srgbClr val="000080"/>
              </a:solidFill>
            </a:rPr>
            <a:t>Panduan</a:t>
          </a:r>
          <a:r>
            <a:rPr lang="en-US" sz="2800" b="1" dirty="0">
              <a:solidFill>
                <a:srgbClr val="000080"/>
              </a:solidFill>
            </a:rPr>
            <a:t> </a:t>
          </a:r>
          <a:r>
            <a:rPr lang="en-US" sz="2800" b="1" dirty="0" err="1">
              <a:solidFill>
                <a:srgbClr val="000080"/>
              </a:solidFill>
            </a:rPr>
            <a:t>Penyelenggaraan</a:t>
          </a:r>
          <a:r>
            <a:rPr lang="en-US" sz="2800" b="1" dirty="0">
              <a:solidFill>
                <a:srgbClr val="000080"/>
              </a:solidFill>
            </a:rPr>
            <a:t> </a:t>
          </a:r>
          <a:r>
            <a:rPr lang="en-US" sz="2800" b="1" dirty="0" err="1">
              <a:solidFill>
                <a:srgbClr val="000080"/>
              </a:solidFill>
            </a:rPr>
            <a:t>Penelitian</a:t>
          </a:r>
          <a:r>
            <a:rPr lang="en-US" sz="2800" b="1" dirty="0">
              <a:solidFill>
                <a:srgbClr val="000080"/>
              </a:solidFill>
            </a:rPr>
            <a:t> </a:t>
          </a:r>
        </a:p>
      </dgm:t>
    </dgm:pt>
    <dgm:pt modelId="{D8FABC5B-A31C-0843-BCCB-9AC43EC8A8A0}" type="parTrans" cxnId="{1D1ADA39-8EAF-F54B-86ED-C0A9794FB475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094318FF-20F1-FB4A-B6C7-4F8534FDF949}" type="sibTrans" cxnId="{1D1ADA39-8EAF-F54B-86ED-C0A9794FB475}">
      <dgm:prSet/>
      <dgm:spPr/>
      <dgm:t>
        <a:bodyPr/>
        <a:lstStyle/>
        <a:p>
          <a:endParaRPr lang="en-US" sz="2000" b="1">
            <a:solidFill>
              <a:srgbClr val="000080"/>
            </a:solidFill>
          </a:endParaRPr>
        </a:p>
      </dgm:t>
    </dgm:pt>
    <dgm:pt modelId="{364B064B-141F-E648-882D-7AF14626E5AF}" type="pres">
      <dgm:prSet presAssocID="{269D22E6-D9C1-AA45-9425-937CBF0530A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247A912-7629-2642-AA8D-0E1D40864B0C}" type="pres">
      <dgm:prSet presAssocID="{269D22E6-D9C1-AA45-9425-937CBF0530AF}" presName="ellipse" presStyleLbl="trBgShp" presStyleIdx="0" presStyleCnt="1" custScaleY="76847" custLinFactNeighborY="9920"/>
      <dgm:spPr>
        <a:solidFill>
          <a:srgbClr val="B3B3B3">
            <a:alpha val="40000"/>
          </a:srgbClr>
        </a:solidFill>
      </dgm:spPr>
    </dgm:pt>
    <dgm:pt modelId="{F26DE6B3-3437-FF4E-85C3-01EF7714AF90}" type="pres">
      <dgm:prSet presAssocID="{269D22E6-D9C1-AA45-9425-937CBF0530AF}" presName="arrow1" presStyleLbl="fgShp" presStyleIdx="0" presStyleCnt="1" custLinFactNeighborY="-24304"/>
      <dgm:spPr>
        <a:solidFill>
          <a:srgbClr val="004080"/>
        </a:solidFill>
      </dgm:spPr>
    </dgm:pt>
    <dgm:pt modelId="{4FFC2F6C-945A-1E40-861D-3CFE5D00A4C7}" type="pres">
      <dgm:prSet presAssocID="{269D22E6-D9C1-AA45-9425-937CBF0530AF}" presName="rectangle" presStyleLbl="revTx" presStyleIdx="0" presStyleCnt="1" custScaleX="120331" custLinFactNeighborX="-1" custLinFactNeighborY="90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9A029A-E948-CA44-900B-B907B17EB3F2}" type="pres">
      <dgm:prSet presAssocID="{105B48CF-A674-5E4D-B734-7E9DBE78C49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B5780E-20CC-FF4E-ABBB-532B498A0F7E}" type="pres">
      <dgm:prSet presAssocID="{ECAD1C02-280D-5040-88E3-7E5EBCF5A91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BAABC7-A6BD-1D49-B297-97E036109228}" type="pres">
      <dgm:prSet presAssocID="{65817DC1-64BF-B44F-9294-202337666C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A62027-F01B-A24E-986B-5CD2D397027D}" type="pres">
      <dgm:prSet presAssocID="{269D22E6-D9C1-AA45-9425-937CBF0530AF}" presName="funnel" presStyleLbl="trAlignAcc1" presStyleIdx="0" presStyleCnt="1" custScaleX="109068" custScaleY="96024"/>
      <dgm:spPr>
        <a:solidFill>
          <a:srgbClr val="008080">
            <a:alpha val="40000"/>
          </a:srgbClr>
        </a:solidFill>
      </dgm:spPr>
    </dgm:pt>
  </dgm:ptLst>
  <dgm:cxnLst>
    <dgm:cxn modelId="{0B4BB23B-8102-F248-A14F-F8FA0ADED925}" srcId="{269D22E6-D9C1-AA45-9425-937CBF0530AF}" destId="{90666915-0823-8E4F-AA65-4D880CDDC944}" srcOrd="0" destOrd="0" parTransId="{F98B957D-57E3-0A40-9A6C-733072411AC4}" sibTransId="{E6CC5361-21F3-4547-A427-D40FA8C1705E}"/>
    <dgm:cxn modelId="{1D1ADA39-8EAF-F54B-86ED-C0A9794FB475}" srcId="{269D22E6-D9C1-AA45-9425-937CBF0530AF}" destId="{65817DC1-64BF-B44F-9294-202337666C8A}" srcOrd="3" destOrd="0" parTransId="{D8FABC5B-A31C-0843-BCCB-9AC43EC8A8A0}" sibTransId="{094318FF-20F1-FB4A-B6C7-4F8534FDF949}"/>
    <dgm:cxn modelId="{5AF5B48E-29F8-1346-95DB-765109B300B3}" type="presOf" srcId="{269D22E6-D9C1-AA45-9425-937CBF0530AF}" destId="{364B064B-141F-E648-882D-7AF14626E5AF}" srcOrd="0" destOrd="0" presId="urn:microsoft.com/office/officeart/2005/8/layout/funnel1"/>
    <dgm:cxn modelId="{CE97F6BC-E178-5848-97B5-9CBE836E0F8A}" type="presOf" srcId="{ECAD1C02-280D-5040-88E3-7E5EBCF5A914}" destId="{EA9A029A-E948-CA44-900B-B907B17EB3F2}" srcOrd="0" destOrd="0" presId="urn:microsoft.com/office/officeart/2005/8/layout/funnel1"/>
    <dgm:cxn modelId="{281F6268-72EC-E149-A50E-11B7CCC8BAE2}" type="presOf" srcId="{105B48CF-A674-5E4D-B734-7E9DBE78C496}" destId="{38B5780E-20CC-FF4E-ABBB-532B498A0F7E}" srcOrd="0" destOrd="0" presId="urn:microsoft.com/office/officeart/2005/8/layout/funnel1"/>
    <dgm:cxn modelId="{FE89189C-E8BF-5B44-9698-86392DF4011F}" srcId="{269D22E6-D9C1-AA45-9425-937CBF0530AF}" destId="{ECAD1C02-280D-5040-88E3-7E5EBCF5A914}" srcOrd="2" destOrd="0" parTransId="{D85F0BF3-1DC1-8F43-A66F-6AB87D81D860}" sibTransId="{F9F1B5BE-E573-0548-B55F-3787AD29FC30}"/>
    <dgm:cxn modelId="{DECA99D3-23ED-BE4C-88BB-3DE8A38ABD81}" type="presOf" srcId="{90666915-0823-8E4F-AA65-4D880CDDC944}" destId="{B6BAABC7-A6BD-1D49-B297-97E036109228}" srcOrd="0" destOrd="0" presId="urn:microsoft.com/office/officeart/2005/8/layout/funnel1"/>
    <dgm:cxn modelId="{AA43DE49-8F03-A745-A571-9C3643FBBCDD}" srcId="{269D22E6-D9C1-AA45-9425-937CBF0530AF}" destId="{105B48CF-A674-5E4D-B734-7E9DBE78C496}" srcOrd="1" destOrd="0" parTransId="{E3664CAB-B5DC-3343-A755-11E08D329973}" sibTransId="{A3810D4E-FB5E-FF43-AAB1-0D450C833490}"/>
    <dgm:cxn modelId="{CA2415E6-C864-7A4E-91D6-A7F7223C111F}" type="presOf" srcId="{65817DC1-64BF-B44F-9294-202337666C8A}" destId="{4FFC2F6C-945A-1E40-861D-3CFE5D00A4C7}" srcOrd="0" destOrd="0" presId="urn:microsoft.com/office/officeart/2005/8/layout/funnel1"/>
    <dgm:cxn modelId="{5C463E67-7970-7D45-8711-BCA4BFC62511}" type="presParOf" srcId="{364B064B-141F-E648-882D-7AF14626E5AF}" destId="{A247A912-7629-2642-AA8D-0E1D40864B0C}" srcOrd="0" destOrd="0" presId="urn:microsoft.com/office/officeart/2005/8/layout/funnel1"/>
    <dgm:cxn modelId="{C4874947-D709-0E44-B978-F75498212D48}" type="presParOf" srcId="{364B064B-141F-E648-882D-7AF14626E5AF}" destId="{F26DE6B3-3437-FF4E-85C3-01EF7714AF90}" srcOrd="1" destOrd="0" presId="urn:microsoft.com/office/officeart/2005/8/layout/funnel1"/>
    <dgm:cxn modelId="{68DB0564-473D-A84C-8B0D-35676CC3632F}" type="presParOf" srcId="{364B064B-141F-E648-882D-7AF14626E5AF}" destId="{4FFC2F6C-945A-1E40-861D-3CFE5D00A4C7}" srcOrd="2" destOrd="0" presId="urn:microsoft.com/office/officeart/2005/8/layout/funnel1"/>
    <dgm:cxn modelId="{3EDB3823-79EE-E846-A9D3-E5E20C5C39B8}" type="presParOf" srcId="{364B064B-141F-E648-882D-7AF14626E5AF}" destId="{EA9A029A-E948-CA44-900B-B907B17EB3F2}" srcOrd="3" destOrd="0" presId="urn:microsoft.com/office/officeart/2005/8/layout/funnel1"/>
    <dgm:cxn modelId="{A41A2131-7324-0A45-8E94-A411B6F44C6B}" type="presParOf" srcId="{364B064B-141F-E648-882D-7AF14626E5AF}" destId="{38B5780E-20CC-FF4E-ABBB-532B498A0F7E}" srcOrd="4" destOrd="0" presId="urn:microsoft.com/office/officeart/2005/8/layout/funnel1"/>
    <dgm:cxn modelId="{055B7F20-ABEA-F644-A460-713F9D9293B6}" type="presParOf" srcId="{364B064B-141F-E648-882D-7AF14626E5AF}" destId="{B6BAABC7-A6BD-1D49-B297-97E036109228}" srcOrd="5" destOrd="0" presId="urn:microsoft.com/office/officeart/2005/8/layout/funnel1"/>
    <dgm:cxn modelId="{7020050B-F3FF-9742-A5EB-20EAE4B63EC8}" type="presParOf" srcId="{364B064B-141F-E648-882D-7AF14626E5AF}" destId="{EAA62027-F01B-A24E-986B-5CD2D397027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47A912-7629-2642-AA8D-0E1D40864B0C}">
      <dsp:nvSpPr>
        <dsp:cNvPr id="0" name=""/>
        <dsp:cNvSpPr/>
      </dsp:nvSpPr>
      <dsp:spPr>
        <a:xfrm>
          <a:off x="2751145" y="581805"/>
          <a:ext cx="4997811" cy="1333813"/>
        </a:xfrm>
        <a:prstGeom prst="ellipse">
          <a:avLst/>
        </a:prstGeom>
        <a:solidFill>
          <a:srgbClr val="B3B3B3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DE6B3-3437-FF4E-85C3-01EF7714AF90}">
      <dsp:nvSpPr>
        <dsp:cNvPr id="0" name=""/>
        <dsp:cNvSpPr/>
      </dsp:nvSpPr>
      <dsp:spPr>
        <a:xfrm>
          <a:off x="4773515" y="4308116"/>
          <a:ext cx="968568" cy="619883"/>
        </a:xfrm>
        <a:prstGeom prst="downArrow">
          <a:avLst/>
        </a:prstGeom>
        <a:solidFill>
          <a:srgbClr val="00408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FC2F6C-945A-1E40-861D-3CFE5D00A4C7}">
      <dsp:nvSpPr>
        <dsp:cNvPr id="0" name=""/>
        <dsp:cNvSpPr/>
      </dsp:nvSpPr>
      <dsp:spPr>
        <a:xfrm>
          <a:off x="2460583" y="5036554"/>
          <a:ext cx="5594341" cy="1162281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000080"/>
              </a:solidFill>
            </a:rPr>
            <a:t>Panduan</a:t>
          </a:r>
          <a:r>
            <a:rPr lang="en-US" sz="2800" b="1" kern="1200" dirty="0">
              <a:solidFill>
                <a:srgbClr val="000080"/>
              </a:solidFill>
            </a:rPr>
            <a:t> </a:t>
          </a:r>
          <a:r>
            <a:rPr lang="en-US" sz="2800" b="1" kern="1200" dirty="0" err="1">
              <a:solidFill>
                <a:srgbClr val="000080"/>
              </a:solidFill>
            </a:rPr>
            <a:t>Penyelenggaraan</a:t>
          </a:r>
          <a:r>
            <a:rPr lang="en-US" sz="2800" b="1" kern="1200" dirty="0">
              <a:solidFill>
                <a:srgbClr val="000080"/>
              </a:solidFill>
            </a:rPr>
            <a:t> </a:t>
          </a:r>
          <a:r>
            <a:rPr lang="en-US" sz="2800" b="1" kern="1200" dirty="0" err="1">
              <a:solidFill>
                <a:srgbClr val="000080"/>
              </a:solidFill>
            </a:rPr>
            <a:t>Penelitian</a:t>
          </a:r>
          <a:r>
            <a:rPr lang="en-US" sz="2800" b="1" kern="1200" dirty="0">
              <a:solidFill>
                <a:srgbClr val="000080"/>
              </a:solidFill>
            </a:rPr>
            <a:t> </a:t>
          </a:r>
        </a:p>
      </dsp:txBody>
      <dsp:txXfrm>
        <a:off x="2460583" y="5036554"/>
        <a:ext cx="5594341" cy="1162281"/>
      </dsp:txXfrm>
    </dsp:sp>
    <dsp:sp modelId="{EA9A029A-E948-CA44-900B-B907B17EB3F2}">
      <dsp:nvSpPr>
        <dsp:cNvPr id="0" name=""/>
        <dsp:cNvSpPr/>
      </dsp:nvSpPr>
      <dsp:spPr>
        <a:xfrm>
          <a:off x="4568179" y="2078420"/>
          <a:ext cx="1743422" cy="17434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0080"/>
              </a:solidFill>
            </a:rPr>
            <a:t>Permen</a:t>
          </a:r>
          <a:r>
            <a:rPr lang="en-US" sz="2000" b="1" kern="1200" dirty="0">
              <a:solidFill>
                <a:srgbClr val="000080"/>
              </a:solidFill>
            </a:rPr>
            <a:t> </a:t>
          </a:r>
          <a:r>
            <a:rPr lang="en-US" sz="2000" b="1" kern="1200" dirty="0" err="1">
              <a:solidFill>
                <a:srgbClr val="000080"/>
              </a:solidFill>
            </a:rPr>
            <a:t>Ristekdikti</a:t>
          </a:r>
          <a:r>
            <a:rPr lang="en-US" sz="2000" b="1" kern="1200" dirty="0">
              <a:solidFill>
                <a:srgbClr val="000080"/>
              </a:solidFill>
            </a:rPr>
            <a:t> 69/ 2016</a:t>
          </a:r>
        </a:p>
      </dsp:txBody>
      <dsp:txXfrm>
        <a:off x="4568179" y="2078420"/>
        <a:ext cx="1743422" cy="1743422"/>
      </dsp:txXfrm>
    </dsp:sp>
    <dsp:sp modelId="{38B5780E-20CC-FF4E-ABBB-532B498A0F7E}">
      <dsp:nvSpPr>
        <dsp:cNvPr id="0" name=""/>
        <dsp:cNvSpPr/>
      </dsp:nvSpPr>
      <dsp:spPr>
        <a:xfrm>
          <a:off x="3320663" y="770465"/>
          <a:ext cx="1743422" cy="1743422"/>
        </a:xfrm>
        <a:prstGeom prst="ellipse">
          <a:avLst/>
        </a:prstGeom>
        <a:gradFill rotWithShape="0">
          <a:gsLst>
            <a:gs pos="0">
              <a:schemeClr val="accent4">
                <a:hueOff val="822717"/>
                <a:satOff val="3566"/>
                <a:lumOff val="2353"/>
                <a:alphaOff val="0"/>
                <a:shade val="85000"/>
                <a:satMod val="130000"/>
              </a:schemeClr>
            </a:gs>
            <a:gs pos="34000">
              <a:schemeClr val="accent4">
                <a:hueOff val="822717"/>
                <a:satOff val="3566"/>
                <a:lumOff val="2353"/>
                <a:alphaOff val="0"/>
                <a:shade val="87000"/>
                <a:satMod val="125000"/>
              </a:schemeClr>
            </a:gs>
            <a:gs pos="70000">
              <a:schemeClr val="accent4">
                <a:hueOff val="822717"/>
                <a:satOff val="3566"/>
                <a:lumOff val="23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822717"/>
                <a:satOff val="3566"/>
                <a:lumOff val="23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0080"/>
              </a:solidFill>
            </a:rPr>
            <a:t>PMK 106/ 2016</a:t>
          </a:r>
        </a:p>
      </dsp:txBody>
      <dsp:txXfrm>
        <a:off x="3320663" y="770465"/>
        <a:ext cx="1743422" cy="1743422"/>
      </dsp:txXfrm>
    </dsp:sp>
    <dsp:sp modelId="{B6BAABC7-A6BD-1D49-B297-97E036109228}">
      <dsp:nvSpPr>
        <dsp:cNvPr id="0" name=""/>
        <dsp:cNvSpPr/>
      </dsp:nvSpPr>
      <dsp:spPr>
        <a:xfrm>
          <a:off x="5102829" y="348944"/>
          <a:ext cx="1743422" cy="1743422"/>
        </a:xfrm>
        <a:prstGeom prst="ellipse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000080"/>
              </a:solidFill>
            </a:rPr>
            <a:t>Perpres</a:t>
          </a:r>
          <a:r>
            <a:rPr lang="en-US" sz="2000" b="1" kern="1200" dirty="0">
              <a:solidFill>
                <a:srgbClr val="000080"/>
              </a:solidFill>
            </a:rPr>
            <a:t> 54/ 2010</a:t>
          </a:r>
        </a:p>
      </dsp:txBody>
      <dsp:txXfrm>
        <a:off x="5102829" y="348944"/>
        <a:ext cx="1743422" cy="1743422"/>
      </dsp:txXfrm>
    </dsp:sp>
    <dsp:sp modelId="{EAA62027-F01B-A24E-986B-5CD2D397027D}">
      <dsp:nvSpPr>
        <dsp:cNvPr id="0" name=""/>
        <dsp:cNvSpPr/>
      </dsp:nvSpPr>
      <dsp:spPr>
        <a:xfrm>
          <a:off x="2299885" y="81874"/>
          <a:ext cx="5915828" cy="4166659"/>
        </a:xfrm>
        <a:prstGeom prst="funnel">
          <a:avLst/>
        </a:prstGeom>
        <a:solidFill>
          <a:srgbClr val="008080">
            <a:alpha val="40000"/>
          </a:srgb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47CA9F-8272-4552-B548-7FD48786FB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CBEE93-7DEF-4FD3-AE35-63848B1D82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F1E3F-758D-4954-9D96-12797FB58C47}" type="datetimeFigureOut">
              <a:rPr lang="en-ID" smtClean="0"/>
              <a:pPr/>
              <a:t>2/12/2018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CA7A-4C0D-4518-B1EF-08ED8FC028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29225F-8C66-440B-B34B-EF9FBEBB4F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B5457-8B61-47B4-94E4-81957EF40B4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965019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948A0-0FBA-4169-B3A1-CF3B14758A88}" type="datetimeFigureOut">
              <a:rPr lang="id-ID" smtClean="0"/>
              <a:pPr/>
              <a:t>12/02/2018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7FCB7-FB65-49DF-8767-B8525425BB3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9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22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25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84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ECCA2-A456-416F-AD42-246CF3D833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26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989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42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9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193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53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50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43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93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30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22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3DBA6B-64F3-4C4F-AC69-741E1EB7B2C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9208F9-68F1-49D6-B6A6-C0C64266C6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22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0.pn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0.pn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5.e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51" y="164178"/>
            <a:ext cx="1276223" cy="9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98884" y="149777"/>
            <a:ext cx="10593553" cy="10340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r>
              <a:rPr lang="id-ID" sz="3200" b="1" dirty="0">
                <a:latin typeface="Agency FB" pitchFamily="34" charset="0"/>
              </a:rPr>
              <a:t>INSPEKTORAT JENDERAL KEMENRISTEKDIKTI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098" y="5807414"/>
            <a:ext cx="11897427" cy="9008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endParaRPr lang="id-ID" sz="2400" dirty="0">
              <a:latin typeface="Arial Narrow" pitchFamily="34" charset="0"/>
            </a:endParaRPr>
          </a:p>
          <a:p>
            <a:pPr algn="ctr">
              <a:defRPr/>
            </a:pPr>
            <a:r>
              <a:rPr lang="en-US" sz="1600" b="1" dirty="0" err="1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Oleh</a:t>
            </a:r>
            <a:r>
              <a:rPr lang="en-US" sz="16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 Narrow" pitchFamily="34" charset="0"/>
              </a:rPr>
              <a:t>: </a:t>
            </a:r>
          </a:p>
          <a:p>
            <a:pPr algn="ctr">
              <a:defRPr/>
            </a:pPr>
            <a:r>
              <a:rPr lang="en-ID" b="1" dirty="0" err="1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Mohamad</a:t>
            </a:r>
            <a:r>
              <a:rPr lang="en-ID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ID" b="1" dirty="0" err="1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Hardi</a:t>
            </a:r>
            <a:r>
              <a:rPr lang="en-ID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en-ID" b="1" dirty="0" err="1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Ak</a:t>
            </a:r>
            <a:r>
              <a:rPr lang="en-ID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en-ID" b="1" dirty="0" err="1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Mprof</a:t>
            </a:r>
            <a:r>
              <a:rPr lang="en-ID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ID" b="1" dirty="0" err="1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Acc</a:t>
            </a:r>
            <a:r>
              <a:rPr lang="en-ID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CA</a:t>
            </a:r>
            <a:br>
              <a:rPr lang="en-ID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id-ID" sz="16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Inspektur </a:t>
            </a:r>
            <a:r>
              <a:rPr lang="en-ID" sz="16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</a:t>
            </a:r>
            <a:r>
              <a:rPr lang="id-ID" sz="16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Kemenristekdikti</a:t>
            </a:r>
            <a:r>
              <a:rPr lang="id-ID" sz="2000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id-ID" sz="2000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id-ID" sz="2800" dirty="0">
              <a:latin typeface="Arial Narrow" pitchFamily="34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83660" y="4334839"/>
            <a:ext cx="11089531" cy="13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Disampaikan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id-ID" sz="2000" b="1" dirty="0">
                <a:solidFill>
                  <a:srgbClr val="C00000"/>
                </a:solidFill>
              </a:rPr>
              <a:t>pada</a:t>
            </a:r>
          </a:p>
          <a:p>
            <a:pPr algn="ctr"/>
            <a:r>
              <a:rPr lang="en-ID" sz="2000" b="1" dirty="0" err="1">
                <a:solidFill>
                  <a:srgbClr val="C00000"/>
                </a:solidFill>
              </a:rPr>
              <a:t>Sosialisasi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Penyusunan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Laporan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Pertanggungjawaban</a:t>
            </a:r>
            <a:r>
              <a:rPr lang="en-ID" sz="2000" b="1" dirty="0">
                <a:solidFill>
                  <a:srgbClr val="C00000"/>
                </a:solidFill>
              </a:rPr>
              <a:t> Dana </a:t>
            </a:r>
            <a:r>
              <a:rPr lang="en-ID" sz="2000" b="1" dirty="0" err="1">
                <a:solidFill>
                  <a:srgbClr val="C00000"/>
                </a:solidFill>
              </a:rPr>
              <a:t>Hibah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Bagi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Penerima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Hibah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Penelitian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dan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Pengabdian</a:t>
            </a:r>
            <a:r>
              <a:rPr lang="en-ID" sz="2000" b="1" dirty="0">
                <a:solidFill>
                  <a:srgbClr val="C00000"/>
                </a:solidFill>
              </a:rPr>
              <a:t> Masyarakat di </a:t>
            </a:r>
            <a:r>
              <a:rPr lang="en-ID" sz="2000" b="1" dirty="0" err="1">
                <a:solidFill>
                  <a:srgbClr val="C00000"/>
                </a:solidFill>
              </a:rPr>
              <a:t>Lingkungan</a:t>
            </a:r>
            <a:r>
              <a:rPr lang="en-ID" sz="2000" b="1" dirty="0">
                <a:solidFill>
                  <a:srgbClr val="C00000"/>
                </a:solidFill>
              </a:rPr>
              <a:t> </a:t>
            </a:r>
            <a:r>
              <a:rPr lang="en-ID" sz="2000" b="1" dirty="0" err="1">
                <a:solidFill>
                  <a:srgbClr val="C00000"/>
                </a:solidFill>
              </a:rPr>
              <a:t>Kopertis</a:t>
            </a:r>
            <a:r>
              <a:rPr lang="en-ID" sz="2000" b="1" dirty="0">
                <a:solidFill>
                  <a:srgbClr val="C00000"/>
                </a:solidFill>
              </a:rPr>
              <a:t> IV </a:t>
            </a:r>
            <a:r>
              <a:rPr lang="en-ID" sz="2000" b="1" dirty="0" err="1">
                <a:solidFill>
                  <a:srgbClr val="C00000"/>
                </a:solidFill>
              </a:rPr>
              <a:t>Tahun</a:t>
            </a:r>
            <a:r>
              <a:rPr lang="en-ID" sz="2000" b="1" dirty="0">
                <a:solidFill>
                  <a:srgbClr val="C00000"/>
                </a:solidFill>
              </a:rPr>
              <a:t> 2018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n-ID" sz="2000" b="1" dirty="0" err="1">
                <a:solidFill>
                  <a:srgbClr val="C00000"/>
                </a:solidFill>
              </a:rPr>
              <a:t>Jatinangor</a:t>
            </a:r>
            <a:r>
              <a:rPr lang="id-ID" sz="2000" b="1" dirty="0">
                <a:solidFill>
                  <a:srgbClr val="C00000"/>
                </a:solidFill>
              </a:rPr>
              <a:t>, </a:t>
            </a:r>
            <a:r>
              <a:rPr lang="en-ID" sz="2000" b="1" dirty="0">
                <a:solidFill>
                  <a:srgbClr val="C00000"/>
                </a:solidFill>
              </a:rPr>
              <a:t>13</a:t>
            </a:r>
            <a:r>
              <a:rPr lang="id-ID" sz="2000" b="1" dirty="0">
                <a:solidFill>
                  <a:srgbClr val="C00000"/>
                </a:solidFill>
              </a:rPr>
              <a:t> Februari</a:t>
            </a:r>
            <a:r>
              <a:rPr lang="en-US" sz="2000" b="1" dirty="0">
                <a:solidFill>
                  <a:srgbClr val="C00000"/>
                </a:solidFill>
              </a:rPr>
              <a:t> 201</a:t>
            </a:r>
            <a:r>
              <a:rPr lang="id-ID" sz="2000" b="1" dirty="0">
                <a:solidFill>
                  <a:srgbClr val="C00000"/>
                </a:solidFill>
              </a:rPr>
              <a:t>8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2340" y="1317134"/>
            <a:ext cx="9046724" cy="2739201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Tahoma" pitchFamily="34" charset="0"/>
            </a:endParaRPr>
          </a:p>
          <a:p>
            <a:pPr algn="ctr">
              <a:defRPr/>
            </a:pPr>
            <a:r>
              <a:rPr lang="en-US" sz="3600" b="1" dirty="0"/>
              <a:t>PERMENKEU No. 106/PMK.02/2016 </a:t>
            </a:r>
            <a:br>
              <a:rPr lang="en-US" sz="3600" b="1" dirty="0"/>
            </a:br>
            <a:r>
              <a:rPr lang="en-US" sz="3600" b="1" dirty="0"/>
              <a:t>TENTANG </a:t>
            </a:r>
          </a:p>
          <a:p>
            <a:pPr algn="ctr">
              <a:defRPr/>
            </a:pPr>
            <a:r>
              <a:rPr lang="en-US" sz="3600" b="1" dirty="0"/>
              <a:t>STANDAR BIAYA KELUARAN </a:t>
            </a:r>
          </a:p>
          <a:p>
            <a:pPr algn="ctr">
              <a:defRPr/>
            </a:pPr>
            <a:r>
              <a:rPr lang="en-US" sz="3600" b="1" dirty="0"/>
              <a:t>TAHUN ANGGARAN 2017</a:t>
            </a:r>
            <a:endParaRPr lang="id-ID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78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08684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PERHITUNGAN BIAYA PENELITIAN BERBASIS SBK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898" y="1130723"/>
            <a:ext cx="11724968" cy="34178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3303" y="3933419"/>
            <a:ext cx="6559850" cy="28501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"/>
          <p:cNvSpPr/>
          <p:nvPr/>
        </p:nvSpPr>
        <p:spPr>
          <a:xfrm>
            <a:off x="11403702" y="3078897"/>
            <a:ext cx="270472" cy="3527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6465" y="3060616"/>
            <a:ext cx="10267990" cy="410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141" y="4096341"/>
            <a:ext cx="5924993" cy="24966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73455" y="4279564"/>
            <a:ext cx="5082003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d-ID" sz="1600" b="1" dirty="0"/>
              <a:t>CONTOH </a:t>
            </a:r>
            <a:r>
              <a:rPr lang="en-US" sz="1600" b="1" dirty="0"/>
              <a:t>PERHITUNGAN</a:t>
            </a:r>
            <a:r>
              <a:rPr lang="id-ID" sz="1600" b="1" dirty="0"/>
              <a:t>:</a:t>
            </a:r>
            <a:endParaRPr lang="en-US" sz="1600" b="1" dirty="0"/>
          </a:p>
          <a:p>
            <a:endParaRPr lang="id-ID" sz="1600" b="1" dirty="0"/>
          </a:p>
          <a:p>
            <a:r>
              <a:rPr lang="id-ID" sz="1600" dirty="0"/>
              <a:t>Untuk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id-ID" sz="2000" b="1" dirty="0">
                <a:solidFill>
                  <a:srgbClr val="FF0000"/>
                </a:solidFill>
              </a:rPr>
              <a:t>Penelitian Dasar di Bidang </a:t>
            </a:r>
            <a:r>
              <a:rPr lang="en-US" sz="2000" b="1" dirty="0">
                <a:solidFill>
                  <a:srgbClr val="FF0000"/>
                </a:solidFill>
              </a:rPr>
              <a:t>TIK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(Bea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Rp</a:t>
            </a:r>
            <a:r>
              <a:rPr lang="en-US" sz="1600" dirty="0"/>
              <a:t> 93,9 </a:t>
            </a:r>
            <a:r>
              <a:rPr lang="en-US" sz="1600" dirty="0" err="1"/>
              <a:t>Jt</a:t>
            </a:r>
            <a:r>
              <a:rPr lang="en-US" sz="1600" dirty="0"/>
              <a:t>)</a:t>
            </a:r>
            <a:r>
              <a:rPr lang="id-ID" sz="1600" dirty="0"/>
              <a:t>, dengan target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Publikasi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Internasional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terindeks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1600" b="1" dirty="0"/>
              <a:t>(</a:t>
            </a:r>
            <a:r>
              <a:rPr lang="en-US" sz="1600" b="1" dirty="0" err="1"/>
              <a:t>Anggaran</a:t>
            </a:r>
            <a:r>
              <a:rPr lang="en-US" sz="1600" b="1" dirty="0"/>
              <a:t> </a:t>
            </a:r>
            <a:r>
              <a:rPr lang="en-US" sz="1600" b="1" dirty="0" err="1"/>
              <a:t>tambahan</a:t>
            </a:r>
            <a:r>
              <a:rPr lang="en-US" sz="1600" b="1" dirty="0"/>
              <a:t> </a:t>
            </a:r>
            <a:r>
              <a:rPr lang="en-US" sz="1600" b="1" dirty="0" err="1"/>
              <a:t>Rp</a:t>
            </a:r>
            <a:r>
              <a:rPr lang="en-US" sz="1600" b="1" dirty="0"/>
              <a:t> 50 </a:t>
            </a:r>
            <a:r>
              <a:rPr lang="en-US" sz="1600" b="1" dirty="0" err="1"/>
              <a:t>Jt</a:t>
            </a:r>
            <a:r>
              <a:rPr lang="en-US" sz="1600" b="1" dirty="0"/>
              <a:t>)</a:t>
            </a:r>
            <a:r>
              <a:rPr lang="en-US" sz="2000" b="1" dirty="0"/>
              <a:t> </a:t>
            </a:r>
            <a:r>
              <a:rPr lang="id-ID" sz="1600" dirty="0"/>
              <a:t>di berikan </a:t>
            </a:r>
            <a:r>
              <a:rPr lang="id-ID" sz="1600" b="1" dirty="0">
                <a:solidFill>
                  <a:srgbClr val="FF0000"/>
                </a:solidFill>
              </a:rPr>
              <a:t>anggaran Penelitian Maksimal </a:t>
            </a:r>
            <a:r>
              <a:rPr lang="en-US" sz="1600" dirty="0" err="1"/>
              <a:t>sebesar</a:t>
            </a:r>
            <a:r>
              <a:rPr lang="id-ID" sz="1600" dirty="0"/>
              <a:t>: </a:t>
            </a:r>
          </a:p>
          <a:p>
            <a:pPr algn="r"/>
            <a:r>
              <a:rPr lang="id-ID" sz="1600" b="1" dirty="0">
                <a:solidFill>
                  <a:srgbClr val="FF0000"/>
                </a:solidFill>
              </a:rPr>
              <a:t>Rp. </a:t>
            </a:r>
            <a:r>
              <a:rPr lang="en-US" b="1" dirty="0">
                <a:solidFill>
                  <a:srgbClr val="FF0000"/>
                </a:solidFill>
              </a:rPr>
              <a:t>93.9</a:t>
            </a:r>
            <a:r>
              <a:rPr lang="id-ID" b="1" dirty="0">
                <a:solidFill>
                  <a:srgbClr val="FF0000"/>
                </a:solidFill>
              </a:rPr>
              <a:t>00.000</a:t>
            </a:r>
            <a:r>
              <a:rPr lang="id-ID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+</a:t>
            </a:r>
            <a:r>
              <a:rPr lang="id-ID" sz="1600" b="1" dirty="0">
                <a:solidFill>
                  <a:srgbClr val="FF0000"/>
                </a:solidFill>
              </a:rPr>
              <a:t> Rp.</a:t>
            </a:r>
            <a:r>
              <a:rPr lang="id-ID" sz="1400" b="1" dirty="0">
                <a:solidFill>
                  <a:srgbClr val="FF0000"/>
                </a:solidFill>
              </a:rPr>
              <a:t> </a:t>
            </a:r>
            <a:r>
              <a:rPr lang="id-ID" b="1" dirty="0">
                <a:solidFill>
                  <a:srgbClr val="FF0000"/>
                </a:solidFill>
              </a:rPr>
              <a:t>5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id-ID" b="1" dirty="0">
                <a:solidFill>
                  <a:srgbClr val="FF0000"/>
                </a:solidFill>
              </a:rPr>
              <a:t>.000.000</a:t>
            </a:r>
            <a:r>
              <a:rPr lang="id-ID" sz="1600" b="1" dirty="0">
                <a:solidFill>
                  <a:srgbClr val="FF0000"/>
                </a:solidFill>
              </a:rPr>
              <a:t> =</a:t>
            </a:r>
            <a:r>
              <a:rPr lang="en-US" sz="1600" b="1" dirty="0">
                <a:solidFill>
                  <a:srgbClr val="FF0000"/>
                </a:solidFill>
              </a:rPr>
              <a:t>  </a:t>
            </a:r>
            <a:r>
              <a:rPr lang="id-ID" sz="1600" b="1" dirty="0">
                <a:solidFill>
                  <a:srgbClr val="FF0000"/>
                </a:solidFill>
              </a:rPr>
              <a:t>Rp. </a:t>
            </a:r>
            <a:r>
              <a:rPr lang="en-US" sz="2000" b="1" dirty="0">
                <a:solidFill>
                  <a:srgbClr val="FF0000"/>
                </a:solidFill>
              </a:rPr>
              <a:t>143</a:t>
            </a:r>
            <a:r>
              <a:rPr lang="id-ID" sz="2000" b="1" dirty="0">
                <a:solidFill>
                  <a:srgbClr val="FF0000"/>
                </a:solidFill>
              </a:rPr>
              <a:t>.</a:t>
            </a:r>
            <a:r>
              <a:rPr lang="en-US" sz="2000" b="1" dirty="0">
                <a:solidFill>
                  <a:srgbClr val="FF0000"/>
                </a:solidFill>
              </a:rPr>
              <a:t>9</a:t>
            </a:r>
            <a:r>
              <a:rPr lang="id-ID" sz="2000" b="1" dirty="0">
                <a:solidFill>
                  <a:srgbClr val="FF0000"/>
                </a:solidFill>
              </a:rPr>
              <a:t>00.000</a:t>
            </a:r>
            <a:r>
              <a:rPr lang="id-ID" sz="2000" dirty="0"/>
              <a:t>.</a:t>
            </a:r>
            <a:endParaRPr lang="en-AU" sz="2000" dirty="0"/>
          </a:p>
          <a:p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10905081" y="2886074"/>
            <a:ext cx="208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BESARAN ANGGARAN BATAS TERTINGGI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0384" y="5947031"/>
            <a:ext cx="5562600" cy="410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14"/>
          <p:cNvSpPr/>
          <p:nvPr/>
        </p:nvSpPr>
        <p:spPr>
          <a:xfrm>
            <a:off x="6239755" y="6004861"/>
            <a:ext cx="270472" cy="35279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6200000">
            <a:off x="5786608" y="5741986"/>
            <a:ext cx="1746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ANGGARAN TAMBAHAN OUTPUT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05319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9 at 9.48.37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02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08684"/>
            <a:ext cx="10509663" cy="584775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sz="3200" dirty="0"/>
              <a:t>CONTOH PERHITUNGAN BIAYA PENELITIAN BERBASIS SBK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28802" t="38337" r="21823" b="17070"/>
          <a:stretch>
            <a:fillRect/>
          </a:stretch>
        </p:blipFill>
        <p:spPr>
          <a:xfrm>
            <a:off x="609145" y="1287663"/>
            <a:ext cx="11053483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075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2475" y="94615"/>
            <a:ext cx="865505" cy="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19479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PENELITIAN DENGAN BIAYA DIATAS SBK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9844" t="26077" r="20621" b="19884"/>
          <a:stretch>
            <a:fillRect/>
          </a:stretch>
        </p:blipFill>
        <p:spPr>
          <a:xfrm>
            <a:off x="43180" y="965835"/>
            <a:ext cx="12106275" cy="58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01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F63D7D-19C4-41F5-9AAB-D20AFA07A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314"/>
            <a:ext cx="11522676" cy="560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2435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96D9EF5-91CA-479E-AD94-254BB7F23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750" y="815546"/>
            <a:ext cx="11252887" cy="546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746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6A0215B-AE25-4A87-90E8-E6B63EA7D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24" y="393356"/>
            <a:ext cx="10666198" cy="57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558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9 at 9.44.54 AM.png">
            <a:extLst>
              <a:ext uri="{FF2B5EF4-FFF2-40B4-BE49-F238E27FC236}">
                <a16:creationId xmlns:a16="http://schemas.microsoft.com/office/drawing/2014/main" xmlns="" id="{DBC5AC77-1B2A-4810-9F63-7D14424B40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08" y="304801"/>
            <a:ext cx="11413524" cy="59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339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08684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PROSES PENGELOLAAN PENELITIAN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4" y="1137685"/>
            <a:ext cx="9309186" cy="5110678"/>
          </a:xfrm>
          <a:prstGeom prst="rect">
            <a:avLst/>
          </a:prstGeom>
        </p:spPr>
      </p:pic>
      <p:sp>
        <p:nvSpPr>
          <p:cNvPr id="120" name="Rectangle 119"/>
          <p:cNvSpPr/>
          <p:nvPr/>
        </p:nvSpPr>
        <p:spPr>
          <a:xfrm>
            <a:off x="0" y="6200140"/>
            <a:ext cx="10793730" cy="6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22086"/>
                </a:solidFill>
              </a:rPr>
              <a:t>Proses 1 – </a:t>
            </a:r>
            <a:r>
              <a:rPr lang="id-ID" b="1" dirty="0">
                <a:solidFill>
                  <a:srgbClr val="122086"/>
                </a:solidFill>
              </a:rPr>
              <a:t>6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dilakukan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pada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tahun</a:t>
            </a:r>
            <a:r>
              <a:rPr lang="en-AU" b="1" dirty="0">
                <a:solidFill>
                  <a:srgbClr val="122086"/>
                </a:solidFill>
              </a:rPr>
              <a:t>  N-1, </a:t>
            </a:r>
            <a:r>
              <a:rPr lang="en-AU" b="1" dirty="0" err="1">
                <a:solidFill>
                  <a:srgbClr val="122086"/>
                </a:solidFill>
              </a:rPr>
              <a:t>mulai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dari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penerbitan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petunjuk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teknis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hingga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penetapan</a:t>
            </a:r>
            <a:endParaRPr lang="en-AU" b="1" dirty="0">
              <a:solidFill>
                <a:srgbClr val="122086"/>
              </a:solidFill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122086"/>
                </a:solidFill>
              </a:rPr>
              <a:t>Proses </a:t>
            </a:r>
            <a:r>
              <a:rPr lang="id-ID" b="1" dirty="0">
                <a:solidFill>
                  <a:srgbClr val="122086"/>
                </a:solidFill>
              </a:rPr>
              <a:t>7</a:t>
            </a:r>
            <a:r>
              <a:rPr lang="en-AU" b="1" dirty="0">
                <a:solidFill>
                  <a:srgbClr val="122086"/>
                </a:solidFill>
              </a:rPr>
              <a:t>-1</a:t>
            </a:r>
            <a:r>
              <a:rPr lang="id-ID" b="1" dirty="0">
                <a:solidFill>
                  <a:srgbClr val="122086"/>
                </a:solidFill>
              </a:rPr>
              <a:t>1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pada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tahun</a:t>
            </a:r>
            <a:r>
              <a:rPr lang="en-AU" b="1" dirty="0">
                <a:solidFill>
                  <a:srgbClr val="122086"/>
                </a:solidFill>
              </a:rPr>
              <a:t> 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9284335" y="1374775"/>
            <a:ext cx="2907665" cy="47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 err="1">
                <a:solidFill>
                  <a:srgbClr val="122086"/>
                </a:solidFill>
              </a:rPr>
              <a:t>Pedoman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Pengelolaan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Penelitian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merupakan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undangan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untuk</a:t>
            </a:r>
            <a:r>
              <a:rPr lang="en-AU" b="1" dirty="0">
                <a:solidFill>
                  <a:srgbClr val="122086"/>
                </a:solidFill>
              </a:rPr>
              <a:t> para </a:t>
            </a:r>
            <a:r>
              <a:rPr lang="en-AU" b="1" dirty="0" err="1">
                <a:solidFill>
                  <a:srgbClr val="122086"/>
                </a:solidFill>
              </a:rPr>
              <a:t>peneliti</a:t>
            </a:r>
            <a:r>
              <a:rPr lang="en-AU" b="1" dirty="0">
                <a:solidFill>
                  <a:srgbClr val="122086"/>
                </a:solidFill>
              </a:rPr>
              <a:t>/</a:t>
            </a:r>
            <a:r>
              <a:rPr lang="en-AU" b="1" dirty="0" err="1">
                <a:solidFill>
                  <a:srgbClr val="122086"/>
                </a:solidFill>
              </a:rPr>
              <a:t>kelompok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peneliti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untuk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seleksi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berisikan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gambaran</a:t>
            </a:r>
            <a:r>
              <a:rPr lang="en-AU" b="1" dirty="0">
                <a:solidFill>
                  <a:srgbClr val="122086"/>
                </a:solidFill>
              </a:rPr>
              <a:t> program, </a:t>
            </a:r>
            <a:r>
              <a:rPr lang="en-AU" b="1" dirty="0" err="1">
                <a:solidFill>
                  <a:srgbClr val="122086"/>
                </a:solidFill>
              </a:rPr>
              <a:t>jadwal</a:t>
            </a:r>
            <a:r>
              <a:rPr lang="en-AU" b="1" dirty="0">
                <a:solidFill>
                  <a:srgbClr val="122086"/>
                </a:solidFill>
              </a:rPr>
              <a:t> / </a:t>
            </a:r>
            <a:r>
              <a:rPr lang="en-AU" b="1" dirty="0" err="1">
                <a:solidFill>
                  <a:srgbClr val="122086"/>
                </a:solidFill>
              </a:rPr>
              <a:t>mekanisme</a:t>
            </a:r>
            <a:r>
              <a:rPr lang="en-AU" b="1" dirty="0">
                <a:solidFill>
                  <a:srgbClr val="122086"/>
                </a:solidFill>
              </a:rPr>
              <a:t>, </a:t>
            </a:r>
            <a:r>
              <a:rPr lang="en-AU" b="1" dirty="0" err="1">
                <a:solidFill>
                  <a:srgbClr val="122086"/>
                </a:solidFill>
              </a:rPr>
              <a:t>dll</a:t>
            </a:r>
            <a:endParaRPr lang="en-AU" b="1" dirty="0">
              <a:solidFill>
                <a:srgbClr val="12208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b="1" dirty="0" err="1">
                <a:solidFill>
                  <a:srgbClr val="122086"/>
                </a:solidFill>
              </a:rPr>
              <a:t>Pelaksana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Penelitian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bisa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dari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individu</a:t>
            </a:r>
            <a:r>
              <a:rPr lang="en-GB" b="1" dirty="0">
                <a:solidFill>
                  <a:srgbClr val="122086"/>
                </a:solidFill>
              </a:rPr>
              <a:t>/</a:t>
            </a:r>
            <a:r>
              <a:rPr lang="en-GB" b="1" dirty="0" err="1">
                <a:solidFill>
                  <a:srgbClr val="122086"/>
                </a:solidFill>
              </a:rPr>
              <a:t>kelompok</a:t>
            </a:r>
            <a:r>
              <a:rPr lang="en-GB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individu</a:t>
            </a:r>
            <a:r>
              <a:rPr lang="en-GB" b="1" dirty="0">
                <a:solidFill>
                  <a:srgbClr val="122086"/>
                </a:solidFill>
              </a:rPr>
              <a:t>;</a:t>
            </a:r>
            <a:r>
              <a:rPr lang="en-US" b="1" dirty="0">
                <a:solidFill>
                  <a:srgbClr val="122086"/>
                </a:solidFill>
              </a:rPr>
              <a:t> </a:t>
            </a:r>
            <a:r>
              <a:rPr lang="en-GB" b="1" dirty="0">
                <a:solidFill>
                  <a:srgbClr val="122086"/>
                </a:solidFill>
              </a:rPr>
              <a:t>K/L/SKPD;</a:t>
            </a:r>
            <a:r>
              <a:rPr lang="en-US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perguruan</a:t>
            </a:r>
            <a:r>
              <a:rPr lang="en-GB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tinggi</a:t>
            </a:r>
            <a:r>
              <a:rPr lang="en-GB" b="1" dirty="0">
                <a:solidFill>
                  <a:srgbClr val="122086"/>
                </a:solidFill>
              </a:rPr>
              <a:t>;</a:t>
            </a:r>
            <a:r>
              <a:rPr lang="en-US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organisasi</a:t>
            </a:r>
            <a:r>
              <a:rPr lang="en-GB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kemasyarakatan</a:t>
            </a:r>
            <a:r>
              <a:rPr lang="en-GB" b="1" dirty="0">
                <a:solidFill>
                  <a:srgbClr val="122086"/>
                </a:solidFill>
              </a:rPr>
              <a:t>; </a:t>
            </a:r>
            <a:r>
              <a:rPr lang="en-GB" b="1" dirty="0" err="1">
                <a:solidFill>
                  <a:srgbClr val="122086"/>
                </a:solidFill>
              </a:rPr>
              <a:t>dan</a:t>
            </a:r>
            <a:r>
              <a:rPr lang="en-GB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badan</a:t>
            </a:r>
            <a:r>
              <a:rPr lang="en-GB" b="1" dirty="0">
                <a:solidFill>
                  <a:srgbClr val="122086"/>
                </a:solidFill>
              </a:rPr>
              <a:t> </a:t>
            </a:r>
            <a:r>
              <a:rPr lang="en-GB" b="1" dirty="0" err="1">
                <a:solidFill>
                  <a:srgbClr val="122086"/>
                </a:solidFill>
              </a:rPr>
              <a:t>usaha</a:t>
            </a:r>
            <a:r>
              <a:rPr lang="en-GB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sesuai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dengan</a:t>
            </a:r>
            <a:r>
              <a:rPr lang="en-AU" b="1" dirty="0">
                <a:solidFill>
                  <a:srgbClr val="122086"/>
                </a:solidFill>
              </a:rPr>
              <a:t> </a:t>
            </a:r>
            <a:r>
              <a:rPr lang="en-AU" b="1" dirty="0" err="1">
                <a:solidFill>
                  <a:srgbClr val="122086"/>
                </a:solidFill>
              </a:rPr>
              <a:t>Jenis</a:t>
            </a:r>
            <a:r>
              <a:rPr lang="en-AU" b="1" dirty="0">
                <a:solidFill>
                  <a:srgbClr val="122086"/>
                </a:solidFill>
              </a:rPr>
              <a:t> Program </a:t>
            </a:r>
            <a:r>
              <a:rPr lang="en-AU" b="1" dirty="0" err="1">
                <a:solidFill>
                  <a:srgbClr val="122086"/>
                </a:solidFill>
              </a:rPr>
              <a:t>Penelitian</a:t>
            </a:r>
            <a:endParaRPr lang="id-ID" b="1" dirty="0">
              <a:solidFill>
                <a:srgbClr val="122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98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08684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Permenristekdikti No. 69/2016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788" y="1048659"/>
            <a:ext cx="11103428" cy="1384995"/>
          </a:xfrm>
          <a:prstGeom prst="rect">
            <a:avLst/>
          </a:prstGeom>
          <a:solidFill>
            <a:srgbClr val="8AD1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TENTANG </a:t>
            </a:r>
            <a:r>
              <a:rPr lang="id-ID" sz="2800" b="1" dirty="0"/>
              <a:t>PEDOMAN PE</a:t>
            </a:r>
            <a:r>
              <a:rPr lang="en-US" sz="2800" b="1" dirty="0"/>
              <a:t>MBENTUKAN KOMITE PENILAIAN DAN/ATAU </a:t>
            </a:r>
            <a:r>
              <a:rPr lang="en-US" sz="2800" b="1" i="1" dirty="0"/>
              <a:t>REVIEWER</a:t>
            </a:r>
            <a:r>
              <a:rPr lang="en-US" sz="2800" b="1" dirty="0"/>
              <a:t> DAN TATACARA PELAKSANAAN PENILAIAN PENELITIAN MENGGUNAAN STANDAR BIAYA KELUARAN </a:t>
            </a:r>
            <a:r>
              <a:rPr lang="en-GB" sz="2800" b="1" dirty="0"/>
              <a:t>TAHUN 2017</a:t>
            </a:r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3336" y="3221182"/>
            <a:ext cx="11188782" cy="363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5788" y="2527298"/>
            <a:ext cx="11103428" cy="41344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9850">
              <a:spcBef>
                <a:spcPts val="300"/>
              </a:spcBef>
              <a:spcAft>
                <a:spcPts val="400"/>
              </a:spcAft>
            </a:pPr>
            <a:r>
              <a:rPr lang="en-US" sz="2400" b="1" dirty="0" err="1">
                <a:solidFill>
                  <a:srgbClr val="0000FF"/>
                </a:solidFill>
              </a:rPr>
              <a:t>Beberapa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poin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penting</a:t>
            </a:r>
            <a:r>
              <a:rPr lang="en-US" sz="2400" b="1" dirty="0">
                <a:solidFill>
                  <a:srgbClr val="0000FF"/>
                </a:solidFill>
              </a:rPr>
              <a:t>:</a:t>
            </a: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</a:rPr>
              <a:t>PASAL 1 </a:t>
            </a: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 Definisi SBK dan Penyelenggara</a:t>
            </a:r>
            <a:endParaRPr lang="id-ID" sz="2400" dirty="0">
              <a:solidFill>
                <a:srgbClr val="0000FF"/>
              </a:solidFill>
            </a:endParaRP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</a:rPr>
              <a:t>PASAL 2</a:t>
            </a: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 Penetapan besaran biaya oleh Komite Penilai dan/atau Reviewer</a:t>
            </a: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PASAL 3 Jenis dan Penetapan Komite Penilai/ reviewer dan anggotanya</a:t>
            </a: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PASAL 4  Persyaratan Komite Penilai</a:t>
            </a: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PASAL 5  Persyaratan Reviewer</a:t>
            </a: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PASAL 6  Tugas Komite Penilai/ Reviewer</a:t>
            </a: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PASAL 7  </a:t>
            </a:r>
            <a:r>
              <a:rPr lang="en-AU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Pembiayaan</a:t>
            </a:r>
            <a:r>
              <a:rPr lang="en-AU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tim</a:t>
            </a:r>
            <a:r>
              <a:rPr lang="en-AU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komite</a:t>
            </a:r>
            <a:r>
              <a:rPr lang="en-AU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Penilaian</a:t>
            </a:r>
            <a:endParaRPr lang="en-AU" sz="2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527050" indent="-457200">
              <a:spcBef>
                <a:spcPts val="3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id-ID" sz="2400" dirty="0">
                <a:solidFill>
                  <a:srgbClr val="0000FF"/>
                </a:solidFill>
                <a:sym typeface="Wingdings" panose="05000000000000000000" pitchFamily="2" charset="2"/>
              </a:rPr>
              <a:t>PASAL 8  Tahapan Pe</a:t>
            </a:r>
            <a:r>
              <a:rPr lang="en-AU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laksanaan</a:t>
            </a:r>
            <a:r>
              <a:rPr lang="en-AU" sz="2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AU" sz="2400" dirty="0" err="1">
                <a:solidFill>
                  <a:srgbClr val="0000FF"/>
                </a:solidFill>
                <a:sym typeface="Wingdings" panose="05000000000000000000" pitchFamily="2" charset="2"/>
              </a:rPr>
              <a:t>penelitian</a:t>
            </a:r>
            <a:endParaRPr lang="id-ID" sz="2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46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43000" y="18796"/>
            <a:ext cx="9906000" cy="789940"/>
          </a:xfrm>
          <a:custGeom>
            <a:avLst/>
            <a:gdLst/>
            <a:ahLst/>
            <a:cxnLst/>
            <a:rect l="l" t="t" r="r" b="b"/>
            <a:pathLst>
              <a:path w="10404475" h="789940">
                <a:moveTo>
                  <a:pt x="0" y="789431"/>
                </a:moveTo>
                <a:lnTo>
                  <a:pt x="10404348" y="789431"/>
                </a:lnTo>
                <a:lnTo>
                  <a:pt x="10404348" y="0"/>
                </a:lnTo>
                <a:lnTo>
                  <a:pt x="0" y="0"/>
                </a:lnTo>
                <a:lnTo>
                  <a:pt x="0" y="789431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>
            <a:r>
              <a:rPr lang="en-US" dirty="0"/>
              <a:t>PER</a:t>
            </a:r>
            <a:endParaRPr dirty="0"/>
          </a:p>
        </p:txBody>
      </p:sp>
      <p:sp>
        <p:nvSpPr>
          <p:cNvPr id="5" name="object 6"/>
          <p:cNvSpPr/>
          <p:nvPr/>
        </p:nvSpPr>
        <p:spPr>
          <a:xfrm>
            <a:off x="1143000" y="0"/>
            <a:ext cx="532130" cy="789940"/>
          </a:xfrm>
          <a:custGeom>
            <a:avLst/>
            <a:gdLst/>
            <a:ahLst/>
            <a:cxnLst/>
            <a:rect l="l" t="t" r="r" b="b"/>
            <a:pathLst>
              <a:path w="532130" h="789940">
                <a:moveTo>
                  <a:pt x="265938" y="0"/>
                </a:moveTo>
                <a:lnTo>
                  <a:pt x="0" y="0"/>
                </a:lnTo>
                <a:lnTo>
                  <a:pt x="0" y="789431"/>
                </a:lnTo>
                <a:lnTo>
                  <a:pt x="265938" y="789431"/>
                </a:lnTo>
                <a:lnTo>
                  <a:pt x="531876" y="394716"/>
                </a:lnTo>
                <a:lnTo>
                  <a:pt x="265938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675130" y="194916"/>
            <a:ext cx="93738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PERMASALAHAN  YANG DIHADAPI PENELITI DI INDONESIA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368334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Anggaran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Rendah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251460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Riset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Berbasis</a:t>
            </a:r>
            <a:r>
              <a:rPr lang="en-US" sz="2000" dirty="0">
                <a:solidFill>
                  <a:srgbClr val="002060"/>
                </a:solidFill>
              </a:rPr>
              <a:t> Proses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n-US" sz="2000" dirty="0" err="1">
                <a:solidFill>
                  <a:srgbClr val="002060"/>
                </a:solidFill>
              </a:rPr>
              <a:t>Peneliti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sibuk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urusan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SPJ,Kwitansi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dll</a:t>
            </a:r>
            <a:r>
              <a:rPr lang="en-US" sz="20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0" y="3657600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Tidak</a:t>
            </a:r>
            <a:r>
              <a:rPr lang="en-US" sz="2000" dirty="0">
                <a:solidFill>
                  <a:srgbClr val="002060"/>
                </a:solidFill>
              </a:rPr>
              <a:t> Ada </a:t>
            </a:r>
            <a:r>
              <a:rPr lang="en-US" sz="2000" dirty="0" err="1">
                <a:solidFill>
                  <a:srgbClr val="002060"/>
                </a:solidFill>
              </a:rPr>
              <a:t>Jaminan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Keberlanjutan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Anggaran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Riset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971" y="4800600"/>
            <a:ext cx="38644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SDM </a:t>
            </a:r>
            <a:r>
              <a:rPr lang="en-US" sz="2000" dirty="0" err="1">
                <a:solidFill>
                  <a:srgbClr val="002060"/>
                </a:solidFill>
              </a:rPr>
              <a:t>Peneliti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Sedikit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86400" y="1775968"/>
            <a:ext cx="114300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1775968"/>
            <a:ext cx="0" cy="3481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3"/>
          </p:cNvCxnSpPr>
          <p:nvPr/>
        </p:nvCxnSpPr>
        <p:spPr>
          <a:xfrm>
            <a:off x="5486400" y="5257800"/>
            <a:ext cx="83820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399" y="4114800"/>
            <a:ext cx="83820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398" y="2947851"/>
            <a:ext cx="83820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05600" y="1371056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MERUBAH PARADIGMA RISET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477250" y="2348122"/>
            <a:ext cx="342900" cy="433251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2861454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RISET BERBASIS OUTPUT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8477250" y="3855937"/>
            <a:ext cx="342900" cy="433251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13764" y="4369269"/>
            <a:ext cx="388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MENUJU ERA EMAS PENELITIAN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DI INDONESIA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xmlns="" val="88661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4996"/>
          </a:xfrm>
        </p:spPr>
        <p:txBody>
          <a:bodyPr>
            <a:normAutofit/>
          </a:bodyPr>
          <a:lstStyle/>
          <a:p>
            <a:r>
              <a:rPr lang="en-US" sz="3600" dirty="0" err="1"/>
              <a:t>Lampiran</a:t>
            </a:r>
            <a:r>
              <a:rPr lang="en-US" sz="3600" dirty="0"/>
              <a:t> </a:t>
            </a:r>
            <a:r>
              <a:rPr lang="en-US" sz="3600" dirty="0" err="1"/>
              <a:t>Peraturan</a:t>
            </a:r>
            <a:r>
              <a:rPr lang="en-US" sz="3600" dirty="0"/>
              <a:t> </a:t>
            </a:r>
            <a:r>
              <a:rPr lang="en-US" sz="3600" dirty="0" err="1"/>
              <a:t>Menteri</a:t>
            </a:r>
            <a:r>
              <a:rPr lang="en-US" sz="3600" dirty="0"/>
              <a:t> </a:t>
            </a:r>
            <a:r>
              <a:rPr lang="en-US" sz="3600" dirty="0" err="1"/>
              <a:t>Riset</a:t>
            </a:r>
            <a:r>
              <a:rPr lang="en-US" sz="3600" dirty="0"/>
              <a:t>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Pendidikan</a:t>
            </a:r>
            <a:r>
              <a:rPr lang="en-US" sz="3600" dirty="0"/>
              <a:t> </a:t>
            </a:r>
            <a:r>
              <a:rPr lang="en-US" sz="3600" dirty="0" err="1"/>
              <a:t>Tinggi</a:t>
            </a:r>
            <a:r>
              <a:rPr lang="en-US" sz="3600" dirty="0"/>
              <a:t> No 69 </a:t>
            </a:r>
            <a:r>
              <a:rPr lang="en-US" sz="3600" dirty="0" err="1"/>
              <a:t>Tahun</a:t>
            </a:r>
            <a:r>
              <a:rPr lang="en-US" sz="3600" dirty="0"/>
              <a:t> 2016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22841" t="15625" r="15666" b="20833"/>
          <a:stretch/>
        </p:blipFill>
        <p:spPr>
          <a:xfrm>
            <a:off x="914399" y="1655814"/>
            <a:ext cx="10058399" cy="38305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73941" y="3276600"/>
            <a:ext cx="8189259" cy="14478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73940" y="5486400"/>
            <a:ext cx="796066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Edisi</a:t>
            </a:r>
            <a:r>
              <a:rPr lang="en-US" dirty="0"/>
              <a:t> XI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71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568" y="1731242"/>
            <a:ext cx="1081817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Komite</a:t>
            </a:r>
            <a:r>
              <a:rPr lang="en-US" sz="2800" b="1" dirty="0"/>
              <a:t> </a:t>
            </a:r>
            <a:r>
              <a:rPr lang="en-US" sz="2800" b="1" dirty="0" err="1"/>
              <a:t>Penilaian</a:t>
            </a:r>
            <a:r>
              <a:rPr lang="en-US" sz="2800" b="1" dirty="0"/>
              <a:t> Proposal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sekelompok</a:t>
            </a:r>
            <a:r>
              <a:rPr lang="en-US" sz="2800" b="1" dirty="0"/>
              <a:t> orang yang </a:t>
            </a:r>
            <a:r>
              <a:rPr lang="en-US" sz="2800" b="1" dirty="0" err="1"/>
              <a:t>ditetapkan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penyelenggara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menilai</a:t>
            </a:r>
            <a:r>
              <a:rPr lang="en-US" sz="2800" b="1" dirty="0"/>
              <a:t> </a:t>
            </a:r>
            <a:r>
              <a:rPr lang="en-US" sz="2800" b="1" dirty="0" err="1"/>
              <a:t>kelayakan</a:t>
            </a:r>
            <a:r>
              <a:rPr lang="en-US" sz="2800" b="1" dirty="0"/>
              <a:t> proposal </a:t>
            </a:r>
            <a:r>
              <a:rPr lang="en-US" sz="2800" b="1" dirty="0" err="1"/>
              <a:t>penelitian</a:t>
            </a:r>
            <a:r>
              <a:rPr lang="en-US" sz="2800" b="1" dirty="0"/>
              <a:t>. </a:t>
            </a:r>
          </a:p>
          <a:p>
            <a:endParaRPr lang="en-US" sz="2800" b="1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i="1" dirty="0"/>
              <a:t>Reviewer </a:t>
            </a:r>
            <a:r>
              <a:rPr lang="en-US" sz="2800" b="1" dirty="0"/>
              <a:t>Proposal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seseorang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sekelompok</a:t>
            </a:r>
            <a:r>
              <a:rPr lang="en-US" sz="2800" b="1" dirty="0"/>
              <a:t> orang yang </a:t>
            </a:r>
            <a:r>
              <a:rPr lang="en-US" sz="2800" b="1" dirty="0" err="1"/>
              <a:t>memiliki</a:t>
            </a:r>
            <a:r>
              <a:rPr lang="en-US" sz="2800" b="1" dirty="0"/>
              <a:t> </a:t>
            </a:r>
            <a:r>
              <a:rPr lang="en-US" sz="2800" b="1" dirty="0" err="1"/>
              <a:t>kompetensi</a:t>
            </a:r>
            <a:r>
              <a:rPr lang="en-US" sz="2800" b="1" dirty="0"/>
              <a:t> yang </a:t>
            </a:r>
            <a:r>
              <a:rPr lang="en-US" sz="2800" b="1" dirty="0" err="1"/>
              <a:t>ditetapkan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penyelenggara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menilai</a:t>
            </a:r>
            <a:r>
              <a:rPr lang="en-US" sz="2800" b="1" dirty="0"/>
              <a:t> </a:t>
            </a:r>
            <a:r>
              <a:rPr lang="en-US" sz="2800" b="1" dirty="0" err="1"/>
              <a:t>kelayakan</a:t>
            </a:r>
            <a:r>
              <a:rPr lang="en-US" sz="2800" b="1" dirty="0"/>
              <a:t> proposal </a:t>
            </a:r>
            <a:r>
              <a:rPr lang="en-US" sz="2800" b="1" dirty="0" err="1"/>
              <a:t>penelitian</a:t>
            </a:r>
            <a:r>
              <a:rPr lang="en-US" sz="2800" b="1" dirty="0"/>
              <a:t>.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xmlns="" val="74244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81654" y="882457"/>
            <a:ext cx="4645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</a:rPr>
              <a:t>PENYELENGGARA PENELITIAN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78855" y="882457"/>
            <a:ext cx="1636349" cy="5872805"/>
            <a:chOff x="10341318" y="242085"/>
            <a:chExt cx="1636349" cy="6467060"/>
          </a:xfrm>
        </p:grpSpPr>
        <p:pic>
          <p:nvPicPr>
            <p:cNvPr id="8" name="Picture 2" descr="http://marketing.marketing91.netdna-cdn.com/wp-content/uploads/2014/11/Low-cost-market-research.jpg?fd3a6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5890971"/>
              <a:ext cx="1636348" cy="81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stewardshipadvocates.org/wp-content/uploads/budget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8" y="3572240"/>
              <a:ext cx="1479249" cy="130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www.greenbookblog.org/wp-content/uploads/2014/12/researchcloseu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2211264"/>
              <a:ext cx="1486189" cy="148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genengnews.com/media/images/AnalysisAndInsight/Sept26_2011_32674192_BudgetKnifeWoodenCuttingBoard_2012BudgetCJS18648192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4928437"/>
              <a:ext cx="1479249" cy="97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nadjibsalatti.web.id/upload/kontent/1416911660pasar-bebas-asea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327" y="1431665"/>
              <a:ext cx="1478242" cy="63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www.ekon.go.id/berita/img/477267599-pemerintah-gencar-siapkan.64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258" y="242085"/>
              <a:ext cx="1479250" cy="106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323794" y="910003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3794" y="1499191"/>
            <a:ext cx="9852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d-ID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Proposal Penelitian akan dikelola oleh 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Penyelenggara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dengan </a:t>
            </a:r>
            <a:r>
              <a:rPr lang="en-AU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Ketua</a:t>
            </a:r>
            <a:r>
              <a:rPr lang="en-A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d-ID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penanggung jawab, yaitu Direktur/pejabat setingkat eselon 2/ atau </a:t>
            </a:r>
            <a:r>
              <a:rPr lang="id-ID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Pejbat</a:t>
            </a:r>
            <a:r>
              <a:rPr lang="id-ID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id-ID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dotunjuk</a:t>
            </a:r>
            <a:r>
              <a:rPr lang="id-ID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yang memiliki Program Pembiayaan Penelitian di Kementerian/Lembaga. </a:t>
            </a:r>
            <a:endParaRPr lang="en-AU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8433" y="2621811"/>
            <a:ext cx="740024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id-ID" dirty="0">
                <a:ea typeface="Calibri" panose="020F0502020204030204" pitchFamily="34" charset="0"/>
                <a:cs typeface="Times New Roman" panose="02020603050405020304" pitchFamily="18" charset="0"/>
              </a:rPr>
              <a:t>Melakukan Perencanaan, pelaksanaan dan monitoring/evaluasi program pembiayaan penelitian;</a:t>
            </a:r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dirty="0">
                <a:ea typeface="Calibri" panose="020F0502020204030204" pitchFamily="34" charset="0"/>
                <a:cs typeface="Times New Roman" panose="02020603050405020304" pitchFamily="18" charset="0"/>
              </a:rPr>
              <a:t>Menyusun arah kebijakan memperhatikan kesesuaian dengan Rencana Induk Riset Nasional dan atau dokumen-dokumen terkait kebijakan strategis pembangunan iptek; </a:t>
            </a:r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dirty="0">
                <a:ea typeface="Calibri" panose="020F0502020204030204" pitchFamily="34" charset="0"/>
                <a:cs typeface="Times New Roman" panose="02020603050405020304" pitchFamily="18" charset="0"/>
              </a:rPr>
              <a:t>Mengembangkan organisasi dan sistem manajemen yang efektif, dan efisien serta accountable untuk pelaksanaan kegiatan; </a:t>
            </a:r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dirty="0">
                <a:ea typeface="Calibri" panose="020F0502020204030204" pitchFamily="34" charset="0"/>
                <a:cs typeface="Times New Roman" panose="02020603050405020304" pitchFamily="18" charset="0"/>
              </a:rPr>
              <a:t>Monitoring dan evaluasi dilakukan dalam rangka menjaga kualitas hasil dan dilengkapi dengan format model evaluasi tertentu yang dipandang baik;</a:t>
            </a:r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dirty="0">
                <a:cs typeface="Times New Roman" panose="02020603050405020304" pitchFamily="18" charset="0"/>
              </a:rPr>
              <a:t>Menyusun</a:t>
            </a:r>
            <a:r>
              <a:rPr lang="id-ID" dirty="0">
                <a:ea typeface="Calibri" panose="020F0502020204030204" pitchFamily="34" charset="0"/>
                <a:cs typeface="Times New Roman" panose="02020603050405020304" pitchFamily="18" charset="0"/>
              </a:rPr>
              <a:t> format penilaian;</a:t>
            </a:r>
            <a:endParaRPr lang="en-A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  <a:tabLst>
                <a:tab pos="540385" algn="l"/>
              </a:tabLst>
            </a:pPr>
            <a:r>
              <a:rPr lang="id-ID" dirty="0">
                <a:ea typeface="Calibri" panose="020F0502020204030204" pitchFamily="34" charset="0"/>
                <a:cs typeface="Times New Roman" panose="02020603050405020304" pitchFamily="18" charset="0"/>
              </a:rPr>
              <a:t>Kesemua butir diatas </a:t>
            </a:r>
            <a:r>
              <a:rPr lang="en-AU" dirty="0" err="1"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id-ID" dirty="0">
                <a:ea typeface="Calibri" panose="020F0502020204030204" pitchFamily="34" charset="0"/>
                <a:cs typeface="Times New Roman" panose="02020603050405020304" pitchFamily="18" charset="0"/>
              </a:rPr>
              <a:t> disusun secara rinci pada Pedoman Teknis untuk masing-masing program pembiayaan penelitian.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hotelmanagementtutorial.com/wp-content/uploads/2013/07/Room-Service-Job-Descrip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053" y="3238126"/>
            <a:ext cx="2318804" cy="16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rlisy.files.wordpress.com/2014/09/tugas.png?w=501&amp;h=24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27" y="5080560"/>
            <a:ext cx="2388830" cy="11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29928" y="3000476"/>
            <a:ext cx="9643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626901"/>
      </p:ext>
    </p:extLst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391" y="1728622"/>
            <a:ext cx="112258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2800" b="1" dirty="0" err="1"/>
              <a:t>Anggaran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Belanja</a:t>
            </a:r>
            <a:r>
              <a:rPr lang="en-US" sz="2800" b="1" dirty="0"/>
              <a:t> Negara (APBN) </a:t>
            </a:r>
            <a:r>
              <a:rPr lang="en-US" sz="2800" b="1" dirty="0" err="1"/>
              <a:t>dan</a:t>
            </a:r>
            <a:r>
              <a:rPr lang="en-US" sz="2800" b="1" dirty="0"/>
              <a:t>/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Anggaran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Belanja</a:t>
            </a:r>
            <a:r>
              <a:rPr lang="en-US" sz="2800" b="1" dirty="0"/>
              <a:t> Daerah (APBD). </a:t>
            </a:r>
          </a:p>
          <a:p>
            <a:pPr marL="742950" indent="-742950">
              <a:buFont typeface="+mj-lt"/>
              <a:buAutoNum type="arabicPeriod" startAt="5"/>
            </a:pPr>
            <a:endParaRPr lang="en-US" sz="2800" b="1" dirty="0"/>
          </a:p>
          <a:p>
            <a:pPr marL="742950" indent="-742950">
              <a:buFont typeface="+mj-lt"/>
              <a:buAutoNum type="arabicPeriod" startAt="5"/>
            </a:pPr>
            <a:endParaRPr lang="en-US" sz="2800" b="1" dirty="0"/>
          </a:p>
          <a:p>
            <a:pPr marL="742950" indent="-742950">
              <a:buFont typeface="+mj-lt"/>
              <a:buAutoNum type="arabicPeriod" startAt="5"/>
            </a:pPr>
            <a:r>
              <a:rPr lang="en-US" sz="2800" b="1" dirty="0" err="1"/>
              <a:t>Penyelenggara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Pengguna</a:t>
            </a:r>
            <a:r>
              <a:rPr lang="en-US" sz="2800" b="1" dirty="0"/>
              <a:t> </a:t>
            </a:r>
            <a:r>
              <a:rPr lang="en-US" sz="2800" b="1" dirty="0" err="1"/>
              <a:t>Anggaran</a:t>
            </a:r>
            <a:r>
              <a:rPr lang="en-US" sz="2800" b="1" dirty="0"/>
              <a:t>/</a:t>
            </a:r>
            <a:r>
              <a:rPr lang="en-US" sz="2800" b="1" dirty="0" err="1"/>
              <a:t>Kuasa</a:t>
            </a:r>
            <a:r>
              <a:rPr lang="en-US" sz="2800" b="1" dirty="0"/>
              <a:t> </a:t>
            </a:r>
            <a:r>
              <a:rPr lang="en-US" sz="2800" b="1" dirty="0" err="1"/>
              <a:t>Pengguna</a:t>
            </a:r>
            <a:r>
              <a:rPr lang="en-US" sz="2800" b="1" dirty="0"/>
              <a:t> </a:t>
            </a:r>
            <a:r>
              <a:rPr lang="en-US" sz="2800" b="1" dirty="0" err="1"/>
              <a:t>Anggaran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Kementerian</a:t>
            </a:r>
            <a:r>
              <a:rPr lang="en-US" sz="2800" b="1" dirty="0"/>
              <a:t>/</a:t>
            </a:r>
            <a:r>
              <a:rPr lang="en-US" sz="2800" b="1" dirty="0" err="1"/>
              <a:t>Lembaga</a:t>
            </a:r>
            <a:r>
              <a:rPr lang="en-US" sz="2800" b="1" dirty="0"/>
              <a:t>/</a:t>
            </a:r>
            <a:r>
              <a:rPr lang="en-US" sz="2800" b="1" dirty="0" err="1"/>
              <a:t>Satuan</a:t>
            </a:r>
            <a:r>
              <a:rPr lang="en-US" sz="2800" b="1" dirty="0"/>
              <a:t> </a:t>
            </a:r>
            <a:r>
              <a:rPr lang="en-US" sz="2800" b="1" dirty="0" err="1"/>
              <a:t>Kerja</a:t>
            </a:r>
            <a:r>
              <a:rPr lang="en-US" sz="2800" b="1" dirty="0"/>
              <a:t> </a:t>
            </a:r>
            <a:r>
              <a:rPr lang="en-US" sz="2800" b="1" dirty="0" err="1"/>
              <a:t>Perangkat</a:t>
            </a:r>
            <a:r>
              <a:rPr lang="en-US" sz="2800" b="1" dirty="0"/>
              <a:t> Daerah (K/L/SKPD)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perguruan</a:t>
            </a:r>
            <a:r>
              <a:rPr lang="en-US" sz="2800" b="1" dirty="0"/>
              <a:t> </a:t>
            </a:r>
            <a:r>
              <a:rPr lang="en-US" sz="2800" b="1" dirty="0" err="1"/>
              <a:t>tinggi</a:t>
            </a:r>
            <a:r>
              <a:rPr lang="en-US" sz="28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xmlns="" val="215696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46" y="1746922"/>
            <a:ext cx="11203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err="1"/>
              <a:t>Komite</a:t>
            </a:r>
            <a:r>
              <a:rPr lang="en-US" sz="2800" b="1" dirty="0"/>
              <a:t> </a:t>
            </a:r>
            <a:r>
              <a:rPr lang="en-US" sz="2800" b="1" dirty="0" err="1"/>
              <a:t>Penilaian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/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i="1" dirty="0"/>
              <a:t>Reviewer </a:t>
            </a:r>
            <a:r>
              <a:rPr lang="en-US" sz="2800" b="1" dirty="0" err="1"/>
              <a:t>dibentuk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ditetapkan</a:t>
            </a:r>
            <a:r>
              <a:rPr lang="en-US" sz="2800" b="1" dirty="0"/>
              <a:t> </a:t>
            </a:r>
            <a:r>
              <a:rPr lang="en-US" sz="2800" b="1" dirty="0" err="1"/>
              <a:t>oleh</a:t>
            </a:r>
            <a:r>
              <a:rPr lang="en-US" sz="2800" b="1" dirty="0"/>
              <a:t> </a:t>
            </a:r>
            <a:r>
              <a:rPr lang="en-US" sz="2800" b="1" dirty="0" err="1"/>
              <a:t>Penyelenggara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sebelum</a:t>
            </a:r>
            <a:r>
              <a:rPr lang="en-US" sz="2800" b="1" dirty="0"/>
              <a:t> </a:t>
            </a:r>
            <a:r>
              <a:rPr lang="en-US" sz="2800" b="1" dirty="0" err="1"/>
              <a:t>tahapan</a:t>
            </a:r>
            <a:r>
              <a:rPr lang="en-US" sz="2800" b="1" dirty="0"/>
              <a:t> </a:t>
            </a:r>
            <a:r>
              <a:rPr lang="en-US" sz="2800" b="1" dirty="0" err="1"/>
              <a:t>pelaksanaan</a:t>
            </a:r>
            <a:r>
              <a:rPr lang="en-US" sz="2800" b="1" dirty="0"/>
              <a:t> </a:t>
            </a:r>
            <a:r>
              <a:rPr lang="en-US" sz="2800" b="1" dirty="0" err="1"/>
              <a:t>penilaian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</a:p>
          <a:p>
            <a:pPr marL="742950" indent="-742950">
              <a:buFont typeface="+mj-lt"/>
              <a:buAutoNum type="arabicPeriod"/>
            </a:pPr>
            <a:endParaRPr lang="en-US" sz="2800" b="1" dirty="0"/>
          </a:p>
          <a:p>
            <a:pPr marL="742950" indent="-742950">
              <a:buFont typeface="+mj-lt"/>
              <a:buAutoNum type="arabicPeriod"/>
            </a:pPr>
            <a:r>
              <a:rPr lang="en-US" sz="2800" b="1" dirty="0" err="1"/>
              <a:t>memberikan</a:t>
            </a:r>
            <a:r>
              <a:rPr lang="en-US" sz="2800" b="1" dirty="0"/>
              <a:t> </a:t>
            </a:r>
            <a:r>
              <a:rPr lang="en-US" sz="2800" b="1" dirty="0" err="1"/>
              <a:t>penilaian</a:t>
            </a:r>
            <a:r>
              <a:rPr lang="en-US" sz="2800" b="1" dirty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yang </a:t>
            </a:r>
            <a:r>
              <a:rPr lang="en-US" sz="2800" b="1" dirty="0" err="1"/>
              <a:t>bersifat</a:t>
            </a:r>
            <a:r>
              <a:rPr lang="en-US" sz="2800" b="1" dirty="0"/>
              <a:t> </a:t>
            </a:r>
            <a:r>
              <a:rPr lang="en-US" sz="2800" b="1" dirty="0" err="1"/>
              <a:t>khusus</a:t>
            </a:r>
            <a:r>
              <a:rPr lang="en-US" sz="2800" b="1" dirty="0"/>
              <a:t>/</a:t>
            </a:r>
            <a:r>
              <a:rPr lang="en-US" sz="2800" b="1" dirty="0" err="1"/>
              <a:t>penugasan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/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kompetisi</a:t>
            </a:r>
            <a:r>
              <a:rPr lang="en-US" sz="28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xmlns="" val="470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82" y="1841002"/>
            <a:ext cx="112194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2800" b="1" dirty="0" err="1">
                <a:solidFill>
                  <a:srgbClr val="004080"/>
                </a:solidFill>
              </a:rPr>
              <a:t>Komite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Penilaian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sebagaimana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dimaksud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ayat</a:t>
            </a:r>
            <a:r>
              <a:rPr lang="en-US" sz="2800" b="1" dirty="0">
                <a:solidFill>
                  <a:srgbClr val="004080"/>
                </a:solidFill>
              </a:rPr>
              <a:t> (3) </a:t>
            </a:r>
            <a:r>
              <a:rPr lang="en-US" sz="2800" b="1" dirty="0" err="1">
                <a:solidFill>
                  <a:srgbClr val="004080"/>
                </a:solidFill>
              </a:rPr>
              <a:t>huruf</a:t>
            </a:r>
            <a:r>
              <a:rPr lang="en-US" sz="2800" b="1" dirty="0">
                <a:solidFill>
                  <a:srgbClr val="004080"/>
                </a:solidFill>
              </a:rPr>
              <a:t> a </a:t>
            </a:r>
            <a:r>
              <a:rPr lang="en-US" sz="2800" b="1" dirty="0" err="1">
                <a:solidFill>
                  <a:srgbClr val="004080"/>
                </a:solidFill>
              </a:rPr>
              <a:t>dan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huruf</a:t>
            </a:r>
            <a:r>
              <a:rPr lang="en-US" sz="2800" b="1" dirty="0">
                <a:solidFill>
                  <a:srgbClr val="004080"/>
                </a:solidFill>
              </a:rPr>
              <a:t> b </a:t>
            </a:r>
            <a:r>
              <a:rPr lang="en-US" sz="2800" b="1" dirty="0" err="1">
                <a:solidFill>
                  <a:srgbClr val="004080"/>
                </a:solidFill>
              </a:rPr>
              <a:t>masing-masing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beranggotakan</a:t>
            </a:r>
            <a:r>
              <a:rPr lang="en-US" sz="2800" b="1" dirty="0">
                <a:solidFill>
                  <a:srgbClr val="004080"/>
                </a:solidFill>
              </a:rPr>
              <a:t> paling </a:t>
            </a:r>
            <a:r>
              <a:rPr lang="en-US" sz="2800" b="1" dirty="0" err="1">
                <a:solidFill>
                  <a:srgbClr val="004080"/>
                </a:solidFill>
              </a:rPr>
              <a:t>sedikit</a:t>
            </a:r>
            <a:r>
              <a:rPr lang="en-US" sz="2800" b="1" dirty="0">
                <a:solidFill>
                  <a:srgbClr val="004080"/>
                </a:solidFill>
              </a:rPr>
              <a:t> 3 (</a:t>
            </a:r>
            <a:r>
              <a:rPr lang="en-US" sz="2800" b="1" dirty="0" err="1">
                <a:solidFill>
                  <a:srgbClr val="004080"/>
                </a:solidFill>
              </a:rPr>
              <a:t>tiga</a:t>
            </a:r>
            <a:r>
              <a:rPr lang="en-US" sz="2800" b="1" dirty="0">
                <a:solidFill>
                  <a:srgbClr val="004080"/>
                </a:solidFill>
              </a:rPr>
              <a:t>) orang </a:t>
            </a:r>
          </a:p>
          <a:p>
            <a:pPr marL="742950" indent="-742950">
              <a:buFont typeface="+mj-lt"/>
              <a:buAutoNum type="arabicPeriod" startAt="4"/>
            </a:pPr>
            <a:endParaRPr lang="en-US" sz="2800" b="1" dirty="0">
              <a:solidFill>
                <a:srgbClr val="00408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endParaRPr lang="en-US" sz="2800" b="1" dirty="0">
              <a:solidFill>
                <a:srgbClr val="00408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sz="2800" b="1" i="1" dirty="0">
                <a:solidFill>
                  <a:srgbClr val="004080"/>
                </a:solidFill>
              </a:rPr>
              <a:t>Reviewer </a:t>
            </a:r>
            <a:r>
              <a:rPr lang="en-US" sz="2800" b="1" dirty="0" err="1">
                <a:solidFill>
                  <a:srgbClr val="004080"/>
                </a:solidFill>
              </a:rPr>
              <a:t>sebagaimana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dimaksud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ayat</a:t>
            </a:r>
            <a:r>
              <a:rPr lang="en-US" sz="2800" b="1" dirty="0">
                <a:solidFill>
                  <a:srgbClr val="004080"/>
                </a:solidFill>
              </a:rPr>
              <a:t> (3) </a:t>
            </a:r>
            <a:r>
              <a:rPr lang="en-US" sz="2800" b="1" dirty="0" err="1">
                <a:solidFill>
                  <a:srgbClr val="004080"/>
                </a:solidFill>
              </a:rPr>
              <a:t>huruf</a:t>
            </a:r>
            <a:r>
              <a:rPr lang="en-US" sz="2800" b="1" dirty="0">
                <a:solidFill>
                  <a:srgbClr val="004080"/>
                </a:solidFill>
              </a:rPr>
              <a:t> a </a:t>
            </a:r>
            <a:r>
              <a:rPr lang="en-US" sz="2800" b="1" dirty="0" err="1">
                <a:solidFill>
                  <a:srgbClr val="004080"/>
                </a:solidFill>
              </a:rPr>
              <a:t>dan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huruf</a:t>
            </a:r>
            <a:r>
              <a:rPr lang="en-US" sz="2800" b="1" dirty="0">
                <a:solidFill>
                  <a:srgbClr val="004080"/>
                </a:solidFill>
              </a:rPr>
              <a:t> b </a:t>
            </a:r>
            <a:r>
              <a:rPr lang="en-US" sz="2800" b="1" dirty="0" err="1">
                <a:solidFill>
                  <a:srgbClr val="004080"/>
                </a:solidFill>
              </a:rPr>
              <a:t>masing-masing</a:t>
            </a:r>
            <a:r>
              <a:rPr lang="en-US" sz="2800" b="1" dirty="0">
                <a:solidFill>
                  <a:srgbClr val="004080"/>
                </a:solidFill>
              </a:rPr>
              <a:t> paling </a:t>
            </a:r>
            <a:r>
              <a:rPr lang="en-US" sz="2800" b="1" dirty="0" err="1">
                <a:solidFill>
                  <a:srgbClr val="004080"/>
                </a:solidFill>
              </a:rPr>
              <a:t>sedikit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berjumlah</a:t>
            </a:r>
            <a:r>
              <a:rPr lang="en-US" sz="2800" b="1" dirty="0">
                <a:solidFill>
                  <a:srgbClr val="004080"/>
                </a:solidFill>
              </a:rPr>
              <a:t> 1 (</a:t>
            </a:r>
            <a:r>
              <a:rPr lang="en-US" sz="2800" b="1" dirty="0" err="1">
                <a:solidFill>
                  <a:srgbClr val="004080"/>
                </a:solidFill>
              </a:rPr>
              <a:t>satu</a:t>
            </a:r>
            <a:r>
              <a:rPr lang="en-US" sz="2800" b="1" dirty="0">
                <a:solidFill>
                  <a:srgbClr val="004080"/>
                </a:solidFill>
              </a:rPr>
              <a:t>) orang.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xmlns="" val="4153585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689" y="1872361"/>
            <a:ext cx="1125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2800" b="1" dirty="0" err="1">
                <a:solidFill>
                  <a:srgbClr val="004080"/>
                </a:solidFill>
              </a:rPr>
              <a:t>Ketua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Komite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Penilaian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sebagaimana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dimaksud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ayat</a:t>
            </a:r>
            <a:r>
              <a:rPr lang="en-US" sz="2800" b="1" dirty="0">
                <a:solidFill>
                  <a:srgbClr val="004080"/>
                </a:solidFill>
              </a:rPr>
              <a:t> (1) </a:t>
            </a:r>
            <a:r>
              <a:rPr lang="en-US" sz="2800" b="1" dirty="0" err="1">
                <a:solidFill>
                  <a:srgbClr val="004080"/>
                </a:solidFill>
              </a:rPr>
              <a:t>huruf</a:t>
            </a:r>
            <a:r>
              <a:rPr lang="en-US" sz="2800" b="1" dirty="0">
                <a:solidFill>
                  <a:srgbClr val="004080"/>
                </a:solidFill>
              </a:rPr>
              <a:t> a </a:t>
            </a:r>
            <a:r>
              <a:rPr lang="en-US" sz="2800" b="1" dirty="0" err="1">
                <a:solidFill>
                  <a:srgbClr val="004080"/>
                </a:solidFill>
              </a:rPr>
              <a:t>dijabat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oleh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pejabat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struktural</a:t>
            </a:r>
            <a:r>
              <a:rPr lang="en-US" sz="2800" b="1" dirty="0">
                <a:solidFill>
                  <a:srgbClr val="004080"/>
                </a:solidFill>
              </a:rPr>
              <a:t> K/L/SKPD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pimpinan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perguruan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tinggi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Penyelenggara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</a:p>
          <a:p>
            <a:pPr marL="742950" indent="-742950">
              <a:buFont typeface="+mj-lt"/>
              <a:buAutoNum type="arabicPeriod" startAt="2"/>
            </a:pPr>
            <a:endParaRPr lang="en-US" sz="2800" b="1" dirty="0">
              <a:solidFill>
                <a:srgbClr val="004080"/>
              </a:solidFill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2800" b="1" dirty="0" err="1">
                <a:solidFill>
                  <a:srgbClr val="004080"/>
                </a:solidFill>
              </a:rPr>
              <a:t>Persyartana</a:t>
            </a:r>
            <a:r>
              <a:rPr lang="en-US" sz="2800" b="1" i="1" dirty="0">
                <a:solidFill>
                  <a:srgbClr val="004080"/>
                </a:solidFill>
              </a:rPr>
              <a:t> </a:t>
            </a:r>
            <a:r>
              <a:rPr lang="en-US" sz="2800" b="1" i="1" dirty="0" err="1">
                <a:solidFill>
                  <a:srgbClr val="004080"/>
                </a:solidFill>
              </a:rPr>
              <a:t>Anggota</a:t>
            </a:r>
            <a:r>
              <a:rPr lang="en-US" sz="2800" i="1" dirty="0"/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pejabat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struktural</a:t>
            </a:r>
            <a:r>
              <a:rPr lang="en-US" sz="2800" b="1" dirty="0">
                <a:solidFill>
                  <a:srgbClr val="004080"/>
                </a:solidFill>
              </a:rPr>
              <a:t> K/L/SKPD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pimpinan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perguruan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tinggi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profesi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lainnya</a:t>
            </a:r>
            <a:r>
              <a:rPr lang="en-US" sz="2800" b="1" dirty="0">
                <a:solidFill>
                  <a:srgbClr val="004080"/>
                </a:solidFill>
              </a:rPr>
              <a:t> yang </a:t>
            </a:r>
            <a:r>
              <a:rPr lang="en-US" sz="2800" b="1" dirty="0" err="1">
                <a:solidFill>
                  <a:srgbClr val="004080"/>
                </a:solidFill>
              </a:rPr>
              <a:t>memiliki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kompetensi</a:t>
            </a:r>
            <a:r>
              <a:rPr lang="en-US" sz="2800" b="1" dirty="0">
                <a:solidFill>
                  <a:srgbClr val="004080"/>
                </a:solidFill>
              </a:rPr>
              <a:t> di </a:t>
            </a:r>
            <a:r>
              <a:rPr lang="en-US" sz="2800" b="1" dirty="0" err="1">
                <a:solidFill>
                  <a:srgbClr val="004080"/>
                </a:solidFill>
              </a:rPr>
              <a:t>bidang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terkait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pejabat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fungsional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setingkat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madya</a:t>
            </a:r>
            <a:r>
              <a:rPr lang="en-US" sz="2800" b="1" dirty="0">
                <a:solidFill>
                  <a:srgbClr val="004080"/>
                </a:solidFill>
              </a:rPr>
              <a:t>/</a:t>
            </a:r>
            <a:r>
              <a:rPr lang="en-US" sz="2800" b="1" dirty="0" err="1">
                <a:solidFill>
                  <a:srgbClr val="004080"/>
                </a:solidFill>
              </a:rPr>
              <a:t>setara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sesuai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bidang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keilmuan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keahliannya</a:t>
            </a:r>
            <a:r>
              <a:rPr lang="en-US" sz="2800" b="1" dirty="0">
                <a:solidFill>
                  <a:srgbClr val="004080"/>
                </a:solidFill>
              </a:rPr>
              <a:t>;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xmlns="" val="70586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713" y="1629342"/>
            <a:ext cx="114139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4080"/>
                </a:solidFill>
              </a:rPr>
              <a:t>Reviewer </a:t>
            </a:r>
            <a:r>
              <a:rPr lang="en-US" sz="2800" b="1" dirty="0" err="1">
                <a:solidFill>
                  <a:srgbClr val="004080"/>
                </a:solidFill>
              </a:rPr>
              <a:t>memenuhi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persyaratan</a:t>
            </a:r>
            <a:r>
              <a:rPr lang="en-US" sz="2800" b="1" dirty="0">
                <a:solidFill>
                  <a:srgbClr val="004080"/>
                </a:solidFill>
              </a:rPr>
              <a:t> 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err="1">
                <a:solidFill>
                  <a:srgbClr val="004080"/>
                </a:solidFill>
              </a:rPr>
              <a:t>pejabat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struktural</a:t>
            </a:r>
            <a:r>
              <a:rPr lang="en-US" sz="2800" b="1" dirty="0">
                <a:solidFill>
                  <a:srgbClr val="004080"/>
                </a:solidFill>
              </a:rPr>
              <a:t> K/L/SKPD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pimpinan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perguruan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tinggi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profesi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lainnya</a:t>
            </a:r>
            <a:r>
              <a:rPr lang="en-US" sz="2800" b="1" dirty="0">
                <a:solidFill>
                  <a:srgbClr val="004080"/>
                </a:solidFill>
              </a:rPr>
              <a:t> yang </a:t>
            </a:r>
            <a:r>
              <a:rPr lang="en-US" sz="2800" b="1" dirty="0" err="1">
                <a:solidFill>
                  <a:srgbClr val="004080"/>
                </a:solidFill>
              </a:rPr>
              <a:t>memiliki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kompetensi</a:t>
            </a:r>
            <a:r>
              <a:rPr lang="en-US" sz="2800" b="1" dirty="0">
                <a:solidFill>
                  <a:srgbClr val="004080"/>
                </a:solidFill>
              </a:rPr>
              <a:t> di </a:t>
            </a:r>
            <a:r>
              <a:rPr lang="en-US" sz="2800" b="1" dirty="0" err="1">
                <a:solidFill>
                  <a:srgbClr val="004080"/>
                </a:solidFill>
              </a:rPr>
              <a:t>bidang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terkait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pejabat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fungsional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setingkat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madya</a:t>
            </a:r>
            <a:r>
              <a:rPr lang="en-US" sz="2800" b="1" dirty="0">
                <a:solidFill>
                  <a:srgbClr val="004080"/>
                </a:solidFill>
              </a:rPr>
              <a:t>/</a:t>
            </a:r>
            <a:r>
              <a:rPr lang="en-US" sz="2800" b="1" dirty="0" err="1">
                <a:solidFill>
                  <a:srgbClr val="004080"/>
                </a:solidFill>
              </a:rPr>
              <a:t>setara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sesuai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bidang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keilmuan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keahliannya</a:t>
            </a:r>
            <a:r>
              <a:rPr lang="en-US" sz="2800" b="1" dirty="0">
                <a:solidFill>
                  <a:srgbClr val="004080"/>
                </a:solidFill>
              </a:rPr>
              <a:t>;</a:t>
            </a:r>
          </a:p>
          <a:p>
            <a:endParaRPr lang="en-US" sz="2800" b="1" dirty="0">
              <a:solidFill>
                <a:srgbClr val="004080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berpengalaman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sebagai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i="1" dirty="0">
                <a:solidFill>
                  <a:srgbClr val="004080"/>
                </a:solidFill>
              </a:rPr>
              <a:t>Reviewer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mendapatkan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rekomendasi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dari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Penyelenggara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bagi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i="1" dirty="0">
                <a:solidFill>
                  <a:srgbClr val="004080"/>
                </a:solidFill>
              </a:rPr>
              <a:t>Reviewer </a:t>
            </a:r>
            <a:r>
              <a:rPr lang="en-US" sz="2800" b="1" dirty="0" err="1">
                <a:solidFill>
                  <a:srgbClr val="004080"/>
                </a:solidFill>
              </a:rPr>
              <a:t>baru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5 </a:t>
            </a:r>
          </a:p>
        </p:txBody>
      </p:sp>
    </p:spTree>
    <p:extLst>
      <p:ext uri="{BB962C8B-B14F-4D97-AF65-F5344CB8AC3E}">
        <p14:creationId xmlns:p14="http://schemas.microsoft.com/office/powerpoint/2010/main" xmlns="" val="406976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tikelinformasi.com/wp-content/uploads/2012/11/dokum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8932" y="5201674"/>
            <a:ext cx="1030968" cy="12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434" y="810482"/>
            <a:ext cx="7685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TUGAS KOMITE PENILAIAN DAN / ATAU REVIEWER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19463" y="853050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/>
          </p:nvPr>
        </p:nvGraphicFramePr>
        <p:xfrm>
          <a:off x="232180" y="1373112"/>
          <a:ext cx="7333394" cy="539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8481140" y="1239085"/>
            <a:ext cx="28520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1500" dirty="0"/>
              <a:t>Hasil kelayakan secara substansi;</a:t>
            </a:r>
            <a:endParaRPr lang="en-AU" sz="1500" dirty="0"/>
          </a:p>
          <a:p>
            <a:pPr marL="342900" lvl="0" indent="-342900">
              <a:buFont typeface="+mj-lt"/>
              <a:buAutoNum type="arabicPeriod"/>
            </a:pPr>
            <a:r>
              <a:rPr lang="id-ID" sz="1500" dirty="0"/>
              <a:t>Perkiraan tingkat kesiapan teknologi</a:t>
            </a:r>
            <a:r>
              <a:rPr lang="en-AU" sz="1500" dirty="0"/>
              <a:t> </a:t>
            </a:r>
            <a:r>
              <a:rPr lang="en-AU" sz="1500" dirty="0" err="1"/>
              <a:t>berdasarkan</a:t>
            </a:r>
            <a:r>
              <a:rPr lang="en-AU" sz="1500" dirty="0"/>
              <a:t> </a:t>
            </a:r>
            <a:r>
              <a:rPr lang="en-AU" sz="1500" dirty="0" err="1"/>
              <a:t>Permen</a:t>
            </a:r>
            <a:r>
              <a:rPr lang="en-AU" sz="1500" dirty="0"/>
              <a:t> 42/2016 </a:t>
            </a:r>
            <a:r>
              <a:rPr lang="en-AU" sz="1500" dirty="0" err="1"/>
              <a:t>dan</a:t>
            </a:r>
            <a:r>
              <a:rPr lang="en-AU" sz="1500" dirty="0"/>
              <a:t> </a:t>
            </a:r>
            <a:r>
              <a:rPr lang="en-AU" sz="1500" dirty="0" err="1"/>
              <a:t>aplikasi</a:t>
            </a:r>
            <a:r>
              <a:rPr lang="en-AU" sz="1500" dirty="0"/>
              <a:t> TKT Online yang </a:t>
            </a:r>
            <a:r>
              <a:rPr lang="en-AU" sz="1500" dirty="0" err="1"/>
              <a:t>tersedia</a:t>
            </a:r>
            <a:r>
              <a:rPr lang="en-AU" sz="1500" dirty="0"/>
              <a:t>;</a:t>
            </a:r>
            <a:r>
              <a:rPr lang="id-ID" sz="1500" dirty="0"/>
              <a:t>;</a:t>
            </a:r>
            <a:endParaRPr lang="en-AU" sz="1500" dirty="0"/>
          </a:p>
          <a:p>
            <a:pPr marL="342900" lvl="0" indent="-342900">
              <a:buFont typeface="+mj-lt"/>
              <a:buAutoNum type="arabicPeriod"/>
            </a:pPr>
            <a:r>
              <a:rPr lang="id-ID" sz="1500" dirty="0"/>
              <a:t>Biaya penelitian dan biaya output tambahan;</a:t>
            </a:r>
            <a:endParaRPr lang="en-AU" sz="1500" dirty="0"/>
          </a:p>
          <a:p>
            <a:pPr marL="342900" lvl="0" indent="-342900">
              <a:buFont typeface="+mj-lt"/>
              <a:buAutoNum type="arabicPeriod"/>
            </a:pPr>
            <a:r>
              <a:rPr lang="id-ID" sz="1500" dirty="0"/>
              <a:t>Kesesuaian dengan kebijakan yang berlaku.</a:t>
            </a:r>
            <a:endParaRPr lang="en-AU" sz="1500" dirty="0"/>
          </a:p>
        </p:txBody>
      </p:sp>
      <p:sp>
        <p:nvSpPr>
          <p:cNvPr id="5" name="Rectangle 4"/>
          <p:cNvSpPr/>
          <p:nvPr/>
        </p:nvSpPr>
        <p:spPr>
          <a:xfrm>
            <a:off x="8493015" y="3900305"/>
            <a:ext cx="2644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d-ID" sz="1500" dirty="0"/>
              <a:t>Presentasi tingkat keberhasilan penelitian sesuai dengan proposal/TOR yang dijanjikan;</a:t>
            </a:r>
            <a:endParaRPr lang="en-AU" sz="1500" dirty="0"/>
          </a:p>
          <a:p>
            <a:pPr marL="342900" lvl="0" indent="-342900">
              <a:buFont typeface="+mj-lt"/>
              <a:buAutoNum type="arabicPeriod"/>
            </a:pPr>
            <a:r>
              <a:rPr lang="id-ID" sz="1500" dirty="0"/>
              <a:t>Saran dan masukan terkait</a:t>
            </a:r>
            <a:r>
              <a:rPr lang="en-AU" sz="1500" dirty="0"/>
              <a:t> </a:t>
            </a:r>
            <a:r>
              <a:rPr lang="en-AU" sz="1500" dirty="0" err="1"/>
              <a:t>kelayakan</a:t>
            </a:r>
            <a:r>
              <a:rPr lang="id-ID" sz="1500" dirty="0"/>
              <a:t> biaya penelitian yang telah diberikan</a:t>
            </a:r>
            <a:r>
              <a:rPr lang="en-AU" sz="1500" dirty="0"/>
              <a:t> </a:t>
            </a:r>
            <a:r>
              <a:rPr lang="en-AU" sz="1500" dirty="0" err="1"/>
              <a:t>terhadap</a:t>
            </a:r>
            <a:r>
              <a:rPr lang="en-AU" sz="1500" dirty="0"/>
              <a:t> </a:t>
            </a:r>
            <a:r>
              <a:rPr lang="en-AU" sz="1500" dirty="0" err="1"/>
              <a:t>hasil</a:t>
            </a:r>
            <a:r>
              <a:rPr lang="en-AU" sz="1500" dirty="0"/>
              <a:t> </a:t>
            </a:r>
            <a:r>
              <a:rPr lang="en-AU" sz="1500" dirty="0" err="1"/>
              <a:t>penelitian</a:t>
            </a:r>
            <a:r>
              <a:rPr lang="id-ID" sz="1500" dirty="0"/>
              <a:t>;</a:t>
            </a:r>
            <a:endParaRPr lang="en-AU" sz="1500" dirty="0"/>
          </a:p>
          <a:p>
            <a:pPr marL="342900" lvl="0" indent="-342900">
              <a:buFont typeface="+mj-lt"/>
              <a:buAutoNum type="arabicPeriod"/>
            </a:pPr>
            <a:r>
              <a:rPr lang="id-ID" sz="1500" dirty="0"/>
              <a:t>Butir-butir saran dan masukan terkait keberlanjutan penelitian;</a:t>
            </a:r>
            <a:endParaRPr lang="en-AU" sz="1500" dirty="0"/>
          </a:p>
        </p:txBody>
      </p:sp>
      <p:sp>
        <p:nvSpPr>
          <p:cNvPr id="6" name="Striped Right Arrow 5"/>
          <p:cNvSpPr/>
          <p:nvPr/>
        </p:nvSpPr>
        <p:spPr>
          <a:xfrm>
            <a:off x="7604134" y="1904076"/>
            <a:ext cx="751114" cy="1055914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triped Right Arrow 16"/>
          <p:cNvSpPr/>
          <p:nvPr/>
        </p:nvSpPr>
        <p:spPr>
          <a:xfrm>
            <a:off x="7594172" y="4866698"/>
            <a:ext cx="751114" cy="1055914"/>
          </a:xfrm>
          <a:prstGeom prst="striped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 rot="5400000">
            <a:off x="6562651" y="3664429"/>
            <a:ext cx="23553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REKOMENDASI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9973558" y="3444627"/>
            <a:ext cx="3357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Berita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Acara</a:t>
            </a:r>
            <a:r>
              <a:rPr lang="en-US" sz="28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Penilaian</a:t>
            </a:r>
            <a:endParaRPr lang="en-US" sz="28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93015" y="3788080"/>
            <a:ext cx="27410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44145" y="794854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6 </a:t>
            </a:r>
          </a:p>
        </p:txBody>
      </p:sp>
    </p:spTree>
    <p:extLst>
      <p:ext uri="{BB962C8B-B14F-4D97-AF65-F5344CB8AC3E}">
        <p14:creationId xmlns:p14="http://schemas.microsoft.com/office/powerpoint/2010/main" xmlns="" val="4114778860"/>
      </p:ext>
    </p:extLst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83" y="2030932"/>
            <a:ext cx="116334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2800" b="1" dirty="0" err="1">
                <a:solidFill>
                  <a:srgbClr val="004080"/>
                </a:solidFill>
              </a:rPr>
              <a:t>Segala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biaya</a:t>
            </a:r>
            <a:r>
              <a:rPr lang="en-US" sz="2800" b="1" dirty="0">
                <a:solidFill>
                  <a:srgbClr val="004080"/>
                </a:solidFill>
              </a:rPr>
              <a:t> yang </a:t>
            </a:r>
            <a:r>
              <a:rPr lang="en-US" sz="2800" b="1" dirty="0" err="1">
                <a:solidFill>
                  <a:srgbClr val="004080"/>
                </a:solidFill>
              </a:rPr>
              <a:t>diperlukan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untuk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Komite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Penilaian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dan</a:t>
            </a:r>
            <a:r>
              <a:rPr lang="en-US" sz="2800" b="1" dirty="0">
                <a:solidFill>
                  <a:srgbClr val="004080"/>
                </a:solidFill>
              </a:rPr>
              <a:t>/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i="1" dirty="0">
                <a:solidFill>
                  <a:srgbClr val="004080"/>
                </a:solidFill>
              </a:rPr>
              <a:t>Reviewer </a:t>
            </a:r>
            <a:r>
              <a:rPr lang="en-US" sz="2800" b="1" dirty="0" err="1">
                <a:solidFill>
                  <a:srgbClr val="004080"/>
                </a:solidFill>
              </a:rPr>
              <a:t>bukan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merupakan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bagian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dari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satuan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biaya</a:t>
            </a:r>
            <a:r>
              <a:rPr lang="en-US" sz="2800" b="1" dirty="0">
                <a:solidFill>
                  <a:srgbClr val="004080"/>
                </a:solidFill>
              </a:rPr>
              <a:t> SBK Sub </a:t>
            </a:r>
            <a:r>
              <a:rPr lang="en-US" sz="2800" b="1" dirty="0" err="1">
                <a:solidFill>
                  <a:srgbClr val="004080"/>
                </a:solidFill>
              </a:rPr>
              <a:t>Keluaran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.</a:t>
            </a:r>
          </a:p>
          <a:p>
            <a:pPr marL="342900" indent="-342900">
              <a:buAutoNum type="arabicParenBoth"/>
            </a:pPr>
            <a:endParaRPr lang="en-US" sz="2800" b="1" dirty="0">
              <a:solidFill>
                <a:srgbClr val="004080"/>
              </a:solidFill>
            </a:endParaRPr>
          </a:p>
          <a:p>
            <a:pPr marL="342900" indent="-342900">
              <a:buAutoNum type="arabicParenBoth"/>
            </a:pPr>
            <a:r>
              <a:rPr lang="en-US" sz="2800" b="1" dirty="0">
                <a:solidFill>
                  <a:srgbClr val="004080"/>
                </a:solidFill>
              </a:rPr>
              <a:t>  </a:t>
            </a:r>
            <a:r>
              <a:rPr lang="en-US" sz="2800" b="1" dirty="0" err="1">
                <a:solidFill>
                  <a:srgbClr val="004080"/>
                </a:solidFill>
              </a:rPr>
              <a:t>Biaya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operasional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dan</a:t>
            </a:r>
            <a:r>
              <a:rPr lang="en-US" sz="2800" b="1" dirty="0">
                <a:solidFill>
                  <a:srgbClr val="004080"/>
                </a:solidFill>
              </a:rPr>
              <a:t> honorarium </a:t>
            </a:r>
            <a:r>
              <a:rPr lang="en-US" sz="2800" b="1" dirty="0" err="1">
                <a:solidFill>
                  <a:srgbClr val="004080"/>
                </a:solidFill>
              </a:rPr>
              <a:t>Komite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Penilaian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dan</a:t>
            </a:r>
            <a:r>
              <a:rPr lang="en-US" sz="2800" b="1" dirty="0">
                <a:solidFill>
                  <a:srgbClr val="004080"/>
                </a:solidFill>
              </a:rPr>
              <a:t>/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i="1" dirty="0">
                <a:solidFill>
                  <a:srgbClr val="004080"/>
                </a:solidFill>
              </a:rPr>
              <a:t>Reviewer </a:t>
            </a:r>
            <a:r>
              <a:rPr lang="en-US" sz="2800" b="1" dirty="0" err="1">
                <a:solidFill>
                  <a:srgbClr val="004080"/>
                </a:solidFill>
              </a:rPr>
              <a:t>diberikan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sesuai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dengan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ketentuan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peraturan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perundang-undangan</a:t>
            </a:r>
            <a:r>
              <a:rPr lang="en-US" sz="2800" b="1" dirty="0">
                <a:solidFill>
                  <a:srgbClr val="004080"/>
                </a:solidFill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7 </a:t>
            </a:r>
          </a:p>
        </p:txBody>
      </p:sp>
    </p:spTree>
    <p:extLst>
      <p:ext uri="{BB962C8B-B14F-4D97-AF65-F5344CB8AC3E}">
        <p14:creationId xmlns:p14="http://schemas.microsoft.com/office/powerpoint/2010/main" xmlns="" val="116001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983" y="1614791"/>
            <a:ext cx="5715000" cy="467900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826851" y="564203"/>
            <a:ext cx="4841132" cy="30058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 BLANCA" panose="02000000000000000000" pitchFamily="2" charset="0"/>
              </a:rPr>
              <a:t>MEMBUAT PENELITIAN ITU MUDAH,  TAPI MEMBUAT PERTANGUNGJAWABANNYA ITU LHO</a:t>
            </a:r>
            <a:r>
              <a:rPr lang="is-IS" sz="2000" dirty="0">
                <a:solidFill>
                  <a:schemeClr val="tx1"/>
                </a:solidFill>
                <a:latin typeface="AR BLANCA" panose="02000000000000000000" pitchFamily="2" charset="0"/>
              </a:rPr>
              <a:t>…...</a:t>
            </a:r>
            <a:endParaRPr lang="en-US" sz="2000" dirty="0">
              <a:solidFill>
                <a:schemeClr val="tx1"/>
              </a:solidFill>
              <a:latin typeface="AR BLANCA" panose="02000000000000000000" pitchFamily="2" charset="0"/>
            </a:endParaRPr>
          </a:p>
        </p:txBody>
      </p:sp>
      <p:pic>
        <p:nvPicPr>
          <p:cNvPr id="4" name="Picture 3" descr="Screen Shot 2016-10-29 at 9.44.12 AM.png">
            <a:extLst>
              <a:ext uri="{FF2B5EF4-FFF2-40B4-BE49-F238E27FC236}">
                <a16:creationId xmlns:a16="http://schemas.microsoft.com/office/drawing/2014/main" xmlns="" id="{28AF518C-4A29-4CC0-92EE-EF66AADC9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60"/>
            <a:ext cx="12192000" cy="68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433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402" y="1846241"/>
            <a:ext cx="114075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sz="2800" b="1" dirty="0" err="1">
                <a:solidFill>
                  <a:srgbClr val="004080"/>
                </a:solidFill>
              </a:rPr>
              <a:t>Penyelenggara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bersama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dengan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pelaksana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menandatangani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kontrak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berbasis</a:t>
            </a:r>
            <a:r>
              <a:rPr lang="en-US" sz="2800" b="1" dirty="0">
                <a:solidFill>
                  <a:srgbClr val="004080"/>
                </a:solidFill>
              </a:rPr>
              <a:t> SBK Sub </a:t>
            </a:r>
            <a:r>
              <a:rPr lang="en-US" sz="2800" b="1" dirty="0" err="1">
                <a:solidFill>
                  <a:srgbClr val="004080"/>
                </a:solidFill>
              </a:rPr>
              <a:t>Keluaran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yang </a:t>
            </a:r>
            <a:r>
              <a:rPr lang="en-US" sz="2800" b="1" dirty="0" err="1">
                <a:solidFill>
                  <a:srgbClr val="004080"/>
                </a:solidFill>
              </a:rPr>
              <a:t>berupa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kontrak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yang </a:t>
            </a:r>
            <a:r>
              <a:rPr lang="en-US" sz="2800" b="1" dirty="0" err="1">
                <a:solidFill>
                  <a:srgbClr val="004080"/>
                </a:solidFill>
              </a:rPr>
              <a:t>pembayaran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pelaksanaan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dapat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dilaksanakan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secara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bertahap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sekaligus</a:t>
            </a:r>
            <a:r>
              <a:rPr lang="en-US" sz="2800" b="1" dirty="0">
                <a:solidFill>
                  <a:srgbClr val="004080"/>
                </a:solidFill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xmlns="" val="3938920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934" y="1898520"/>
            <a:ext cx="93693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2800" b="1" dirty="0" err="1">
                <a:solidFill>
                  <a:srgbClr val="004080"/>
                </a:solidFill>
              </a:rPr>
              <a:t>Pelaksana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sebagaimana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dimaksud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ayat</a:t>
            </a:r>
            <a:r>
              <a:rPr lang="en-US" sz="2800" b="1" dirty="0">
                <a:solidFill>
                  <a:srgbClr val="004080"/>
                </a:solidFill>
              </a:rPr>
              <a:t> (3) </a:t>
            </a:r>
            <a:r>
              <a:rPr lang="en-US" sz="2800" b="1" dirty="0" err="1">
                <a:solidFill>
                  <a:srgbClr val="004080"/>
                </a:solidFill>
              </a:rPr>
              <a:t>meliputi</a:t>
            </a:r>
            <a:r>
              <a:rPr lang="en-US" sz="2800" b="1" dirty="0">
                <a:solidFill>
                  <a:srgbClr val="004080"/>
                </a:solidFill>
              </a:rPr>
              <a:t>: </a:t>
            </a:r>
          </a:p>
          <a:p>
            <a:pPr lvl="2"/>
            <a:r>
              <a:rPr lang="en-US" sz="2800" b="1" dirty="0">
                <a:solidFill>
                  <a:srgbClr val="004080"/>
                </a:solidFill>
              </a:rPr>
              <a:t>a. </a:t>
            </a:r>
            <a:r>
              <a:rPr lang="en-US" sz="2800" b="1" dirty="0" err="1">
                <a:solidFill>
                  <a:srgbClr val="004080"/>
                </a:solidFill>
              </a:rPr>
              <a:t>individu</a:t>
            </a:r>
            <a:r>
              <a:rPr lang="en-US" sz="2800" b="1" dirty="0">
                <a:solidFill>
                  <a:srgbClr val="004080"/>
                </a:solidFill>
              </a:rPr>
              <a:t>/</a:t>
            </a:r>
            <a:r>
              <a:rPr lang="en-US" sz="2800" b="1" dirty="0" err="1">
                <a:solidFill>
                  <a:srgbClr val="004080"/>
                </a:solidFill>
              </a:rPr>
              <a:t>kelompok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individu</a:t>
            </a:r>
            <a:r>
              <a:rPr lang="en-US" sz="2800" b="1" dirty="0">
                <a:solidFill>
                  <a:srgbClr val="004080"/>
                </a:solidFill>
              </a:rPr>
              <a:t>; </a:t>
            </a:r>
          </a:p>
          <a:p>
            <a:pPr lvl="2"/>
            <a:r>
              <a:rPr lang="bg-BG" sz="2800" b="1" dirty="0">
                <a:solidFill>
                  <a:srgbClr val="004080"/>
                </a:solidFill>
              </a:rPr>
              <a:t>b. K/L/SKPD; </a:t>
            </a:r>
          </a:p>
          <a:p>
            <a:pPr lvl="2"/>
            <a:r>
              <a:rPr lang="en-US" sz="2800" b="1" dirty="0">
                <a:solidFill>
                  <a:srgbClr val="004080"/>
                </a:solidFill>
              </a:rPr>
              <a:t>c. </a:t>
            </a:r>
            <a:r>
              <a:rPr lang="en-US" sz="2800" b="1" dirty="0" err="1">
                <a:solidFill>
                  <a:srgbClr val="004080"/>
                </a:solidFill>
              </a:rPr>
              <a:t>perguruan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tinggi</a:t>
            </a:r>
            <a:r>
              <a:rPr lang="en-US" sz="2800" b="1" dirty="0">
                <a:solidFill>
                  <a:srgbClr val="004080"/>
                </a:solidFill>
              </a:rPr>
              <a:t>; </a:t>
            </a:r>
          </a:p>
          <a:p>
            <a:pPr lvl="2"/>
            <a:r>
              <a:rPr lang="en-US" sz="2800" b="1" dirty="0">
                <a:solidFill>
                  <a:srgbClr val="004080"/>
                </a:solidFill>
              </a:rPr>
              <a:t>d. </a:t>
            </a:r>
            <a:r>
              <a:rPr lang="en-US" sz="2800" b="1" dirty="0" err="1">
                <a:solidFill>
                  <a:srgbClr val="004080"/>
                </a:solidFill>
              </a:rPr>
              <a:t>organisasi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kemasyarakatan</a:t>
            </a:r>
            <a:r>
              <a:rPr lang="en-US" sz="2800" b="1" dirty="0">
                <a:solidFill>
                  <a:srgbClr val="004080"/>
                </a:solidFill>
              </a:rPr>
              <a:t>; </a:t>
            </a:r>
            <a:r>
              <a:rPr lang="en-US" sz="2800" b="1" dirty="0" err="1">
                <a:solidFill>
                  <a:srgbClr val="004080"/>
                </a:solidFill>
              </a:rPr>
              <a:t>dan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</a:p>
          <a:p>
            <a:pPr lvl="2"/>
            <a:r>
              <a:rPr lang="en-US" sz="2800" b="1" dirty="0">
                <a:solidFill>
                  <a:srgbClr val="004080"/>
                </a:solidFill>
              </a:rPr>
              <a:t>e. </a:t>
            </a:r>
            <a:r>
              <a:rPr lang="en-US" sz="2800" b="1" dirty="0" err="1">
                <a:solidFill>
                  <a:srgbClr val="004080"/>
                </a:solidFill>
              </a:rPr>
              <a:t>badan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usaha</a:t>
            </a:r>
            <a:r>
              <a:rPr lang="en-US" sz="2800" b="1" dirty="0">
                <a:solidFill>
                  <a:srgbClr val="004080"/>
                </a:solidFill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xmlns="" val="2576613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697" y="1917032"/>
            <a:ext cx="112351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2800" b="1" dirty="0" err="1">
                <a:solidFill>
                  <a:srgbClr val="004080"/>
                </a:solidFill>
              </a:rPr>
              <a:t>Mekanisme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pelaksanaan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mengacu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ketentuan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peraturan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perundang-undangan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mengenai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Pengadaan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Barang</a:t>
            </a:r>
            <a:r>
              <a:rPr lang="en-US" sz="2800" b="1" dirty="0">
                <a:solidFill>
                  <a:srgbClr val="004080"/>
                </a:solidFill>
              </a:rPr>
              <a:t>/</a:t>
            </a:r>
            <a:r>
              <a:rPr lang="en-US" sz="2800" b="1" dirty="0" err="1">
                <a:solidFill>
                  <a:srgbClr val="004080"/>
                </a:solidFill>
              </a:rPr>
              <a:t>Jasa</a:t>
            </a:r>
            <a:r>
              <a:rPr lang="en-US" sz="2800" b="1" dirty="0">
                <a:solidFill>
                  <a:srgbClr val="004080"/>
                </a:solidFill>
              </a:rPr>
              <a:t> Pemerintah. 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800" b="1" dirty="0">
              <a:solidFill>
                <a:srgbClr val="004080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2800" b="1" dirty="0" err="1">
                <a:solidFill>
                  <a:srgbClr val="004080"/>
                </a:solidFill>
              </a:rPr>
              <a:t>Ketentuan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lebih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lanjut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mengenai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tahapan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pelaksanaan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penilaian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sebagaimana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dimaksud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ayat</a:t>
            </a:r>
            <a:r>
              <a:rPr lang="en-US" sz="2800" b="1" dirty="0">
                <a:solidFill>
                  <a:srgbClr val="004080"/>
                </a:solidFill>
              </a:rPr>
              <a:t> (1) </a:t>
            </a:r>
            <a:r>
              <a:rPr lang="en-US" sz="2800" b="1" dirty="0" err="1">
                <a:solidFill>
                  <a:srgbClr val="004080"/>
                </a:solidFill>
              </a:rPr>
              <a:t>ditetapkan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dengan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pedoman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teknis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atau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petunjuk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teknis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pada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masing-masing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Penyelenggara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Penelitian</a:t>
            </a:r>
            <a:r>
              <a:rPr lang="en-US" sz="2800" b="1" dirty="0">
                <a:solidFill>
                  <a:srgbClr val="004080"/>
                </a:solidFill>
              </a:rPr>
              <a:t> di K/L/SKPD </a:t>
            </a:r>
            <a:r>
              <a:rPr lang="en-US" sz="2800" b="1" dirty="0" err="1">
                <a:solidFill>
                  <a:srgbClr val="004080"/>
                </a:solidFill>
              </a:rPr>
              <a:t>dan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perguruan</a:t>
            </a:r>
            <a:r>
              <a:rPr lang="en-US" sz="2800" b="1" dirty="0">
                <a:solidFill>
                  <a:srgbClr val="004080"/>
                </a:solidFill>
              </a:rPr>
              <a:t> </a:t>
            </a:r>
            <a:r>
              <a:rPr lang="en-US" sz="2800" b="1" dirty="0" err="1">
                <a:solidFill>
                  <a:srgbClr val="004080"/>
                </a:solidFill>
              </a:rPr>
              <a:t>tinggi</a:t>
            </a:r>
            <a:r>
              <a:rPr lang="en-US" sz="2800" b="1" dirty="0">
                <a:solidFill>
                  <a:srgbClr val="004080"/>
                </a:solidFill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7400" y="1096186"/>
            <a:ext cx="1076286" cy="461665"/>
          </a:xfrm>
          <a:prstGeom prst="rect">
            <a:avLst/>
          </a:prstGeom>
          <a:solidFill>
            <a:srgbClr val="004080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FF"/>
                </a:solidFill>
              </a:rPr>
              <a:t>Pasal</a:t>
            </a:r>
            <a:r>
              <a:rPr lang="en-US" sz="2400" b="1" dirty="0">
                <a:solidFill>
                  <a:srgbClr val="FFFFFF"/>
                </a:solidFill>
              </a:rPr>
              <a:t> 8 </a:t>
            </a:r>
          </a:p>
        </p:txBody>
      </p:sp>
    </p:spTree>
    <p:extLst>
      <p:ext uri="{BB962C8B-B14F-4D97-AF65-F5344CB8AC3E}">
        <p14:creationId xmlns:p14="http://schemas.microsoft.com/office/powerpoint/2010/main" xmlns="" val="2677274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9463" y="914535"/>
            <a:ext cx="1014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</a:rPr>
              <a:t>Mekanisme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Perolehan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Tambahan</a:t>
            </a:r>
            <a:r>
              <a:rPr lang="en-US" sz="2800" b="1" u="sng" dirty="0">
                <a:solidFill>
                  <a:srgbClr val="C00000"/>
                </a:solidFill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</a:rPr>
              <a:t>Biaya</a:t>
            </a:r>
            <a:r>
              <a:rPr lang="en-US" sz="2800" b="1" u="sng" dirty="0">
                <a:solidFill>
                  <a:srgbClr val="C00000"/>
                </a:solidFill>
              </a:rPr>
              <a:t> SBK </a:t>
            </a:r>
            <a:r>
              <a:rPr lang="en-US" sz="2800" b="1" u="sng" dirty="0" err="1">
                <a:solidFill>
                  <a:srgbClr val="C00000"/>
                </a:solidFill>
              </a:rPr>
              <a:t>Penelitian</a:t>
            </a:r>
            <a:endParaRPr lang="en-US" sz="2800" b="1" u="sng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(UNTUK TAHUN DAN TARGET BERIKUTNYA)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3114" y="1191673"/>
            <a:ext cx="1636349" cy="5581514"/>
            <a:chOff x="10341318" y="242085"/>
            <a:chExt cx="1636349" cy="6467060"/>
          </a:xfrm>
        </p:grpSpPr>
        <p:pic>
          <p:nvPicPr>
            <p:cNvPr id="8" name="Picture 2" descr="http://marketing.marketing91.netdna-cdn.com/wp-content/uploads/2014/11/Low-cost-market-research.jpg?fd3a6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5890971"/>
              <a:ext cx="1636348" cy="81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stewardshipadvocates.org/wp-content/uploads/budget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8" y="3572240"/>
              <a:ext cx="1479249" cy="130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www.greenbookblog.org/wp-content/uploads/2014/12/researchcloseu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2211264"/>
              <a:ext cx="1486189" cy="148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genengnews.com/media/images/AnalysisAndInsight/Sept26_2011_32674192_BudgetKnifeWoodenCuttingBoard_2012BudgetCJS18648192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4928437"/>
              <a:ext cx="1479249" cy="97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nadjibsalatti.web.id/upload/kontent/1416911660pasar-bebas-asea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327" y="1431665"/>
              <a:ext cx="1478242" cy="63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www.ekon.go.id/berita/img/477267599-pemerintah-gencar-siapkan.64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258" y="242085"/>
              <a:ext cx="1479250" cy="106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1919463" y="853050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19464" y="2275306"/>
            <a:ext cx="9477878" cy="4405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Tambahan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biaya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SBK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penelitian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diberikan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untuk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memberikan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nilai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tambah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dari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sebuah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penelitian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Besaran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tambahan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biaya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yang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diberikan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berdasarkan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pada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nilai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tambah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yang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dihasilkan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jenis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keluaran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hasil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penelitian</a:t>
            </a:r>
            <a:r>
              <a:rPr lang="en-GB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). </a:t>
            </a:r>
            <a:endParaRPr lang="en-A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Pengajuan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proposal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diajukan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setahun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sebelumnya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disetujui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proposal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penelitiannya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layak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Komite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Reviewer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Proposal.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Pembayaran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keluaran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disetujui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dinyatakan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layak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Komite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Reviewer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Keluaran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119"/>
            <a:ext cx="12186301" cy="707886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PEDOMAN PE</a:t>
            </a:r>
            <a:r>
              <a:rPr lang="en-US" sz="2000" b="1" dirty="0">
                <a:solidFill>
                  <a:schemeClr val="bg1"/>
                </a:solidFill>
              </a:rPr>
              <a:t>MBENTUKAN KOMITE PENILAIAN DAN TATACARA PELAKSANAAN PENILAIAN PENELITIAN MENGGUNAAN STANDAR BIAYA KELUARAN </a:t>
            </a:r>
            <a:r>
              <a:rPr lang="en-GB" sz="2000" b="1" dirty="0">
                <a:solidFill>
                  <a:schemeClr val="bg1"/>
                </a:solidFill>
              </a:rPr>
              <a:t>TAHUN 2017 (</a:t>
            </a:r>
            <a:r>
              <a:rPr lang="en-GB" sz="2000" b="1" dirty="0" err="1">
                <a:solidFill>
                  <a:schemeClr val="bg1"/>
                </a:solidFill>
              </a:rPr>
              <a:t>Permenristekdikti</a:t>
            </a:r>
            <a:r>
              <a:rPr lang="en-GB" sz="2000" b="1" dirty="0">
                <a:solidFill>
                  <a:schemeClr val="bg1"/>
                </a:solidFill>
              </a:rPr>
              <a:t> No. 69 </a:t>
            </a:r>
            <a:r>
              <a:rPr lang="en-GB" sz="2000" b="1" dirty="0" err="1">
                <a:solidFill>
                  <a:schemeClr val="bg1"/>
                </a:solidFill>
              </a:rPr>
              <a:t>Tahun</a:t>
            </a:r>
            <a:r>
              <a:rPr lang="en-GB" sz="2000" b="1" dirty="0">
                <a:solidFill>
                  <a:schemeClr val="bg1"/>
                </a:solidFill>
              </a:rPr>
              <a:t> 2016)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623288"/>
      </p:ext>
    </p:extLst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365903"/>
          <a:ext cx="10515600" cy="619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50363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15A28EA-06FF-4969-88A6-978EAEE18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6" y="1177047"/>
            <a:ext cx="11302313" cy="49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67AD3D94-C520-42C2-8710-1C3D129AC851}"/>
              </a:ext>
            </a:extLst>
          </p:cNvPr>
          <p:cNvSpPr txBox="1">
            <a:spLocks/>
          </p:cNvSpPr>
          <p:nvPr/>
        </p:nvSpPr>
        <p:spPr bwMode="auto">
          <a:xfrm>
            <a:off x="1091512" y="416010"/>
            <a:ext cx="10058400" cy="5436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3600" b="1" dirty="0"/>
              <a:t>PENGAWASAN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xmlns="" val="708677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4A38B38-3E34-4C71-98A1-3F0960252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44" y="172995"/>
            <a:ext cx="11167353" cy="60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0015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1C3E62-F770-44AD-8A9E-43996D4E2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68" y="562551"/>
            <a:ext cx="11465263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3131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A360-D3D7-49C8-84C7-6D0E5DE93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4161"/>
          </a:xfrm>
        </p:spPr>
        <p:txBody>
          <a:bodyPr>
            <a:normAutofit/>
          </a:bodyPr>
          <a:lstStyle/>
          <a:p>
            <a:pPr algn="ctr"/>
            <a:r>
              <a:rPr lang="en-ID" sz="3600" b="1" dirty="0"/>
              <a:t>TEMUA</a:t>
            </a:r>
            <a:r>
              <a:rPr lang="id-ID" sz="3600" b="1" dirty="0"/>
              <a:t>N</a:t>
            </a:r>
            <a:r>
              <a:rPr lang="en-ID" sz="3600" b="1" dirty="0"/>
              <a:t> BPK</a:t>
            </a:r>
            <a:endParaRPr lang="id-ID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id-ID"/>
          </a:p>
        </p:txBody>
      </p:sp>
      <p:pic>
        <p:nvPicPr>
          <p:cNvPr id="6" name="Picture 2" descr="http://img1.123freevectors.com/wp-content/uploads/new/Backgrounds/607-blue-dot-background-illustrat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72"/>
          <a:stretch>
            <a:fillRect/>
          </a:stretch>
        </p:blipFill>
        <p:spPr bwMode="auto">
          <a:xfrm>
            <a:off x="1" y="0"/>
            <a:ext cx="25123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A18C990C-AE50-4EEF-90B5-7DA84900D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901" y="1547367"/>
            <a:ext cx="10570128" cy="463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634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60906" y="18723"/>
            <a:ext cx="1421041" cy="328354"/>
          </a:xfrm>
          <a:ln>
            <a:miter lim="800000"/>
            <a:headEnd/>
            <a:tailEnd/>
          </a:ln>
        </p:spPr>
        <p:txBody>
          <a:bodyPr lIns="91428" tIns="45715" rIns="91428" bIns="45715"/>
          <a:lstStyle/>
          <a:p>
            <a:fld id="{725EFD09-6E31-4C6B-A5AF-BD1F3E3068B4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39</a:t>
            </a:fld>
            <a:endParaRPr lang="en-US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4100" name="Title 2"/>
          <p:cNvSpPr>
            <a:spLocks noGrp="1"/>
          </p:cNvSpPr>
          <p:nvPr>
            <p:ph type="title"/>
          </p:nvPr>
        </p:nvSpPr>
        <p:spPr bwMode="auto">
          <a:xfrm>
            <a:off x="813026" y="535641"/>
            <a:ext cx="10058400" cy="516961"/>
          </a:xfrm>
          <a:noFill/>
          <a:ln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ID" sz="3600" b="1" dirty="0"/>
              <a:t>TEMUA</a:t>
            </a:r>
            <a:r>
              <a:rPr lang="id-ID" sz="3600" b="1" dirty="0"/>
              <a:t>N</a:t>
            </a:r>
            <a:r>
              <a:rPr lang="en-ID" sz="3600" b="1" dirty="0"/>
              <a:t> BPK</a:t>
            </a:r>
            <a:endParaRPr lang="id-ID" sz="3600" b="1" dirty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-19763"/>
            <a:ext cx="184706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endParaRPr lang="id-ID"/>
          </a:p>
        </p:txBody>
      </p:sp>
      <p:pic>
        <p:nvPicPr>
          <p:cNvPr id="4102" name="Picture 2" descr="http://img1.123freevectors.com/wp-content/uploads/new/Backgrounds/607-blue-dot-background-illustrator.jpg"/>
          <p:cNvPicPr>
            <a:picLocks noChangeAspect="1" noChangeArrowheads="1"/>
          </p:cNvPicPr>
          <p:nvPr/>
        </p:nvPicPr>
        <p:blipFill>
          <a:blip r:embed="rId2" cstate="print"/>
          <a:srcRect b="6572"/>
          <a:stretch>
            <a:fillRect/>
          </a:stretch>
        </p:blipFill>
        <p:spPr bwMode="auto">
          <a:xfrm>
            <a:off x="1" y="0"/>
            <a:ext cx="251262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39C40C-B881-44F5-8341-F5EB3BBAF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ED2D518-20EA-4771-A5A6-31451E88B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6" y="1241167"/>
            <a:ext cx="11323101" cy="50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68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532" y="2043533"/>
            <a:ext cx="10077856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39065" indent="-457200" algn="just">
              <a:lnSpc>
                <a:spcPct val="100400"/>
              </a:lnSpc>
              <a:buAutoNum type="arabicPeriod"/>
              <a:tabLst>
                <a:tab pos="469900" algn="l"/>
              </a:tabLst>
            </a:pPr>
            <a:r>
              <a:rPr sz="2400" spc="-30" dirty="0">
                <a:latin typeface="Calibri"/>
                <a:cs typeface="Calibri"/>
              </a:rPr>
              <a:t>Peraturan </a:t>
            </a:r>
            <a:r>
              <a:rPr sz="2400" spc="-10" dirty="0">
                <a:latin typeface="Calibri"/>
                <a:cs typeface="Calibri"/>
              </a:rPr>
              <a:t>Menteri </a:t>
            </a:r>
            <a:r>
              <a:rPr sz="2400" spc="-15" dirty="0">
                <a:latin typeface="Calibri"/>
                <a:cs typeface="Calibri"/>
              </a:rPr>
              <a:t>Keuangan </a:t>
            </a:r>
            <a:r>
              <a:rPr lang="en-US" sz="2400" spc="-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o. 106/PMK.02/2016 </a:t>
            </a:r>
            <a:r>
              <a:rPr lang="en-US" sz="2400" spc="-5" dirty="0">
                <a:latin typeface="Calibri"/>
                <a:cs typeface="Calibri"/>
              </a:rPr>
              <a:t>Tanggal </a:t>
            </a:r>
            <a:r>
              <a:rPr sz="2400" spc="-5" dirty="0">
                <a:latin typeface="Calibri"/>
                <a:cs typeface="Calibri"/>
              </a:rPr>
              <a:t>30 Juni  2016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tentang </a:t>
            </a:r>
            <a:r>
              <a:rPr sz="2400" spc="-10" dirty="0">
                <a:latin typeface="Calibri"/>
                <a:cs typeface="Calibri"/>
              </a:rPr>
              <a:t>SBK  Sub Output </a:t>
            </a:r>
            <a:r>
              <a:rPr sz="2400" spc="-15" dirty="0">
                <a:latin typeface="Calibri"/>
                <a:cs typeface="Calibri"/>
              </a:rPr>
              <a:t>Penelitian </a:t>
            </a:r>
            <a:r>
              <a:rPr sz="2400" spc="-5" dirty="0">
                <a:latin typeface="Calibri"/>
                <a:cs typeface="Calibri"/>
              </a:rPr>
              <a:t>2017 </a:t>
            </a:r>
            <a:r>
              <a:rPr sz="2400" spc="-10" dirty="0">
                <a:latin typeface="Wingdings"/>
                <a:cs typeface="Wingdings"/>
              </a:rPr>
              <a:t>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MULAI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BERLAKU </a:t>
            </a:r>
            <a:r>
              <a:rPr sz="2400" spc="-110" dirty="0">
                <a:solidFill>
                  <a:srgbClr val="FF0000"/>
                </a:solidFill>
                <a:latin typeface="Calibri"/>
                <a:cs typeface="Calibri"/>
              </a:rPr>
              <a:t>TA</a:t>
            </a:r>
            <a:r>
              <a:rPr sz="2400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2017</a:t>
            </a:r>
            <a:r>
              <a:rPr lang="en-ID"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ID" sz="2400" spc="-10" dirty="0">
                <a:latin typeface="Wingdings"/>
                <a:cs typeface="Wingdings"/>
              </a:rPr>
              <a:t></a:t>
            </a:r>
            <a:r>
              <a:rPr lang="en-US" sz="2400" spc="-10" dirty="0">
                <a:solidFill>
                  <a:srgbClr val="FF0000"/>
                </a:solidFill>
                <a:latin typeface="Wingdings"/>
                <a:cs typeface="Calibri"/>
              </a:rPr>
              <a:t> </a:t>
            </a:r>
            <a:r>
              <a:rPr lang="en-ID" sz="2400" dirty="0" err="1"/>
              <a:t>Peraturan</a:t>
            </a:r>
            <a:r>
              <a:rPr lang="en-ID" sz="2400" dirty="0"/>
              <a:t> Menteri </a:t>
            </a:r>
            <a:r>
              <a:rPr lang="en-ID" sz="2400" dirty="0" err="1"/>
              <a:t>Keuangan</a:t>
            </a:r>
            <a:r>
              <a:rPr lang="en-ID" sz="2400" dirty="0"/>
              <a:t> </a:t>
            </a:r>
            <a:r>
              <a:rPr lang="en-ID" sz="2400" dirty="0" err="1"/>
              <a:t>Republik</a:t>
            </a:r>
            <a:r>
              <a:rPr lang="en-ID" sz="2400" dirty="0"/>
              <a:t> Indonesia </a:t>
            </a:r>
            <a:r>
              <a:rPr lang="en-ID" sz="2400" dirty="0" err="1"/>
              <a:t>Nomor</a:t>
            </a:r>
            <a:r>
              <a:rPr lang="en-ID" sz="2400" dirty="0"/>
              <a:t> 86 /Pmk.02/2017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Standar</a:t>
            </a:r>
            <a:r>
              <a:rPr lang="en-ID" sz="2400" dirty="0"/>
              <a:t> </a:t>
            </a:r>
            <a:r>
              <a:rPr lang="en-ID" sz="2400" dirty="0" err="1"/>
              <a:t>Biaya</a:t>
            </a:r>
            <a:r>
              <a:rPr lang="en-ID" sz="2400" dirty="0"/>
              <a:t> </a:t>
            </a:r>
            <a:r>
              <a:rPr lang="en-ID" sz="2400" dirty="0" err="1"/>
              <a:t>Keluaran</a:t>
            </a:r>
            <a:r>
              <a:rPr lang="en-ID" sz="2400" dirty="0"/>
              <a:t> </a:t>
            </a:r>
            <a:r>
              <a:rPr lang="en-ID" sz="2400" dirty="0" err="1"/>
              <a:t>Tahun</a:t>
            </a:r>
            <a:r>
              <a:rPr lang="en-ID" sz="2400" dirty="0"/>
              <a:t> </a:t>
            </a:r>
            <a:r>
              <a:rPr lang="en-ID" sz="2400" dirty="0" err="1"/>
              <a:t>Anggaran</a:t>
            </a:r>
            <a:r>
              <a:rPr lang="en-ID" sz="2400" dirty="0"/>
              <a:t> 20 18 </a:t>
            </a:r>
            <a:endParaRPr sz="2400" dirty="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00200"/>
              </a:lnSpc>
              <a:spcBef>
                <a:spcPts val="23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ID" sz="2400" spc="-5" dirty="0" err="1">
                <a:latin typeface="Calibri"/>
                <a:cs typeface="Calibri"/>
              </a:rPr>
              <a:t>Permenristekdikti</a:t>
            </a:r>
            <a:r>
              <a:rPr lang="en-ID" sz="2400" spc="-5" dirty="0">
                <a:latin typeface="Calibri"/>
                <a:cs typeface="Calibri"/>
              </a:rPr>
              <a:t> No. 69 </a:t>
            </a:r>
            <a:r>
              <a:rPr lang="en-ID" sz="2400" spc="-5" dirty="0" err="1">
                <a:latin typeface="Calibri"/>
                <a:cs typeface="Calibri"/>
              </a:rPr>
              <a:t>Tahun</a:t>
            </a:r>
            <a:r>
              <a:rPr lang="en-ID" sz="2400" spc="-5" dirty="0">
                <a:latin typeface="Calibri"/>
                <a:cs typeface="Calibri"/>
              </a:rPr>
              <a:t> 2016 </a:t>
            </a:r>
            <a:r>
              <a:rPr sz="2400" spc="-15" dirty="0" err="1">
                <a:latin typeface="Calibri"/>
                <a:cs typeface="Calibri"/>
              </a:rPr>
              <a:t>tentang</a:t>
            </a:r>
            <a:r>
              <a:rPr sz="2400" spc="-15" dirty="0">
                <a:latin typeface="Calibri"/>
                <a:cs typeface="Calibri"/>
              </a:rPr>
              <a:t> Pedoman </a:t>
            </a:r>
            <a:r>
              <a:rPr sz="2400" spc="-20" dirty="0">
                <a:latin typeface="Calibri"/>
                <a:cs typeface="Calibri"/>
              </a:rPr>
              <a:t>Pembentukan Komite </a:t>
            </a:r>
            <a:r>
              <a:rPr sz="2400" spc="-15" dirty="0" err="1">
                <a:latin typeface="Calibri"/>
                <a:cs typeface="Calibri"/>
              </a:rPr>
              <a:t>Penilaian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Dan</a:t>
            </a:r>
            <a:r>
              <a:rPr lang="en-ID" sz="2400" spc="-10" dirty="0">
                <a:latin typeface="Calibri"/>
                <a:cs typeface="Calibri"/>
              </a:rPr>
              <a:t>/</a:t>
            </a:r>
            <a:r>
              <a:rPr lang="en-ID" sz="2400" spc="-10" dirty="0" err="1">
                <a:latin typeface="Calibri"/>
                <a:cs typeface="Calibri"/>
              </a:rPr>
              <a:t>Atau</a:t>
            </a:r>
            <a:r>
              <a:rPr lang="en-ID" sz="2400" spc="-10" dirty="0">
                <a:latin typeface="Calibri"/>
                <a:cs typeface="Calibri"/>
              </a:rPr>
              <a:t> Reviewer </a:t>
            </a:r>
            <a:r>
              <a:rPr lang="en-ID" sz="2400" spc="-10" dirty="0" err="1">
                <a:latin typeface="Calibri"/>
                <a:cs typeface="Calibri"/>
              </a:rPr>
              <a:t>dan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Tatacara </a:t>
            </a:r>
            <a:r>
              <a:rPr sz="2400" spc="-15" dirty="0">
                <a:latin typeface="Calibri"/>
                <a:cs typeface="Calibri"/>
              </a:rPr>
              <a:t>Pelaksanaan Penilaian </a:t>
            </a:r>
            <a:r>
              <a:rPr sz="2400" spc="-15" dirty="0" err="1">
                <a:latin typeface="Calibri"/>
                <a:cs typeface="Calibri"/>
              </a:rPr>
              <a:t>Penelitian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en-ID" sz="2400" spc="-15" dirty="0" err="1">
                <a:latin typeface="Calibri"/>
                <a:cs typeface="Calibri"/>
              </a:rPr>
              <a:t>dengan</a:t>
            </a:r>
            <a:r>
              <a:rPr lang="en-ID"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Mengguna</a:t>
            </a:r>
            <a:r>
              <a:rPr lang="en-ID" sz="2400" spc="-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an  </a:t>
            </a:r>
            <a:r>
              <a:rPr sz="2400" spc="-10" dirty="0">
                <a:latin typeface="Calibri"/>
                <a:cs typeface="Calibri"/>
              </a:rPr>
              <a:t>Standar </a:t>
            </a:r>
            <a:r>
              <a:rPr sz="2400" spc="-25" dirty="0">
                <a:latin typeface="Calibri"/>
                <a:cs typeface="Calibri"/>
              </a:rPr>
              <a:t>Biaya </a:t>
            </a:r>
            <a:r>
              <a:rPr sz="2400" spc="-20" dirty="0">
                <a:latin typeface="Calibri"/>
                <a:cs typeface="Calibri"/>
              </a:rPr>
              <a:t>Keluaran </a:t>
            </a:r>
            <a:r>
              <a:rPr sz="2400" spc="-45" dirty="0">
                <a:latin typeface="Calibri"/>
                <a:cs typeface="Calibri"/>
              </a:rPr>
              <a:t>Tahun </a:t>
            </a:r>
            <a:r>
              <a:rPr sz="2400" spc="-10" dirty="0">
                <a:latin typeface="Calibri"/>
                <a:cs typeface="Calibri"/>
              </a:rPr>
              <a:t>2017 (Amanat </a:t>
            </a:r>
            <a:r>
              <a:rPr sz="2400" spc="-15" dirty="0">
                <a:latin typeface="Calibri"/>
                <a:cs typeface="Calibri"/>
              </a:rPr>
              <a:t>Pasal </a:t>
            </a:r>
            <a:r>
              <a:rPr sz="2400" spc="-5" dirty="0">
                <a:latin typeface="Calibri"/>
                <a:cs typeface="Calibri"/>
              </a:rPr>
              <a:t>5 </a:t>
            </a:r>
            <a:r>
              <a:rPr sz="2400" spc="-10" dirty="0">
                <a:latin typeface="Calibri"/>
                <a:cs typeface="Calibri"/>
              </a:rPr>
              <a:t>(2)  </a:t>
            </a:r>
            <a:r>
              <a:rPr sz="2400" spc="-25" dirty="0">
                <a:latin typeface="Calibri"/>
                <a:cs typeface="Calibri"/>
              </a:rPr>
              <a:t>Permenkeu </a:t>
            </a:r>
            <a:r>
              <a:rPr sz="2400" spc="-5" dirty="0">
                <a:latin typeface="Calibri"/>
                <a:cs typeface="Calibri"/>
              </a:rPr>
              <a:t>No. </a:t>
            </a:r>
            <a:r>
              <a:rPr sz="2400" dirty="0">
                <a:latin typeface="Calibri"/>
                <a:cs typeface="Calibri"/>
              </a:rPr>
              <a:t>106/PMK.02/2016)</a:t>
            </a:r>
          </a:p>
        </p:txBody>
      </p:sp>
      <p:sp>
        <p:nvSpPr>
          <p:cNvPr id="10" name="object 10"/>
          <p:cNvSpPr/>
          <p:nvPr/>
        </p:nvSpPr>
        <p:spPr>
          <a:xfrm>
            <a:off x="2047696" y="1385058"/>
            <a:ext cx="8096607" cy="54610"/>
          </a:xfrm>
          <a:custGeom>
            <a:avLst/>
            <a:gdLst/>
            <a:ahLst/>
            <a:cxnLst/>
            <a:rect l="l" t="t" r="r" b="b"/>
            <a:pathLst>
              <a:path w="9965055" h="54609">
                <a:moveTo>
                  <a:pt x="9964928" y="35306"/>
                </a:moveTo>
                <a:lnTo>
                  <a:pt x="0" y="45720"/>
                </a:lnTo>
                <a:lnTo>
                  <a:pt x="0" y="54610"/>
                </a:lnTo>
                <a:lnTo>
                  <a:pt x="9964928" y="44196"/>
                </a:lnTo>
                <a:lnTo>
                  <a:pt x="9964928" y="35306"/>
                </a:lnTo>
                <a:close/>
              </a:path>
              <a:path w="9965055" h="54609">
                <a:moveTo>
                  <a:pt x="9964801" y="0"/>
                </a:moveTo>
                <a:lnTo>
                  <a:pt x="0" y="10414"/>
                </a:lnTo>
                <a:lnTo>
                  <a:pt x="0" y="36957"/>
                </a:lnTo>
                <a:lnTo>
                  <a:pt x="9964928" y="26543"/>
                </a:lnTo>
                <a:lnTo>
                  <a:pt x="9964801" y="0"/>
                </a:lnTo>
                <a:close/>
              </a:path>
            </a:pathLst>
          </a:custGeom>
          <a:solidFill>
            <a:srgbClr val="1F4E79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06618" y="778687"/>
            <a:ext cx="8037685" cy="43088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latin typeface="Arial Rounded MT Bold" charset="0"/>
                <a:ea typeface="Arial Rounded MT Bold" charset="0"/>
                <a:cs typeface="Arial Rounded MT Bold" charset="0"/>
              </a:rPr>
              <a:t>Paradigma</a:t>
            </a:r>
            <a:r>
              <a:rPr lang="en-US" sz="2800" b="1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2800" b="1" dirty="0" err="1">
                <a:latin typeface="Arial Rounded MT Bold" charset="0"/>
                <a:ea typeface="Arial Rounded MT Bold" charset="0"/>
                <a:cs typeface="Arial Rounded MT Bold" charset="0"/>
              </a:rPr>
              <a:t>Baru</a:t>
            </a:r>
            <a:r>
              <a:rPr lang="en-US" sz="2800" b="1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2800" b="1" dirty="0" err="1">
                <a:latin typeface="Arial Rounded MT Bold" charset="0"/>
                <a:ea typeface="Arial Rounded MT Bold" charset="0"/>
                <a:cs typeface="Arial Rounded MT Bold" charset="0"/>
              </a:rPr>
              <a:t>Penelitian</a:t>
            </a:r>
            <a:r>
              <a:rPr lang="en-US" sz="2800" b="1" dirty="0">
                <a:latin typeface="Arial Rounded MT Bold" charset="0"/>
                <a:ea typeface="Arial Rounded MT Bold" charset="0"/>
                <a:cs typeface="Arial Rounded MT Bold" charset="0"/>
              </a:rPr>
              <a:t> di Indonesia</a:t>
            </a:r>
          </a:p>
        </p:txBody>
      </p:sp>
    </p:spTree>
    <p:extLst>
      <p:ext uri="{BB962C8B-B14F-4D97-AF65-F5344CB8AC3E}">
        <p14:creationId xmlns:p14="http://schemas.microsoft.com/office/powerpoint/2010/main" xmlns="" val="2198112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DC5EFAF-AEB1-49BC-86E0-786F86140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492" y="1846263"/>
            <a:ext cx="10206681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8720C96D-A211-4D2B-9DF2-DC8473C14C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97280" y="815546"/>
            <a:ext cx="10058400" cy="543697"/>
          </a:xfrm>
          <a:noFill/>
          <a:ln>
            <a:miter lim="800000"/>
            <a:headEnd/>
            <a:tailEnd/>
          </a:ln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ID" sz="3600" b="1" dirty="0"/>
              <a:t>TEMUA</a:t>
            </a:r>
            <a:r>
              <a:rPr lang="id-ID" sz="3600" b="1" dirty="0"/>
              <a:t>N</a:t>
            </a:r>
            <a:r>
              <a:rPr lang="en-ID" sz="3600" b="1" dirty="0"/>
              <a:t> BPK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xmlns="" val="587983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03115"/>
            <a:ext cx="10058400" cy="14299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Audit BPK </a:t>
            </a:r>
            <a:r>
              <a:rPr lang="en-US" sz="3100" dirty="0" err="1"/>
              <a:t>atas</a:t>
            </a:r>
            <a:r>
              <a:rPr lang="en-US" sz="3100" dirty="0"/>
              <a:t> </a:t>
            </a:r>
            <a:r>
              <a:rPr lang="en-US" sz="3100" dirty="0" err="1"/>
              <a:t>Kegiatan</a:t>
            </a:r>
            <a:r>
              <a:rPr lang="en-US" sz="3100" dirty="0"/>
              <a:t> </a:t>
            </a:r>
            <a:r>
              <a:rPr lang="en-US" sz="3100" dirty="0" err="1"/>
              <a:t>Penelitian</a:t>
            </a:r>
            <a:r>
              <a:rPr lang="en-US" sz="3100" dirty="0"/>
              <a:t> (</a:t>
            </a:r>
            <a:r>
              <a:rPr lang="en-US" sz="3100" dirty="0" err="1"/>
              <a:t>Implementasi</a:t>
            </a:r>
            <a:r>
              <a:rPr lang="en-US" sz="3100" dirty="0"/>
              <a:t> PMK No.106/2016)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31525"/>
            <a:ext cx="10058400" cy="4023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Metodologi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=&gt; </a:t>
            </a: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Keuangan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Opini</a:t>
            </a:r>
            <a:r>
              <a:rPr lang="en-US" dirty="0">
                <a:solidFill>
                  <a:schemeClr val="tx1"/>
                </a:solidFill>
              </a:rPr>
              <a:t>); </a:t>
            </a: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Kinerja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Rekomendasi</a:t>
            </a:r>
            <a:r>
              <a:rPr lang="en-US" dirty="0">
                <a:solidFill>
                  <a:schemeClr val="tx1"/>
                </a:solidFill>
              </a:rPr>
              <a:t>);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PDTT/</a:t>
            </a:r>
            <a:r>
              <a:rPr lang="en-US" dirty="0" err="1">
                <a:solidFill>
                  <a:schemeClr val="tx1"/>
                </a:solidFill>
              </a:rPr>
              <a:t>Kepatuhan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Simpulan</a:t>
            </a:r>
            <a:r>
              <a:rPr lang="en-US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ditujukan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menilai</a:t>
            </a:r>
            <a:r>
              <a:rPr lang="en-US" dirty="0">
                <a:solidFill>
                  <a:schemeClr val="tx1"/>
                </a:solidFill>
              </a:rPr>
              <a:t> : (a) </a:t>
            </a:r>
            <a:r>
              <a:rPr lang="en-US" dirty="0" err="1">
                <a:solidFill>
                  <a:schemeClr val="tx1"/>
                </a:solidFill>
              </a:rPr>
              <a:t>kewajaran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penyajian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SAP (</a:t>
            </a:r>
            <a:r>
              <a:rPr lang="en-US" dirty="0" err="1">
                <a:solidFill>
                  <a:schemeClr val="tx1"/>
                </a:solidFill>
              </a:rPr>
              <a:t>dhi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realisasi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belanja</a:t>
            </a:r>
            <a:r>
              <a:rPr lang="en-US" dirty="0">
                <a:solidFill>
                  <a:schemeClr val="tx1"/>
                </a:solidFill>
              </a:rPr>
              <a:t>); (b) </a:t>
            </a:r>
            <a:r>
              <a:rPr lang="en-US" dirty="0" err="1">
                <a:solidFill>
                  <a:schemeClr val="tx1"/>
                </a:solidFill>
              </a:rPr>
              <a:t>efisiensi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ekonomis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efektivitas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pengelolaan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; (c) </a:t>
            </a:r>
            <a:r>
              <a:rPr lang="en-US" dirty="0" err="1">
                <a:solidFill>
                  <a:schemeClr val="tx1"/>
                </a:solidFill>
              </a:rPr>
              <a:t>kepatuhan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peraturan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perundangan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Objek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antara</a:t>
            </a:r>
            <a:r>
              <a:rPr lang="en-US" dirty="0">
                <a:solidFill>
                  <a:schemeClr val="tx1"/>
                </a:solidFill>
              </a:rPr>
              <a:t> lain : </a:t>
            </a:r>
            <a:r>
              <a:rPr lang="en-US" sz="2600" u="sng" dirty="0" err="1">
                <a:solidFill>
                  <a:schemeClr val="tx1"/>
                </a:solidFill>
              </a:rPr>
              <a:t>kepatuhan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atas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alokasi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dan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pertanggungjawaban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anggaran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biaya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penelitian</a:t>
            </a:r>
            <a:r>
              <a:rPr lang="en-US" sz="2600" u="sng" dirty="0">
                <a:solidFill>
                  <a:schemeClr val="tx1"/>
                </a:solidFill>
              </a:rPr>
              <a:t>, </a:t>
            </a:r>
            <a:r>
              <a:rPr lang="en-US" sz="2600" u="sng" dirty="0" err="1">
                <a:solidFill>
                  <a:schemeClr val="tx1"/>
                </a:solidFill>
              </a:rPr>
              <a:t>efisiensi</a:t>
            </a:r>
            <a:r>
              <a:rPr lang="en-US" sz="2600" u="sng" dirty="0">
                <a:solidFill>
                  <a:schemeClr val="tx1"/>
                </a:solidFill>
              </a:rPr>
              <a:t>/</a:t>
            </a:r>
            <a:r>
              <a:rPr lang="en-US" sz="2600" u="sng" dirty="0" err="1">
                <a:solidFill>
                  <a:schemeClr val="tx1"/>
                </a:solidFill>
              </a:rPr>
              <a:t>efektivitas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atas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pengelolaan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kegiatan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penelitian</a:t>
            </a:r>
            <a:r>
              <a:rPr lang="en-US" sz="2600" u="sng" dirty="0">
                <a:solidFill>
                  <a:schemeClr val="tx1"/>
                </a:solidFill>
              </a:rPr>
              <a:t>, </a:t>
            </a:r>
            <a:r>
              <a:rPr lang="en-US" sz="2600" u="sng" dirty="0" err="1">
                <a:solidFill>
                  <a:schemeClr val="tx1"/>
                </a:solidFill>
              </a:rPr>
              <a:t>kepatuhan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atas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kegiatan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penilaian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penelitian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oleh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Komite</a:t>
            </a:r>
            <a:r>
              <a:rPr lang="en-US" sz="2600" u="sng" dirty="0">
                <a:solidFill>
                  <a:schemeClr val="tx1"/>
                </a:solidFill>
              </a:rPr>
              <a:t>/Reviewer </a:t>
            </a:r>
            <a:r>
              <a:rPr lang="en-US" sz="2600" u="sng" dirty="0" err="1">
                <a:solidFill>
                  <a:schemeClr val="tx1"/>
                </a:solidFill>
              </a:rPr>
              <a:t>terhdp</a:t>
            </a:r>
            <a:r>
              <a:rPr lang="en-US" sz="2600" u="sng" dirty="0">
                <a:solidFill>
                  <a:schemeClr val="tx1"/>
                </a:solidFill>
              </a:rPr>
              <a:t> </a:t>
            </a:r>
            <a:r>
              <a:rPr lang="en-US" sz="2600" u="sng" dirty="0" err="1">
                <a:solidFill>
                  <a:schemeClr val="tx1"/>
                </a:solidFill>
              </a:rPr>
              <a:t>peraturan</a:t>
            </a:r>
            <a:r>
              <a:rPr lang="en-US" sz="2600" u="sng" dirty="0">
                <a:solidFill>
                  <a:schemeClr val="tx1"/>
                </a:solidFill>
              </a:rPr>
              <a:t>, </a:t>
            </a:r>
            <a:r>
              <a:rPr lang="en-US" sz="2600" u="sng" dirty="0" err="1">
                <a:solidFill>
                  <a:schemeClr val="tx1"/>
                </a:solidFill>
              </a:rPr>
              <a:t>dll</a:t>
            </a:r>
            <a:r>
              <a:rPr lang="en-US" sz="2600" u="sng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US" sz="2800" u="sng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BPK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kriteria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peraturan</a:t>
            </a:r>
            <a:r>
              <a:rPr lang="en-US" dirty="0">
                <a:solidFill>
                  <a:schemeClr val="tx1"/>
                </a:solidFill>
              </a:rPr>
              <a:t> per </a:t>
            </a:r>
            <a:r>
              <a:rPr lang="en-US" dirty="0" err="1">
                <a:solidFill>
                  <a:schemeClr val="tx1"/>
                </a:solidFill>
              </a:rPr>
              <a:t>uu</a:t>
            </a:r>
            <a:r>
              <a:rPr lang="en-US" dirty="0">
                <a:solidFill>
                  <a:schemeClr val="tx1"/>
                </a:solidFill>
              </a:rPr>
              <a:t> an yang </a:t>
            </a:r>
            <a:r>
              <a:rPr lang="en-US" dirty="0" err="1">
                <a:solidFill>
                  <a:schemeClr val="tx1"/>
                </a:solidFill>
              </a:rPr>
              <a:t>berlaku</a:t>
            </a:r>
            <a:r>
              <a:rPr lang="en-US" dirty="0">
                <a:solidFill>
                  <a:schemeClr val="tx1"/>
                </a:solidFill>
              </a:rPr>
              <a:t> (UU, PP, PMK, </a:t>
            </a:r>
            <a:r>
              <a:rPr lang="en-US" dirty="0" err="1">
                <a:solidFill>
                  <a:schemeClr val="tx1"/>
                </a:solidFill>
              </a:rPr>
              <a:t>Peraturan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Menristekdikti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dll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pertanggungjawaban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anggaran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substansi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maupun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hal</a:t>
            </a:r>
            <a:r>
              <a:rPr lang="en-US" dirty="0">
                <a:solidFill>
                  <a:schemeClr val="tx1"/>
                </a:solidFill>
              </a:rPr>
              <a:t> lain </a:t>
            </a:r>
            <a:r>
              <a:rPr lang="en-US" dirty="0" err="1">
                <a:solidFill>
                  <a:schemeClr val="tx1"/>
                </a:solidFill>
              </a:rPr>
              <a:t>yg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ketentuan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perpajakan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kecukupan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bukti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standar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pemeriksaan</a:t>
            </a:r>
            <a:r>
              <a:rPr lang="en-US" dirty="0">
                <a:solidFill>
                  <a:schemeClr val="tx1"/>
                </a:solidFill>
              </a:rPr>
              <a:t> (SPKN)</a:t>
            </a:r>
          </a:p>
        </p:txBody>
      </p:sp>
    </p:spTree>
    <p:extLst>
      <p:ext uri="{BB962C8B-B14F-4D97-AF65-F5344CB8AC3E}">
        <p14:creationId xmlns:p14="http://schemas.microsoft.com/office/powerpoint/2010/main" xmlns="" val="1313807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310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ANTISIPASI IMPLEMENTASI PMK VERSI BPK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645" t="33334" r="21888" b="8332"/>
          <a:stretch/>
        </p:blipFill>
        <p:spPr>
          <a:xfrm>
            <a:off x="1828800" y="1618129"/>
            <a:ext cx="8382000" cy="46905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4648200"/>
            <a:ext cx="8534400" cy="186101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173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id-ID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538746" y="2564905"/>
            <a:ext cx="102731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6600" kern="0" dirty="0">
                <a:latin typeface="Brush Script MT" panose="03060802040406070304" pitchFamily="66" charset="0"/>
                <a:ea typeface="+mj-ea"/>
                <a:sym typeface="Gill Sans"/>
              </a:rPr>
              <a:t>TERIMA KASIH</a:t>
            </a:r>
          </a:p>
          <a:p>
            <a:pPr algn="just"/>
            <a:endParaRPr lang="id-ID" sz="1000" dirty="0"/>
          </a:p>
          <a:p>
            <a:pPr algn="just"/>
            <a:endParaRPr lang="id-ID" sz="1000" dirty="0"/>
          </a:p>
          <a:p>
            <a:pPr algn="just"/>
            <a:endParaRPr lang="id-ID" sz="1000" dirty="0"/>
          </a:p>
          <a:p>
            <a:pPr algn="just"/>
            <a:endParaRPr lang="id-ID" sz="1000" dirty="0"/>
          </a:p>
          <a:p>
            <a:pPr algn="just"/>
            <a:endParaRPr lang="id-ID" sz="1000" dirty="0"/>
          </a:p>
          <a:p>
            <a:pPr algn="just"/>
            <a:endParaRPr lang="id-ID" sz="1000" dirty="0"/>
          </a:p>
          <a:p>
            <a:pPr algn="just"/>
            <a:endParaRPr lang="id-ID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60A97C2-4E76-4F7B-8D5F-0E3AA4857230}"/>
              </a:ext>
            </a:extLst>
          </p:cNvPr>
          <p:cNvSpPr txBox="1">
            <a:spLocks/>
          </p:cNvSpPr>
          <p:nvPr/>
        </p:nvSpPr>
        <p:spPr bwMode="auto">
          <a:xfrm>
            <a:off x="538746" y="3531681"/>
            <a:ext cx="110553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cs typeface="ヒラギノ角ゴ ProN W3"/>
                <a:sym typeface="Gill San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>
              <a:defRPr/>
            </a:pPr>
            <a:r>
              <a:rPr lang="en-US" sz="6600" kern="0" dirty="0" err="1">
                <a:latin typeface="Brush Script MT" panose="03060802040406070304" pitchFamily="66" charset="0"/>
              </a:rPr>
              <a:t>Selamat</a:t>
            </a:r>
            <a:r>
              <a:rPr lang="en-US" sz="6600" kern="0" dirty="0">
                <a:latin typeface="Brush Script MT" panose="03060802040406070304" pitchFamily="66" charset="0"/>
              </a:rPr>
              <a:t> </a:t>
            </a:r>
            <a:r>
              <a:rPr lang="en-US" sz="6600" kern="0" dirty="0" err="1">
                <a:latin typeface="Brush Script MT" panose="03060802040406070304" pitchFamily="66" charset="0"/>
              </a:rPr>
              <a:t>Melaksanakan</a:t>
            </a:r>
            <a:r>
              <a:rPr lang="en-US" sz="6600" kern="0" dirty="0">
                <a:latin typeface="Brush Script MT" panose="03060802040406070304" pitchFamily="66" charset="0"/>
              </a:rPr>
              <a:t> </a:t>
            </a:r>
            <a:r>
              <a:rPr lang="en-US" sz="6600" kern="0" dirty="0" err="1">
                <a:latin typeface="Brush Script MT" panose="03060802040406070304" pitchFamily="66" charset="0"/>
              </a:rPr>
              <a:t>Penelitian</a:t>
            </a:r>
            <a:endParaRPr lang="id-ID" sz="6600" kern="0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9F66226-7808-4658-BF35-0E88D46B7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162" y="1846263"/>
            <a:ext cx="10363199" cy="436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EF4770BF-143A-4C99-840D-9ED8EFAEDF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617483"/>
            <a:ext cx="10058400" cy="82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PMK No. 106/PMK.02/2016 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TENTANG STANDAR BIAYA KELUARAN TAHUN ANGGARAN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20577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4671" y="94411"/>
            <a:ext cx="10925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878" y="328091"/>
            <a:ext cx="10509663" cy="646331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PENGERTIAN</a:t>
            </a:r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521111" y="1388808"/>
            <a:ext cx="1119894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346575" indent="-4346575"/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Keluaran</a:t>
            </a:r>
            <a:r>
              <a:rPr lang="en-US" sz="2800" dirty="0"/>
              <a:t> (SBK): </a:t>
            </a:r>
            <a:r>
              <a:rPr lang="en-US" sz="2800" dirty="0" err="1"/>
              <a:t>besaran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yang </a:t>
            </a:r>
            <a:r>
              <a:rPr lang="en-US" sz="2800" dirty="0" err="1"/>
              <a:t>ditetapkan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keluaran</a:t>
            </a:r>
            <a:r>
              <a:rPr lang="en-US" sz="2800" dirty="0"/>
              <a:t> </a:t>
            </a:r>
            <a:r>
              <a:rPr lang="en-US" sz="2800" i="1" dirty="0"/>
              <a:t>(output)/sub </a:t>
            </a:r>
            <a:r>
              <a:rPr lang="en-US" sz="2800" dirty="0" err="1"/>
              <a:t>keluaran</a:t>
            </a:r>
            <a:r>
              <a:rPr lang="en-US" sz="2800" dirty="0"/>
              <a:t> </a:t>
            </a:r>
            <a:r>
              <a:rPr lang="en-US" sz="2800" i="1" dirty="0"/>
              <a:t>(sub output).</a:t>
            </a:r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924233" y="3369191"/>
            <a:ext cx="10632767" cy="3204528"/>
            <a:chOff x="924233" y="3165991"/>
            <a:chExt cx="10632767" cy="3204528"/>
          </a:xfrm>
        </p:grpSpPr>
        <p:sp>
          <p:nvSpPr>
            <p:cNvPr id="3" name="TextBox 2"/>
            <p:cNvSpPr txBox="1"/>
            <p:nvPr/>
          </p:nvSpPr>
          <p:spPr>
            <a:xfrm>
              <a:off x="924233" y="4316362"/>
              <a:ext cx="747252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4346575" indent="-4346575">
                <a:defRPr sz="2800"/>
              </a:lvl1pPr>
            </a:lstStyle>
            <a:p>
              <a:r>
                <a:rPr lang="en-US" dirty="0"/>
                <a:t>SBK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61186" y="3165991"/>
              <a:ext cx="2556387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SBK yang </a:t>
              </a:r>
              <a:r>
                <a:rPr lang="en-US" dirty="0" err="1"/>
                <a:t>berlaku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pt-BR" dirty="0"/>
                <a:t>beberapa/ seluruh kementerian  negara/lembaga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66106" y="4930882"/>
              <a:ext cx="2556387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SBK yang berlaku untuk satu </a:t>
              </a:r>
              <a:r>
                <a:rPr lang="en-US" dirty="0" err="1"/>
                <a:t>kementerian</a:t>
              </a:r>
              <a:r>
                <a:rPr lang="en-US" dirty="0"/>
                <a:t> </a:t>
              </a:r>
              <a:r>
                <a:rPr lang="en-US" dirty="0" err="1"/>
                <a:t>negara</a:t>
              </a:r>
              <a:r>
                <a:rPr lang="en-US" dirty="0"/>
                <a:t>/</a:t>
              </a:r>
              <a:r>
                <a:rPr lang="en-US" dirty="0" err="1"/>
                <a:t>lembaga</a:t>
              </a:r>
              <a:r>
                <a:rPr lang="en-US" dirty="0"/>
                <a:t> </a:t>
              </a:r>
              <a:r>
                <a:rPr lang="en-US" dirty="0" err="1"/>
                <a:t>tertentu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7274" y="3165991"/>
              <a:ext cx="4187397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225425" indent="-225425">
                <a:spcAft>
                  <a:spcPts val="1200"/>
                </a:spcAft>
              </a:pPr>
              <a:r>
                <a:rPr lang="fi-FI" dirty="0"/>
                <a:t>a. Sub Keluaran </a:t>
              </a:r>
              <a:r>
                <a:rPr lang="fi-FI" i="1" dirty="0"/>
                <a:t>(Sub Output) </a:t>
              </a:r>
              <a:r>
                <a:rPr lang="fi-FI" dirty="0"/>
                <a:t>Perencanaan, </a:t>
              </a:r>
              <a:r>
                <a:rPr lang="nl-NL" dirty="0"/>
                <a:t>Pemeriksaan, Pendidikan, dan Pelatihan; </a:t>
              </a:r>
            </a:p>
            <a:p>
              <a:pPr marL="225425" indent="-225425">
                <a:spcAft>
                  <a:spcPts val="1200"/>
                </a:spcAft>
              </a:pPr>
              <a:r>
                <a:rPr lang="fi-FI" dirty="0">
                  <a:solidFill>
                    <a:srgbClr val="0000FF"/>
                  </a:solidFill>
                </a:rPr>
                <a:t>b. Sub Keluaran </a:t>
              </a:r>
              <a:r>
                <a:rPr lang="fi-FI" i="1" dirty="0">
                  <a:solidFill>
                    <a:srgbClr val="0000FF"/>
                  </a:solidFill>
                </a:rPr>
                <a:t>(Sub Output) </a:t>
              </a:r>
              <a:r>
                <a:rPr lang="fi-FI" dirty="0">
                  <a:solidFill>
                    <a:srgbClr val="0000FF"/>
                  </a:solidFill>
                </a:rPr>
                <a:t>Penelitian.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Connector 7"/>
            <p:cNvCxnSpPr>
              <a:stCxn id="3" idx="3"/>
              <a:endCxn id="6" idx="1"/>
            </p:cNvCxnSpPr>
            <p:nvPr/>
          </p:nvCxnSpPr>
          <p:spPr>
            <a:xfrm flipV="1">
              <a:off x="1671485" y="3766156"/>
              <a:ext cx="1189701" cy="811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" idx="3"/>
            </p:cNvCxnSpPr>
            <p:nvPr/>
          </p:nvCxnSpPr>
          <p:spPr>
            <a:xfrm>
              <a:off x="1671485" y="4577972"/>
              <a:ext cx="1287615" cy="9592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3"/>
            </p:cNvCxnSpPr>
            <p:nvPr/>
          </p:nvCxnSpPr>
          <p:spPr>
            <a:xfrm flipV="1">
              <a:off x="5417573" y="3766155"/>
              <a:ext cx="118970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19974" y="4893191"/>
              <a:ext cx="4187397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batas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tertinggi</a:t>
              </a:r>
              <a:r>
                <a:rPr lang="en-US" dirty="0">
                  <a:solidFill>
                    <a:srgbClr val="FF0000"/>
                  </a:solidFill>
                </a:rPr>
                <a:t> yang </a:t>
              </a:r>
              <a:r>
                <a:rPr lang="en-US" dirty="0" err="1">
                  <a:solidFill>
                    <a:srgbClr val="FF0000"/>
                  </a:solidFill>
                </a:rPr>
                <a:t>besarannya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tidak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dapat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dilampaui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sv-SE" dirty="0">
                  <a:solidFill>
                    <a:srgbClr val="FF0000"/>
                  </a:solidFill>
                </a:rPr>
                <a:t>dalam penyusunan dan dalam pelaksanaan rencana kerja dan anggaran </a:t>
              </a:r>
              <a:r>
                <a:rPr lang="en-US" dirty="0" err="1">
                  <a:solidFill>
                    <a:srgbClr val="FF0000"/>
                  </a:solidFill>
                </a:rPr>
                <a:t>kementerian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negara</a:t>
              </a:r>
              <a:r>
                <a:rPr lang="en-US" dirty="0">
                  <a:solidFill>
                    <a:srgbClr val="FF0000"/>
                  </a:solidFill>
                </a:rPr>
                <a:t>/</a:t>
              </a:r>
              <a:r>
                <a:rPr lang="en-US" dirty="0" err="1">
                  <a:solidFill>
                    <a:srgbClr val="FF0000"/>
                  </a:solidFill>
                </a:rPr>
                <a:t>lembaga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Tahun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Anggaran</a:t>
              </a:r>
              <a:r>
                <a:rPr lang="en-US" dirty="0">
                  <a:solidFill>
                    <a:srgbClr val="FF0000"/>
                  </a:solidFill>
                </a:rPr>
                <a:t> 2017;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0477500" y="4089400"/>
              <a:ext cx="1079500" cy="127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1557000" y="4089400"/>
              <a:ext cx="0" cy="1447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0807371" y="5537200"/>
              <a:ext cx="749629" cy="0"/>
            </a:xfrm>
            <a:prstGeom prst="line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 rot="16200000">
            <a:off x="-2700990" y="3674970"/>
            <a:ext cx="597205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Peraturan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Menteri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Keuangan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Nomor</a:t>
            </a:r>
            <a:r>
              <a:rPr lang="en-US" sz="2000" dirty="0">
                <a:solidFill>
                  <a:schemeClr val="bg1"/>
                </a:solidFill>
              </a:rPr>
              <a:t> 106/PMK.02/2016</a:t>
            </a:r>
          </a:p>
        </p:txBody>
      </p:sp>
    </p:spTree>
    <p:extLst>
      <p:ext uri="{BB962C8B-B14F-4D97-AF65-F5344CB8AC3E}">
        <p14:creationId xmlns:p14="http://schemas.microsoft.com/office/powerpoint/2010/main" xmlns="" val="175182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745216" y="1385058"/>
            <a:ext cx="8096607" cy="54610"/>
          </a:xfrm>
          <a:custGeom>
            <a:avLst/>
            <a:gdLst/>
            <a:ahLst/>
            <a:cxnLst/>
            <a:rect l="l" t="t" r="r" b="b"/>
            <a:pathLst>
              <a:path w="9965055" h="54609">
                <a:moveTo>
                  <a:pt x="9964928" y="35306"/>
                </a:moveTo>
                <a:lnTo>
                  <a:pt x="0" y="45720"/>
                </a:lnTo>
                <a:lnTo>
                  <a:pt x="0" y="54610"/>
                </a:lnTo>
                <a:lnTo>
                  <a:pt x="9964928" y="44196"/>
                </a:lnTo>
                <a:lnTo>
                  <a:pt x="9964928" y="35306"/>
                </a:lnTo>
                <a:close/>
              </a:path>
              <a:path w="9965055" h="54609">
                <a:moveTo>
                  <a:pt x="9964801" y="0"/>
                </a:moveTo>
                <a:lnTo>
                  <a:pt x="0" y="10414"/>
                </a:lnTo>
                <a:lnTo>
                  <a:pt x="0" y="36957"/>
                </a:lnTo>
                <a:lnTo>
                  <a:pt x="9964928" y="26543"/>
                </a:lnTo>
                <a:lnTo>
                  <a:pt x="9964801" y="0"/>
                </a:lnTo>
                <a:close/>
              </a:path>
            </a:pathLst>
          </a:custGeom>
          <a:solidFill>
            <a:srgbClr val="1F4E79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9290" y="1939120"/>
            <a:ext cx="9899713" cy="4088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spcBef>
                <a:spcPts val="50"/>
              </a:spcBef>
              <a:buFont typeface="+mj-lt"/>
              <a:buAutoNum type="arabicPeriod"/>
              <a:tabLst>
                <a:tab pos="419734" algn="l"/>
              </a:tabLst>
            </a:pPr>
            <a:r>
              <a:rPr sz="2400" spc="-5" dirty="0">
                <a:latin typeface="Calibri"/>
                <a:cs typeface="Calibri"/>
              </a:rPr>
              <a:t>Dalam pelaksanaan </a:t>
            </a:r>
            <a:r>
              <a:rPr sz="2400" spc="-10" dirty="0">
                <a:latin typeface="Calibri"/>
                <a:cs typeface="Calibri"/>
              </a:rPr>
              <a:t>anggaran, besaran </a:t>
            </a:r>
            <a:r>
              <a:rPr sz="2400" dirty="0">
                <a:latin typeface="Calibri"/>
                <a:cs typeface="Calibri"/>
              </a:rPr>
              <a:t>penggunaan </a:t>
            </a:r>
            <a:r>
              <a:rPr sz="2400" spc="-5" dirty="0">
                <a:latin typeface="Calibri"/>
                <a:cs typeface="Calibri"/>
              </a:rPr>
              <a:t>satuan </a:t>
            </a:r>
            <a:r>
              <a:rPr sz="2400" spc="-20" dirty="0">
                <a:latin typeface="Calibri"/>
                <a:cs typeface="Calibri"/>
              </a:rPr>
              <a:t>biaya </a:t>
            </a:r>
            <a:r>
              <a:rPr sz="2400" spc="-10" dirty="0">
                <a:latin typeface="Calibri"/>
                <a:cs typeface="Calibri"/>
              </a:rPr>
              <a:t>untuk  </a:t>
            </a:r>
            <a:r>
              <a:rPr sz="2400" spc="-5" dirty="0">
                <a:latin typeface="Calibri"/>
                <a:cs typeface="Calibri"/>
              </a:rPr>
              <a:t>Sub </a:t>
            </a:r>
            <a:r>
              <a:rPr sz="2400" spc="-15" dirty="0">
                <a:latin typeface="Calibri"/>
                <a:cs typeface="Calibri"/>
              </a:rPr>
              <a:t>Keluaran </a:t>
            </a:r>
            <a:r>
              <a:rPr sz="2400" i="1" spc="-5" dirty="0">
                <a:latin typeface="Calibri"/>
                <a:cs typeface="Calibri"/>
              </a:rPr>
              <a:t>(Sub Output) </a:t>
            </a:r>
            <a:r>
              <a:rPr sz="2400" i="1" spc="-10" dirty="0">
                <a:latin typeface="Calibri"/>
                <a:cs typeface="Calibri"/>
              </a:rPr>
              <a:t>Penelitian </a:t>
            </a:r>
            <a:r>
              <a:rPr sz="2400" spc="-10" dirty="0">
                <a:latin typeface="Calibri"/>
                <a:cs typeface="Calibri"/>
              </a:rPr>
              <a:t>sebagaimana dimaksud </a:t>
            </a:r>
            <a:r>
              <a:rPr sz="2400" spc="-5" dirty="0">
                <a:latin typeface="Calibri"/>
                <a:cs typeface="Calibri"/>
              </a:rPr>
              <a:t>dalam </a:t>
            </a:r>
            <a:r>
              <a:rPr sz="2400" spc="-15" dirty="0">
                <a:latin typeface="Calibri"/>
                <a:cs typeface="Calibri"/>
              </a:rPr>
              <a:t>Pasal </a:t>
            </a:r>
            <a:r>
              <a:rPr sz="2400" dirty="0">
                <a:latin typeface="Calibri"/>
                <a:cs typeface="Calibri"/>
              </a:rPr>
              <a:t>2  </a:t>
            </a:r>
            <a:r>
              <a:rPr sz="2400" spc="-30" dirty="0">
                <a:latin typeface="Calibri"/>
                <a:cs typeface="Calibri"/>
              </a:rPr>
              <a:t>ayat </a:t>
            </a:r>
            <a:r>
              <a:rPr sz="2400" spc="-5" dirty="0">
                <a:latin typeface="Calibri"/>
                <a:cs typeface="Calibri"/>
              </a:rPr>
              <a:t>(2) huruf </a:t>
            </a:r>
            <a:r>
              <a:rPr sz="2400" dirty="0">
                <a:latin typeface="Calibri"/>
                <a:cs typeface="Calibri"/>
              </a:rPr>
              <a:t>b </a:t>
            </a:r>
            <a:r>
              <a:rPr sz="2400" spc="-10" dirty="0">
                <a:latin typeface="Calibri"/>
                <a:cs typeface="Calibri"/>
              </a:rPr>
              <a:t>didasarkan </a:t>
            </a:r>
            <a:r>
              <a:rPr sz="2400" spc="-5" dirty="0">
                <a:latin typeface="Calibri"/>
                <a:cs typeface="Calibri"/>
              </a:rPr>
              <a:t>pada hasil penilaian </a:t>
            </a:r>
            <a:r>
              <a:rPr sz="2400" spc="-25" dirty="0">
                <a:latin typeface="Calibri"/>
                <a:cs typeface="Calibri"/>
              </a:rPr>
              <a:t>komite </a:t>
            </a:r>
            <a:r>
              <a:rPr sz="2400" spc="-5" dirty="0">
                <a:latin typeface="Calibri"/>
                <a:cs typeface="Calibri"/>
              </a:rPr>
              <a:t>penilaian  dan / </a:t>
            </a:r>
            <a:r>
              <a:rPr sz="2400" spc="-15" dirty="0">
                <a:latin typeface="Calibri"/>
                <a:cs typeface="Calibri"/>
              </a:rPr>
              <a:t>atau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i="1" spc="-35" dirty="0">
                <a:latin typeface="Calibri"/>
                <a:cs typeface="Calibri"/>
              </a:rPr>
              <a:t>reviewer,</a:t>
            </a:r>
            <a:endParaRPr lang="en-US" sz="2400" dirty="0">
              <a:latin typeface="Calibri"/>
              <a:cs typeface="Calibri"/>
            </a:endParaRPr>
          </a:p>
          <a:p>
            <a:pPr marL="469900" marR="5080" indent="-457200" algn="just">
              <a:spcBef>
                <a:spcPts val="50"/>
              </a:spcBef>
              <a:buFont typeface="+mj-lt"/>
              <a:buAutoNum type="arabicPeriod"/>
              <a:tabLst>
                <a:tab pos="419734" algn="l"/>
              </a:tabLst>
            </a:pPr>
            <a:r>
              <a:rPr sz="2400" spc="-15" dirty="0">
                <a:latin typeface="Calibri"/>
                <a:cs typeface="Calibri"/>
              </a:rPr>
              <a:t>Pedoman </a:t>
            </a:r>
            <a:r>
              <a:rPr sz="2400" spc="-10" dirty="0">
                <a:latin typeface="Calibri"/>
                <a:cs typeface="Calibri"/>
              </a:rPr>
              <a:t>pembentukan </a:t>
            </a:r>
            <a:r>
              <a:rPr sz="2400" spc="-25" dirty="0">
                <a:latin typeface="Calibri"/>
                <a:cs typeface="Calibri"/>
              </a:rPr>
              <a:t>komite </a:t>
            </a:r>
            <a:r>
              <a:rPr sz="2400" spc="-5" dirty="0">
                <a:latin typeface="Calibri"/>
                <a:cs typeface="Calibri"/>
              </a:rPr>
              <a:t>penilaian dan/ </a:t>
            </a:r>
            <a:r>
              <a:rPr sz="2400" spc="-15" dirty="0">
                <a:latin typeface="Calibri"/>
                <a:cs typeface="Calibri"/>
              </a:rPr>
              <a:t>atau </a:t>
            </a:r>
            <a:r>
              <a:rPr sz="2400" i="1" spc="-35" dirty="0">
                <a:latin typeface="Calibri"/>
                <a:cs typeface="Calibri"/>
              </a:rPr>
              <a:t>reviewer,  </a:t>
            </a:r>
            <a:r>
              <a:rPr sz="2400" i="1" spc="-5" dirty="0">
                <a:latin typeface="Calibri"/>
                <a:cs typeface="Calibri"/>
              </a:rPr>
              <a:t>dan </a:t>
            </a:r>
            <a:r>
              <a:rPr sz="2400" i="1" spc="-20" dirty="0">
                <a:latin typeface="Calibri"/>
                <a:cs typeface="Calibri"/>
              </a:rPr>
              <a:t>tata </a:t>
            </a:r>
            <a:r>
              <a:rPr sz="2400" i="1" spc="-10" dirty="0">
                <a:latin typeface="Calibri"/>
                <a:cs typeface="Calibri"/>
              </a:rPr>
              <a:t>cara pelaksanaan </a:t>
            </a:r>
            <a:r>
              <a:rPr sz="2400" i="1" spc="-5" dirty="0">
                <a:latin typeface="Calibri"/>
                <a:cs typeface="Calibri"/>
              </a:rPr>
              <a:t>penilaian penelitian </a:t>
            </a:r>
            <a:r>
              <a:rPr sz="2400" spc="-10" dirty="0">
                <a:latin typeface="Calibri"/>
                <a:cs typeface="Calibri"/>
              </a:rPr>
              <a:t>mengacu </a:t>
            </a:r>
            <a:r>
              <a:rPr sz="2400" spc="-5" dirty="0">
                <a:latin typeface="Calibri"/>
                <a:cs typeface="Calibri"/>
              </a:rPr>
              <a:t>pada  </a:t>
            </a:r>
            <a:r>
              <a:rPr sz="2400" spc="-15" dirty="0">
                <a:latin typeface="Calibri"/>
                <a:cs typeface="Calibri"/>
              </a:rPr>
              <a:t>peraturan </a:t>
            </a:r>
            <a:r>
              <a:rPr sz="2400" spc="-10" dirty="0">
                <a:latin typeface="Calibri"/>
                <a:cs typeface="Calibri"/>
              </a:rPr>
              <a:t>perundang-undangan yang </a:t>
            </a:r>
            <a:r>
              <a:rPr sz="2400" spc="-20" dirty="0">
                <a:latin typeface="Calibri"/>
                <a:cs typeface="Calibri"/>
              </a:rPr>
              <a:t>ditetapkan </a:t>
            </a:r>
            <a:r>
              <a:rPr sz="2400" spc="-10" dirty="0">
                <a:latin typeface="Calibri"/>
                <a:cs typeface="Calibri"/>
              </a:rPr>
              <a:t>oleh </a:t>
            </a:r>
            <a:r>
              <a:rPr sz="2400" spc="-15" dirty="0">
                <a:latin typeface="Calibri"/>
                <a:cs typeface="Calibri"/>
              </a:rPr>
              <a:t>Menteri </a:t>
            </a:r>
            <a:r>
              <a:rPr sz="2400" spc="-20" dirty="0">
                <a:latin typeface="Calibri"/>
                <a:cs typeface="Calibri"/>
              </a:rPr>
              <a:t>yang  menyelenggarakan </a:t>
            </a:r>
            <a:r>
              <a:rPr sz="2400" spc="-5" dirty="0">
                <a:latin typeface="Calibri"/>
                <a:cs typeface="Calibri"/>
              </a:rPr>
              <a:t>urusan </a:t>
            </a:r>
            <a:r>
              <a:rPr sz="2400" spc="-10" dirty="0">
                <a:latin typeface="Calibri"/>
                <a:cs typeface="Calibri"/>
              </a:rPr>
              <a:t>pemerintahan </a:t>
            </a:r>
            <a:r>
              <a:rPr sz="2400" spc="-5" dirty="0">
                <a:latin typeface="Calibri"/>
                <a:cs typeface="Calibri"/>
              </a:rPr>
              <a:t>di bidang </a:t>
            </a:r>
            <a:r>
              <a:rPr sz="2400" spc="-10" dirty="0">
                <a:latin typeface="Calibri"/>
                <a:cs typeface="Calibri"/>
              </a:rPr>
              <a:t>riset </a:t>
            </a:r>
            <a:r>
              <a:rPr sz="2400" spc="-5" dirty="0">
                <a:latin typeface="Calibri"/>
                <a:cs typeface="Calibri"/>
              </a:rPr>
              <a:t>dan  </a:t>
            </a:r>
            <a:r>
              <a:rPr sz="2400" spc="-10" dirty="0">
                <a:latin typeface="Calibri"/>
                <a:cs typeface="Calibri"/>
              </a:rPr>
              <a:t>teknologi.</a:t>
            </a:r>
            <a:endParaRPr lang="en-US" sz="2400" dirty="0">
              <a:latin typeface="Calibri"/>
              <a:cs typeface="Calibri"/>
            </a:endParaRPr>
          </a:p>
          <a:p>
            <a:pPr marL="469900" marR="5080" indent="-457200" algn="just">
              <a:spcBef>
                <a:spcPts val="50"/>
              </a:spcBef>
              <a:buFont typeface="+mj-lt"/>
              <a:buAutoNum type="arabicPeriod"/>
              <a:tabLst>
                <a:tab pos="419734" algn="l"/>
              </a:tabLst>
            </a:pPr>
            <a:r>
              <a:rPr sz="2400" spc="-10" dirty="0">
                <a:latin typeface="Calibri"/>
                <a:cs typeface="Calibri"/>
              </a:rPr>
              <a:t>Pelaksanaan anggaran sebagaimana dimaksud </a:t>
            </a:r>
            <a:r>
              <a:rPr sz="2400" spc="-5" dirty="0">
                <a:latin typeface="Calibri"/>
                <a:cs typeface="Calibri"/>
              </a:rPr>
              <a:t>pada </a:t>
            </a:r>
            <a:r>
              <a:rPr sz="2400" spc="-30" dirty="0">
                <a:latin typeface="Calibri"/>
                <a:cs typeface="Calibri"/>
              </a:rPr>
              <a:t>ayat </a:t>
            </a:r>
            <a:r>
              <a:rPr sz="2400" spc="-5" dirty="0">
                <a:latin typeface="Calibri"/>
                <a:cs typeface="Calibri"/>
              </a:rPr>
              <a:t>(1)  </a:t>
            </a:r>
            <a:r>
              <a:rPr sz="2400" spc="-15" dirty="0">
                <a:latin typeface="Calibri"/>
                <a:cs typeface="Calibri"/>
              </a:rPr>
              <a:t>berorientasi </a:t>
            </a:r>
            <a:r>
              <a:rPr sz="2400" spc="-5" dirty="0">
                <a:latin typeface="Calibri"/>
                <a:cs typeface="Calibri"/>
              </a:rPr>
              <a:t>pada </a:t>
            </a:r>
            <a:r>
              <a:rPr sz="2400" spc="-25" dirty="0">
                <a:latin typeface="Calibri"/>
                <a:cs typeface="Calibri"/>
              </a:rPr>
              <a:t>keluaran </a:t>
            </a:r>
            <a:r>
              <a:rPr sz="2400" spc="-5" dirty="0">
                <a:latin typeface="Calibri"/>
                <a:cs typeface="Calibri"/>
              </a:rPr>
              <a:t>hasil akhir penelitian </a:t>
            </a:r>
            <a:r>
              <a:rPr sz="2400" spc="-10" dirty="0">
                <a:latin typeface="Calibri"/>
                <a:cs typeface="Calibri"/>
              </a:rPr>
              <a:t>sesuai dengan  </a:t>
            </a:r>
            <a:r>
              <a:rPr sz="2400" spc="-15" dirty="0">
                <a:latin typeface="Calibri"/>
                <a:cs typeface="Calibri"/>
              </a:rPr>
              <a:t>kualifikasi standar kualitas </a:t>
            </a:r>
            <a:r>
              <a:rPr sz="2400" spc="-10" dirty="0">
                <a:latin typeface="Calibri"/>
                <a:cs typeface="Calibri"/>
              </a:rPr>
              <a:t>yang </a:t>
            </a:r>
            <a:r>
              <a:rPr sz="2400" spc="-5" dirty="0">
                <a:latin typeface="Calibri"/>
                <a:cs typeface="Calibri"/>
              </a:rPr>
              <a:t>telah </a:t>
            </a:r>
            <a:r>
              <a:rPr sz="2400" spc="-15" dirty="0">
                <a:latin typeface="Calibri"/>
                <a:cs typeface="Calibri"/>
              </a:rPr>
              <a:t>ditetapkan </a:t>
            </a:r>
            <a:r>
              <a:rPr sz="2400" spc="-5" dirty="0">
                <a:latin typeface="Calibri"/>
                <a:cs typeface="Calibri"/>
              </a:rPr>
              <a:t>dalam </a:t>
            </a:r>
            <a:r>
              <a:rPr sz="2400" spc="-20" dirty="0">
                <a:latin typeface="Calibri"/>
                <a:cs typeface="Calibri"/>
              </a:rPr>
              <a:t>tata cara  </a:t>
            </a:r>
            <a:r>
              <a:rPr sz="2400" spc="-10" dirty="0">
                <a:latin typeface="Calibri"/>
                <a:cs typeface="Calibri"/>
              </a:rPr>
              <a:t>pelaksanaan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penilaian.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9883" y="623996"/>
            <a:ext cx="681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+mj-lt"/>
              </a:rPr>
              <a:t>Pasal</a:t>
            </a:r>
            <a:r>
              <a:rPr lang="en-US" sz="2800" b="1" dirty="0">
                <a:latin typeface="+mj-lt"/>
              </a:rPr>
              <a:t> 5 PMK No. 106/PMK.02/2016</a:t>
            </a:r>
          </a:p>
        </p:txBody>
      </p:sp>
    </p:spTree>
    <p:extLst>
      <p:ext uri="{BB962C8B-B14F-4D97-AF65-F5344CB8AC3E}">
        <p14:creationId xmlns:p14="http://schemas.microsoft.com/office/powerpoint/2010/main" xmlns="" val="209628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8013" y="1138811"/>
            <a:ext cx="5675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TABEL BIAYA DASAR PENELITIA</a:t>
            </a:r>
            <a:r>
              <a:rPr lang="id-ID" sz="2400" b="1" dirty="0">
                <a:solidFill>
                  <a:srgbClr val="C00000"/>
                </a:solidFill>
              </a:rPr>
              <a:t>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221" y="1628766"/>
            <a:ext cx="4698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maksimal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fokus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963347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7082" t="12823" r="14094" b="22522"/>
          <a:stretch>
            <a:fillRect/>
          </a:stretch>
        </p:blipFill>
        <p:spPr bwMode="auto">
          <a:xfrm>
            <a:off x="-8255" y="2644413"/>
            <a:ext cx="6227379" cy="34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17203" t="10453" r="14821" b="5927"/>
          <a:stretch>
            <a:fillRect/>
          </a:stretch>
        </p:blipFill>
        <p:spPr bwMode="auto">
          <a:xfrm>
            <a:off x="6147901" y="1072054"/>
            <a:ext cx="6044099" cy="515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41583" y="6316751"/>
            <a:ext cx="88864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 indent="-268605">
              <a:buFont typeface="Arial" panose="020B0604020202020204" pitchFamily="34" charset="0"/>
              <a:buChar char="•"/>
            </a:pPr>
            <a:r>
              <a:rPr lang="id-ID" sz="2200" b="1" dirty="0">
                <a:solidFill>
                  <a:schemeClr val="accent2">
                    <a:lumMod val="75000"/>
                  </a:schemeClr>
                </a:solidFill>
              </a:rPr>
              <a:t>Pendanaan disesuaikan dengan ketersediaan alokasi anggaran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78" y="308684"/>
            <a:ext cx="10509663" cy="645160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en-AU" dirty="0"/>
              <a:t>BESARAN SBK 2017 - SUB OUTPUT PENELITIAN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23600" y="13970"/>
            <a:ext cx="1168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31533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3525" y="883143"/>
            <a:ext cx="28708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BIAYA TAMBAHAN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3114" y="306127"/>
            <a:ext cx="1636349" cy="6467060"/>
            <a:chOff x="10341318" y="242085"/>
            <a:chExt cx="1636349" cy="6467060"/>
          </a:xfrm>
        </p:grpSpPr>
        <p:pic>
          <p:nvPicPr>
            <p:cNvPr id="8" name="Picture 2" descr="http://marketing.marketing91.netdna-cdn.com/wp-content/uploads/2014/11/Low-cost-market-research.jpg?fd3a6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5890971"/>
              <a:ext cx="1636348" cy="81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www.stewardshipadvocates.org/wp-content/uploads/budgetin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8" y="3572240"/>
              <a:ext cx="1479249" cy="130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www.greenbookblog.org/wp-content/uploads/2014/12/researchcloseu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2211264"/>
              <a:ext cx="1486189" cy="148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genengnews.com/media/images/AnalysisAndInsight/Sept26_2011_32674192_BudgetKnifeWoodenCuttingBoard_2012BudgetCJS186481921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1319" y="4928437"/>
              <a:ext cx="1479249" cy="970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nadjibsalatti.web.id/upload/kontent/1416911660pasar-bebas-asea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327" y="1431665"/>
              <a:ext cx="1478242" cy="633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www.ekon.go.id/berita/img/477267599-pemerintah-gencar-siapkan.64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258" y="242085"/>
              <a:ext cx="1479250" cy="106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 flipV="1">
            <a:off x="1919463" y="853050"/>
            <a:ext cx="9964881" cy="10390"/>
          </a:xfrm>
          <a:prstGeom prst="line">
            <a:avLst/>
          </a:prstGeom>
          <a:ln w="44450" cmpd="thinThick">
            <a:solidFill>
              <a:schemeClr val="accent1">
                <a:lumMod val="50000"/>
                <a:alpha val="7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 l="37684" t="28448" r="31055" b="8190"/>
          <a:stretch>
            <a:fillRect/>
          </a:stretch>
        </p:blipFill>
        <p:spPr bwMode="auto">
          <a:xfrm>
            <a:off x="2097405" y="2491105"/>
            <a:ext cx="4666615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0" cstate="print"/>
          <a:srcRect l="40015" t="14332" r="35662" b="6358"/>
          <a:stretch>
            <a:fillRect/>
          </a:stretch>
        </p:blipFill>
        <p:spPr bwMode="auto">
          <a:xfrm>
            <a:off x="6999605" y="1106805"/>
            <a:ext cx="472948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097405" y="1336040"/>
            <a:ext cx="490220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target </a:t>
            </a:r>
            <a:r>
              <a:rPr lang="en-US" dirty="0" err="1"/>
              <a:t>ouput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878" y="200734"/>
            <a:ext cx="10509663" cy="645160"/>
          </a:xfrm>
          <a:prstGeom prst="rect">
            <a:avLst/>
          </a:prstGeom>
          <a:solidFill>
            <a:srgbClr val="122086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altLang="en-AU" dirty="0"/>
              <a:t>BESARAN SBK 2017 - SUB OUTPUT PENELITIAN</a:t>
            </a:r>
            <a:endParaRPr lang="en-AU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023600" y="13970"/>
            <a:ext cx="1168400" cy="109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2699842"/>
      </p:ext>
    </p:extLst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1293</TotalTime>
  <Words>2108</Words>
  <Application>Microsoft Office PowerPoint</Application>
  <PresentationFormat>Custom</PresentationFormat>
  <Paragraphs>200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Retrospect</vt:lpstr>
      <vt:lpstr>Slide 1</vt:lpstr>
      <vt:lpstr>Slide 2</vt:lpstr>
      <vt:lpstr>Slide 3</vt:lpstr>
      <vt:lpstr>Paradigma Baru Penelitian di Indonesia</vt:lpstr>
      <vt:lpstr>PMK No. 106/PMK.02/2016  TENTANG STANDAR BIAYA KELUARAN TAHUN ANGGARAN 2017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Lampiran Peraturan Menteri Riset Teknologi dan Pendidikan Tinggi No 69 Tahun 2016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TEMUAN BPK</vt:lpstr>
      <vt:lpstr>TEMUAN BPK</vt:lpstr>
      <vt:lpstr>TEMUAN BPK</vt:lpstr>
      <vt:lpstr>  Audit BPK atas Kegiatan Penelitian (Implementasi PMK No.106/2016)  </vt:lpstr>
      <vt:lpstr>ANTISIPASI IMPLEMENTASI PMK VERSI BPK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kemenristek dikti</dc:creator>
  <cp:lastModifiedBy>M.Hardi</cp:lastModifiedBy>
  <cp:revision>48</cp:revision>
  <cp:lastPrinted>2018-02-12T08:55:15Z</cp:lastPrinted>
  <dcterms:created xsi:type="dcterms:W3CDTF">2018-02-06T09:05:54Z</dcterms:created>
  <dcterms:modified xsi:type="dcterms:W3CDTF">2018-02-12T15:52:22Z</dcterms:modified>
</cp:coreProperties>
</file>