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21" r:id="rId3"/>
    <p:sldId id="428" r:id="rId4"/>
    <p:sldId id="416" r:id="rId5"/>
    <p:sldId id="418" r:id="rId6"/>
    <p:sldId id="419" r:id="rId7"/>
    <p:sldId id="424" r:id="rId8"/>
    <p:sldId id="425" r:id="rId9"/>
    <p:sldId id="426" r:id="rId10"/>
    <p:sldId id="427" r:id="rId11"/>
    <p:sldId id="430" r:id="rId12"/>
    <p:sldId id="403" r:id="rId13"/>
    <p:sldId id="423" r:id="rId14"/>
    <p:sldId id="429" r:id="rId15"/>
    <p:sldId id="431" r:id="rId16"/>
    <p:sldId id="415" r:id="rId17"/>
  </p:sldIdLst>
  <p:sldSz cx="11880850" cy="7345363"/>
  <p:notesSz cx="7099300" cy="10234613"/>
  <p:defaultTextStyle>
    <a:defPPr>
      <a:defRPr lang="de-DE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524317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1048634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572951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2097268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621585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3145902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670219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4194536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hyu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800000"/>
    <a:srgbClr val="FDFDE1"/>
    <a:srgbClr val="FEEBBA"/>
    <a:srgbClr val="8E0000"/>
    <a:srgbClr val="640000"/>
    <a:srgbClr val="FFFF66"/>
    <a:srgbClr val="CC0000"/>
    <a:srgbClr val="FF6600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06" autoAdjust="0"/>
  </p:normalViewPr>
  <p:slideViewPr>
    <p:cSldViewPr>
      <p:cViewPr>
        <p:scale>
          <a:sx n="60" d="100"/>
          <a:sy n="60" d="100"/>
        </p:scale>
        <p:origin x="-1038" y="-114"/>
      </p:cViewPr>
      <p:guideLst>
        <p:guide orient="horz" pos="2314"/>
        <p:guide pos="3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02EDD7-9E87-45B2-ACEA-46D18423EE7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02CD2E2-73BB-4F01-811B-32AE051EF18A}">
      <dgm:prSet phldrT="[Text]"/>
      <dgm:spPr>
        <a:xfrm>
          <a:off x="0" y="0"/>
          <a:ext cx="3731260" cy="688450"/>
        </a:xfr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ID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Bidang</a:t>
          </a:r>
          <a:r>
            <a:rPr lang="en-ID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ID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Fokus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0012DAA-A7A8-48D9-BE49-6F9BC03F735C}" type="parTrans" cxnId="{ED3C19C1-0745-4AD7-82F0-07655A4C128E}">
      <dgm:prSet/>
      <dgm:spPr/>
      <dgm:t>
        <a:bodyPr/>
        <a:lstStyle/>
        <a:p>
          <a:endParaRPr lang="en-US"/>
        </a:p>
      </dgm:t>
    </dgm:pt>
    <dgm:pt modelId="{C02820D2-8DCC-444A-BD98-929EF574B106}" type="sibTrans" cxnId="{ED3C19C1-0745-4AD7-82F0-07655A4C128E}">
      <dgm:prSet/>
      <dgm:spPr>
        <a:xfrm>
          <a:off x="3283767" y="527290"/>
          <a:ext cx="447492" cy="447492"/>
        </a:xfr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80CD1B7-0F24-4A34-9178-472D3E074C72}">
      <dgm:prSet phldrT="[Text]"/>
      <dgm:spPr>
        <a:xfrm>
          <a:off x="312493" y="813622"/>
          <a:ext cx="3731260" cy="688450"/>
        </a:xfrm>
        <a:solidFill>
          <a:srgbClr val="ED7D31">
            <a:hueOff val="-485121"/>
            <a:satOff val="-27976"/>
            <a:lumOff val="287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ID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Tema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D89F4F2-D2EB-42FD-8EFD-E40BFDE0DABD}" type="parTrans" cxnId="{41BE8AA2-27CE-4827-9A51-6A987C53A41F}">
      <dgm:prSet/>
      <dgm:spPr/>
      <dgm:t>
        <a:bodyPr/>
        <a:lstStyle/>
        <a:p>
          <a:endParaRPr lang="en-US"/>
        </a:p>
      </dgm:t>
    </dgm:pt>
    <dgm:pt modelId="{675369D0-6927-4F6C-801B-9837137C6ED4}" type="sibTrans" cxnId="{41BE8AA2-27CE-4827-9A51-6A987C53A41F}">
      <dgm:prSet/>
      <dgm:spPr>
        <a:xfrm>
          <a:off x="3596260" y="1340913"/>
          <a:ext cx="447492" cy="447492"/>
        </a:xfrm>
        <a:solidFill>
          <a:srgbClr val="ED7D31">
            <a:tint val="40000"/>
            <a:alpha val="90000"/>
            <a:hueOff val="-424613"/>
            <a:satOff val="-37673"/>
            <a:lumOff val="-385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-424613"/>
              <a:satOff val="-37673"/>
              <a:lumOff val="-385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28075DE-E898-45B7-B788-DD408EE5A73A}">
      <dgm:prSet phldrT="[Text]"/>
      <dgm:spPr>
        <a:xfrm>
          <a:off x="620321" y="1627245"/>
          <a:ext cx="3731260" cy="688450"/>
        </a:xfrm>
        <a:solidFill>
          <a:srgbClr val="ED7D31">
            <a:hueOff val="-970242"/>
            <a:satOff val="-55952"/>
            <a:lumOff val="575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ID" dirty="0" err="1" smtClean="0">
              <a:solidFill>
                <a:srgbClr val="FF0000"/>
              </a:solidFill>
              <a:latin typeface="Calibri"/>
              <a:ea typeface="+mn-ea"/>
              <a:cs typeface="+mn-cs"/>
            </a:rPr>
            <a:t>Topik</a:t>
          </a:r>
          <a:r>
            <a:rPr lang="en-ID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A4B2420-D2F0-47B4-AAA2-938F96C89DA4}" type="parTrans" cxnId="{1E5ADBD8-2B20-4CD3-BFAB-089862DCD89A}">
      <dgm:prSet/>
      <dgm:spPr/>
      <dgm:t>
        <a:bodyPr/>
        <a:lstStyle/>
        <a:p>
          <a:endParaRPr lang="en-US"/>
        </a:p>
      </dgm:t>
    </dgm:pt>
    <dgm:pt modelId="{3178FACA-39AD-4306-9D40-24D7C5E734BB}" type="sibTrans" cxnId="{1E5ADBD8-2B20-4CD3-BFAB-089862DCD89A}">
      <dgm:prSet/>
      <dgm:spPr>
        <a:xfrm>
          <a:off x="3904089" y="2154536"/>
          <a:ext cx="447492" cy="447492"/>
        </a:xfrm>
        <a:solidFill>
          <a:srgbClr val="ED7D31">
            <a:tint val="40000"/>
            <a:alpha val="90000"/>
            <a:hueOff val="-849226"/>
            <a:satOff val="-75346"/>
            <a:lumOff val="-769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-849226"/>
              <a:satOff val="-75346"/>
              <a:lumOff val="-76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5A92629-F628-496E-A667-43A9236492E0}">
      <dgm:prSet phldrT="[Text]"/>
      <dgm:spPr>
        <a:xfrm>
          <a:off x="932815" y="2440868"/>
          <a:ext cx="3731260" cy="688450"/>
        </a:xfrm>
        <a:solidFill>
          <a:srgbClr val="ED7D31">
            <a:hueOff val="-1455363"/>
            <a:satOff val="-83928"/>
            <a:lumOff val="862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ID" dirty="0" err="1" smtClean="0">
              <a:solidFill>
                <a:srgbClr val="FF0000"/>
              </a:solidFill>
              <a:latin typeface="Calibri"/>
              <a:ea typeface="+mn-ea"/>
              <a:cs typeface="+mn-cs"/>
            </a:rPr>
            <a:t>Judul</a:t>
          </a:r>
          <a:endParaRPr lang="en-US" dirty="0">
            <a:solidFill>
              <a:srgbClr val="FF0000"/>
            </a:solidFill>
            <a:latin typeface="Calibri"/>
            <a:ea typeface="+mn-ea"/>
            <a:cs typeface="+mn-cs"/>
          </a:endParaRPr>
        </a:p>
      </dgm:t>
    </dgm:pt>
    <dgm:pt modelId="{51CAF68E-6CC7-48B7-A430-86800B792A81}" type="parTrans" cxnId="{0DFFFDB5-F226-481D-92FC-F01C2728146E}">
      <dgm:prSet/>
      <dgm:spPr/>
      <dgm:t>
        <a:bodyPr/>
        <a:lstStyle/>
        <a:p>
          <a:endParaRPr lang="en-US"/>
        </a:p>
      </dgm:t>
    </dgm:pt>
    <dgm:pt modelId="{A4CAB8FF-8BCE-47EA-8844-96B9DDFC769E}" type="sibTrans" cxnId="{0DFFFDB5-F226-481D-92FC-F01C2728146E}">
      <dgm:prSet/>
      <dgm:spPr/>
      <dgm:t>
        <a:bodyPr/>
        <a:lstStyle/>
        <a:p>
          <a:endParaRPr lang="en-US"/>
        </a:p>
      </dgm:t>
    </dgm:pt>
    <dgm:pt modelId="{00B4D917-6290-4BB2-B623-580B00923701}" type="pres">
      <dgm:prSet presAssocID="{3D02EDD7-9E87-45B2-ACEA-46D18423EE7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27F258-85A4-411D-8D69-E5E080FCA2D0}" type="pres">
      <dgm:prSet presAssocID="{3D02EDD7-9E87-45B2-ACEA-46D18423EE74}" presName="dummyMaxCanvas" presStyleCnt="0">
        <dgm:presLayoutVars/>
      </dgm:prSet>
      <dgm:spPr/>
    </dgm:pt>
    <dgm:pt modelId="{CDB739DF-C36C-410B-999C-00DE951CDBC2}" type="pres">
      <dgm:prSet presAssocID="{3D02EDD7-9E87-45B2-ACEA-46D18423EE74}" presName="FourNodes_1" presStyleLbl="node1" presStyleIdx="0" presStyleCnt="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13D00072-13D0-4235-93C3-CBEABD713C2F}" type="pres">
      <dgm:prSet presAssocID="{3D02EDD7-9E87-45B2-ACEA-46D18423EE74}" presName="FourNodes_2" presStyleLbl="node1" presStyleIdx="1" presStyleCnt="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8610ED0D-F472-4A4C-A958-0399AD29D0B2}" type="pres">
      <dgm:prSet presAssocID="{3D02EDD7-9E87-45B2-ACEA-46D18423EE74}" presName="FourNodes_3" presStyleLbl="node1" presStyleIdx="2" presStyleCnt="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9BECF1CD-B877-4888-BE4D-EE70685F01D6}" type="pres">
      <dgm:prSet presAssocID="{3D02EDD7-9E87-45B2-ACEA-46D18423EE74}" presName="FourNodes_4" presStyleLbl="node1" presStyleIdx="3" presStyleCnt="4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255CE52E-A382-480B-80E9-3EBD6959608D}" type="pres">
      <dgm:prSet presAssocID="{3D02EDD7-9E87-45B2-ACEA-46D18423EE74}" presName="FourConn_1-2" presStyleLbl="fgAccFollowNode1" presStyleIdx="0" presStyleCnt="3">
        <dgm:presLayoutVars>
          <dgm:bulletEnabled val="1"/>
        </dgm:presLayoutVars>
      </dgm:prSet>
      <dgm:spPr>
        <a:prstGeom prst="downArrow">
          <a:avLst>
            <a:gd name="adj1" fmla="val 55000"/>
            <a:gd name="adj2" fmla="val 45000"/>
          </a:avLst>
        </a:prstGeom>
      </dgm:spPr>
      <dgm:t>
        <a:bodyPr/>
        <a:lstStyle/>
        <a:p>
          <a:endParaRPr lang="en-US"/>
        </a:p>
      </dgm:t>
    </dgm:pt>
    <dgm:pt modelId="{E9A461E7-2BC5-40EE-8A9B-AFA7F2B19B3C}" type="pres">
      <dgm:prSet presAssocID="{3D02EDD7-9E87-45B2-ACEA-46D18423EE74}" presName="FourConn_2-3" presStyleLbl="fgAccFollowNode1" presStyleIdx="1" presStyleCnt="3">
        <dgm:presLayoutVars>
          <dgm:bulletEnabled val="1"/>
        </dgm:presLayoutVars>
      </dgm:prSet>
      <dgm:spPr>
        <a:prstGeom prst="downArrow">
          <a:avLst>
            <a:gd name="adj1" fmla="val 55000"/>
            <a:gd name="adj2" fmla="val 45000"/>
          </a:avLst>
        </a:prstGeom>
      </dgm:spPr>
      <dgm:t>
        <a:bodyPr/>
        <a:lstStyle/>
        <a:p>
          <a:endParaRPr lang="en-US"/>
        </a:p>
      </dgm:t>
    </dgm:pt>
    <dgm:pt modelId="{8DDF422D-FCE2-4584-AD41-1214993C1F9D}" type="pres">
      <dgm:prSet presAssocID="{3D02EDD7-9E87-45B2-ACEA-46D18423EE74}" presName="FourConn_3-4" presStyleLbl="fgAccFollowNode1" presStyleIdx="2" presStyleCnt="3">
        <dgm:presLayoutVars>
          <dgm:bulletEnabled val="1"/>
        </dgm:presLayoutVars>
      </dgm:prSet>
      <dgm:spPr>
        <a:prstGeom prst="downArrow">
          <a:avLst>
            <a:gd name="adj1" fmla="val 55000"/>
            <a:gd name="adj2" fmla="val 45000"/>
          </a:avLst>
        </a:prstGeom>
      </dgm:spPr>
      <dgm:t>
        <a:bodyPr/>
        <a:lstStyle/>
        <a:p>
          <a:endParaRPr lang="en-US"/>
        </a:p>
      </dgm:t>
    </dgm:pt>
    <dgm:pt modelId="{0155563A-EB19-4CAD-A4BA-B1AD07FB16F0}" type="pres">
      <dgm:prSet presAssocID="{3D02EDD7-9E87-45B2-ACEA-46D18423EE7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ECFED-3989-4424-80FF-503DCCD3BAE7}" type="pres">
      <dgm:prSet presAssocID="{3D02EDD7-9E87-45B2-ACEA-46D18423EE7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635F1-90DA-4CED-BAFF-FAD4F188DBA0}" type="pres">
      <dgm:prSet presAssocID="{3D02EDD7-9E87-45B2-ACEA-46D18423EE7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5FA3C-683F-48ED-A06B-DCD521C50263}" type="pres">
      <dgm:prSet presAssocID="{3D02EDD7-9E87-45B2-ACEA-46D18423EE7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47D18B-4B93-424C-9CB5-F7D598903755}" type="presOf" srcId="{A02CD2E2-73BB-4F01-811B-32AE051EF18A}" destId="{CDB739DF-C36C-410B-999C-00DE951CDBC2}" srcOrd="0" destOrd="0" presId="urn:microsoft.com/office/officeart/2005/8/layout/vProcess5"/>
    <dgm:cxn modelId="{2E09B35C-0D34-493E-BA3D-BC46B115E823}" type="presOf" srcId="{C28075DE-E898-45B7-B788-DD408EE5A73A}" destId="{8610ED0D-F472-4A4C-A958-0399AD29D0B2}" srcOrd="0" destOrd="0" presId="urn:microsoft.com/office/officeart/2005/8/layout/vProcess5"/>
    <dgm:cxn modelId="{57233B7C-653D-447D-939B-83F7CD1760E6}" type="presOf" srcId="{95A92629-F628-496E-A667-43A9236492E0}" destId="{6435FA3C-683F-48ED-A06B-DCD521C50263}" srcOrd="1" destOrd="0" presId="urn:microsoft.com/office/officeart/2005/8/layout/vProcess5"/>
    <dgm:cxn modelId="{8CBAAAD2-4EBA-4507-A8F0-81C8EFB147FB}" type="presOf" srcId="{A02CD2E2-73BB-4F01-811B-32AE051EF18A}" destId="{0155563A-EB19-4CAD-A4BA-B1AD07FB16F0}" srcOrd="1" destOrd="0" presId="urn:microsoft.com/office/officeart/2005/8/layout/vProcess5"/>
    <dgm:cxn modelId="{42ADB57B-3A2C-4C1A-AEF2-BA649407FFB6}" type="presOf" srcId="{A80CD1B7-0F24-4A34-9178-472D3E074C72}" destId="{1AEECFED-3989-4424-80FF-503DCCD3BAE7}" srcOrd="1" destOrd="0" presId="urn:microsoft.com/office/officeart/2005/8/layout/vProcess5"/>
    <dgm:cxn modelId="{CB1E043F-D4DF-4920-B1B1-E3246459DCBD}" type="presOf" srcId="{3178FACA-39AD-4306-9D40-24D7C5E734BB}" destId="{8DDF422D-FCE2-4584-AD41-1214993C1F9D}" srcOrd="0" destOrd="0" presId="urn:microsoft.com/office/officeart/2005/8/layout/vProcess5"/>
    <dgm:cxn modelId="{53C13DC7-2515-483F-A652-042C8ED3C2FF}" type="presOf" srcId="{95A92629-F628-496E-A667-43A9236492E0}" destId="{9BECF1CD-B877-4888-BE4D-EE70685F01D6}" srcOrd="0" destOrd="0" presId="urn:microsoft.com/office/officeart/2005/8/layout/vProcess5"/>
    <dgm:cxn modelId="{80FB2D57-2657-4DB4-9E01-5B5A2F380B9A}" type="presOf" srcId="{3D02EDD7-9E87-45B2-ACEA-46D18423EE74}" destId="{00B4D917-6290-4BB2-B623-580B00923701}" srcOrd="0" destOrd="0" presId="urn:microsoft.com/office/officeart/2005/8/layout/vProcess5"/>
    <dgm:cxn modelId="{1FCB4344-704C-447E-9668-62D4281D4638}" type="presOf" srcId="{A80CD1B7-0F24-4A34-9178-472D3E074C72}" destId="{13D00072-13D0-4235-93C3-CBEABD713C2F}" srcOrd="0" destOrd="0" presId="urn:microsoft.com/office/officeart/2005/8/layout/vProcess5"/>
    <dgm:cxn modelId="{1E5ADBD8-2B20-4CD3-BFAB-089862DCD89A}" srcId="{3D02EDD7-9E87-45B2-ACEA-46D18423EE74}" destId="{C28075DE-E898-45B7-B788-DD408EE5A73A}" srcOrd="2" destOrd="0" parTransId="{AA4B2420-D2F0-47B4-AAA2-938F96C89DA4}" sibTransId="{3178FACA-39AD-4306-9D40-24D7C5E734BB}"/>
    <dgm:cxn modelId="{7D8A8768-8C26-4029-AC99-7EAD0C1F365D}" type="presOf" srcId="{C28075DE-E898-45B7-B788-DD408EE5A73A}" destId="{E80635F1-90DA-4CED-BAFF-FAD4F188DBA0}" srcOrd="1" destOrd="0" presId="urn:microsoft.com/office/officeart/2005/8/layout/vProcess5"/>
    <dgm:cxn modelId="{0DFFFDB5-F226-481D-92FC-F01C2728146E}" srcId="{3D02EDD7-9E87-45B2-ACEA-46D18423EE74}" destId="{95A92629-F628-496E-A667-43A9236492E0}" srcOrd="3" destOrd="0" parTransId="{51CAF68E-6CC7-48B7-A430-86800B792A81}" sibTransId="{A4CAB8FF-8BCE-47EA-8844-96B9DDFC769E}"/>
    <dgm:cxn modelId="{ED3C19C1-0745-4AD7-82F0-07655A4C128E}" srcId="{3D02EDD7-9E87-45B2-ACEA-46D18423EE74}" destId="{A02CD2E2-73BB-4F01-811B-32AE051EF18A}" srcOrd="0" destOrd="0" parTransId="{D0012DAA-A7A8-48D9-BE49-6F9BC03F735C}" sibTransId="{C02820D2-8DCC-444A-BD98-929EF574B106}"/>
    <dgm:cxn modelId="{23A66D57-1B94-448A-951A-2C2EFAAAFB94}" type="presOf" srcId="{675369D0-6927-4F6C-801B-9837137C6ED4}" destId="{E9A461E7-2BC5-40EE-8A9B-AFA7F2B19B3C}" srcOrd="0" destOrd="0" presId="urn:microsoft.com/office/officeart/2005/8/layout/vProcess5"/>
    <dgm:cxn modelId="{8652A47B-077E-4E4A-9305-73A3D5FC7F3B}" type="presOf" srcId="{C02820D2-8DCC-444A-BD98-929EF574B106}" destId="{255CE52E-A382-480B-80E9-3EBD6959608D}" srcOrd="0" destOrd="0" presId="urn:microsoft.com/office/officeart/2005/8/layout/vProcess5"/>
    <dgm:cxn modelId="{41BE8AA2-27CE-4827-9A51-6A987C53A41F}" srcId="{3D02EDD7-9E87-45B2-ACEA-46D18423EE74}" destId="{A80CD1B7-0F24-4A34-9178-472D3E074C72}" srcOrd="1" destOrd="0" parTransId="{1D89F4F2-D2EB-42FD-8EFD-E40BFDE0DABD}" sibTransId="{675369D0-6927-4F6C-801B-9837137C6ED4}"/>
    <dgm:cxn modelId="{583F438F-0327-47F5-BB13-021D510229BC}" type="presParOf" srcId="{00B4D917-6290-4BB2-B623-580B00923701}" destId="{3227F258-85A4-411D-8D69-E5E080FCA2D0}" srcOrd="0" destOrd="0" presId="urn:microsoft.com/office/officeart/2005/8/layout/vProcess5"/>
    <dgm:cxn modelId="{7154FF9E-7A18-43D2-B797-B99BDE7391F6}" type="presParOf" srcId="{00B4D917-6290-4BB2-B623-580B00923701}" destId="{CDB739DF-C36C-410B-999C-00DE951CDBC2}" srcOrd="1" destOrd="0" presId="urn:microsoft.com/office/officeart/2005/8/layout/vProcess5"/>
    <dgm:cxn modelId="{530A0832-D76B-401B-AF37-3E3D840368D2}" type="presParOf" srcId="{00B4D917-6290-4BB2-B623-580B00923701}" destId="{13D00072-13D0-4235-93C3-CBEABD713C2F}" srcOrd="2" destOrd="0" presId="urn:microsoft.com/office/officeart/2005/8/layout/vProcess5"/>
    <dgm:cxn modelId="{E8EDECDA-E912-49C2-8A47-C4DE6A294F23}" type="presParOf" srcId="{00B4D917-6290-4BB2-B623-580B00923701}" destId="{8610ED0D-F472-4A4C-A958-0399AD29D0B2}" srcOrd="3" destOrd="0" presId="urn:microsoft.com/office/officeart/2005/8/layout/vProcess5"/>
    <dgm:cxn modelId="{8F9AC49F-6B00-4382-A7F7-0D032ADC0157}" type="presParOf" srcId="{00B4D917-6290-4BB2-B623-580B00923701}" destId="{9BECF1CD-B877-4888-BE4D-EE70685F01D6}" srcOrd="4" destOrd="0" presId="urn:microsoft.com/office/officeart/2005/8/layout/vProcess5"/>
    <dgm:cxn modelId="{FB5606E8-9132-4B0A-A15E-6B38A9996EEA}" type="presParOf" srcId="{00B4D917-6290-4BB2-B623-580B00923701}" destId="{255CE52E-A382-480B-80E9-3EBD6959608D}" srcOrd="5" destOrd="0" presId="urn:microsoft.com/office/officeart/2005/8/layout/vProcess5"/>
    <dgm:cxn modelId="{61D8598D-7290-413F-855B-68A3C1C375FA}" type="presParOf" srcId="{00B4D917-6290-4BB2-B623-580B00923701}" destId="{E9A461E7-2BC5-40EE-8A9B-AFA7F2B19B3C}" srcOrd="6" destOrd="0" presId="urn:microsoft.com/office/officeart/2005/8/layout/vProcess5"/>
    <dgm:cxn modelId="{58723225-2C06-47F8-9270-6F68E19A5EB4}" type="presParOf" srcId="{00B4D917-6290-4BB2-B623-580B00923701}" destId="{8DDF422D-FCE2-4584-AD41-1214993C1F9D}" srcOrd="7" destOrd="0" presId="urn:microsoft.com/office/officeart/2005/8/layout/vProcess5"/>
    <dgm:cxn modelId="{5E058CBA-1CFD-4E25-AC06-B1D2626210F2}" type="presParOf" srcId="{00B4D917-6290-4BB2-B623-580B00923701}" destId="{0155563A-EB19-4CAD-A4BA-B1AD07FB16F0}" srcOrd="8" destOrd="0" presId="urn:microsoft.com/office/officeart/2005/8/layout/vProcess5"/>
    <dgm:cxn modelId="{B9DCD7E4-6976-441E-912C-49F293EDD978}" type="presParOf" srcId="{00B4D917-6290-4BB2-B623-580B00923701}" destId="{1AEECFED-3989-4424-80FF-503DCCD3BAE7}" srcOrd="9" destOrd="0" presId="urn:microsoft.com/office/officeart/2005/8/layout/vProcess5"/>
    <dgm:cxn modelId="{5E14D741-9364-4986-A6CB-EF07FD6CCE8A}" type="presParOf" srcId="{00B4D917-6290-4BB2-B623-580B00923701}" destId="{E80635F1-90DA-4CED-BAFF-FAD4F188DBA0}" srcOrd="10" destOrd="0" presId="urn:microsoft.com/office/officeart/2005/8/layout/vProcess5"/>
    <dgm:cxn modelId="{0FE9D756-5368-431A-87BB-79C4FED2166E}" type="presParOf" srcId="{00B4D917-6290-4BB2-B623-580B00923701}" destId="{6435FA3C-683F-48ED-A06B-DCD521C5026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02EDD7-9E87-45B2-ACEA-46D18423EE7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02CD2E2-73BB-4F01-811B-32AE051EF18A}">
      <dgm:prSet phldrT="[Text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Bidang</a:t>
          </a:r>
          <a:r>
            <a:rPr lang="en-ID" b="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r>
            <a:rPr lang="en-ID" b="0" dirty="0">
              <a:solidFill>
                <a:schemeClr val="tx1"/>
              </a:solidFill>
              <a:latin typeface="Bookman Old Style" pitchFamily="18" charset="0"/>
            </a:rPr>
            <a:t> PT</a:t>
          </a:r>
          <a:endParaRPr lang="en-US" b="0" dirty="0">
            <a:solidFill>
              <a:schemeClr val="tx1"/>
            </a:solidFill>
            <a:latin typeface="Bookman Old Style" pitchFamily="18" charset="0"/>
          </a:endParaRPr>
        </a:p>
      </dgm:t>
    </dgm:pt>
    <dgm:pt modelId="{D0012DAA-A7A8-48D9-BE49-6F9BC03F735C}" type="parTrans" cxnId="{ED3C19C1-0745-4AD7-82F0-07655A4C128E}">
      <dgm:prSet/>
      <dgm:spPr/>
      <dgm:t>
        <a:bodyPr/>
        <a:lstStyle/>
        <a:p>
          <a:endParaRPr lang="en-US"/>
        </a:p>
      </dgm:t>
    </dgm:pt>
    <dgm:pt modelId="{C02820D2-8DCC-444A-BD98-929EF574B106}" type="sibTrans" cxnId="{ED3C19C1-0745-4AD7-82F0-07655A4C128E}">
      <dgm:prSet/>
      <dgm:spPr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A80CD1B7-0F24-4A34-9178-472D3E074C72}">
      <dgm:prSet phldrT="[Text]"/>
      <dgm:spPr/>
      <dgm:t>
        <a:bodyPr/>
        <a:lstStyle/>
        <a:p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Tema</a:t>
          </a:r>
          <a:r>
            <a:rPr lang="en-ID" b="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endParaRPr lang="en-US" b="0" dirty="0">
            <a:solidFill>
              <a:schemeClr val="tx1"/>
            </a:solidFill>
            <a:latin typeface="Bookman Old Style" pitchFamily="18" charset="0"/>
          </a:endParaRPr>
        </a:p>
      </dgm:t>
    </dgm:pt>
    <dgm:pt modelId="{1D89F4F2-D2EB-42FD-8EFD-E40BFDE0DABD}" type="parTrans" cxnId="{41BE8AA2-27CE-4827-9A51-6A987C53A41F}">
      <dgm:prSet/>
      <dgm:spPr/>
      <dgm:t>
        <a:bodyPr/>
        <a:lstStyle/>
        <a:p>
          <a:endParaRPr lang="en-US"/>
        </a:p>
      </dgm:t>
    </dgm:pt>
    <dgm:pt modelId="{675369D0-6927-4F6C-801B-9837137C6ED4}" type="sibTrans" cxnId="{41BE8AA2-27CE-4827-9A51-6A987C53A41F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C28075DE-E898-45B7-B788-DD408EE5A73A}">
      <dgm:prSet phldrT="[Text]"/>
      <dgm:spPr>
        <a:solidFill>
          <a:srgbClr val="92D050"/>
        </a:solidFill>
      </dgm:spPr>
      <dgm:t>
        <a:bodyPr/>
        <a:lstStyle/>
        <a:p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Topik</a:t>
          </a:r>
          <a:r>
            <a:rPr lang="en-ID" b="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b="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endParaRPr lang="en-US" b="0" dirty="0">
            <a:solidFill>
              <a:schemeClr val="tx1"/>
            </a:solidFill>
            <a:latin typeface="Bookman Old Style" pitchFamily="18" charset="0"/>
          </a:endParaRPr>
        </a:p>
      </dgm:t>
    </dgm:pt>
    <dgm:pt modelId="{AA4B2420-D2F0-47B4-AAA2-938F96C89DA4}" type="parTrans" cxnId="{1E5ADBD8-2B20-4CD3-BFAB-089862DCD89A}">
      <dgm:prSet/>
      <dgm:spPr/>
      <dgm:t>
        <a:bodyPr/>
        <a:lstStyle/>
        <a:p>
          <a:endParaRPr lang="en-US"/>
        </a:p>
      </dgm:t>
    </dgm:pt>
    <dgm:pt modelId="{3178FACA-39AD-4306-9D40-24D7C5E734BB}" type="sibTrans" cxnId="{1E5ADBD8-2B20-4CD3-BFAB-089862DCD89A}">
      <dgm:prSet/>
      <dgm:spPr/>
      <dgm:t>
        <a:bodyPr/>
        <a:lstStyle/>
        <a:p>
          <a:endParaRPr lang="en-US"/>
        </a:p>
      </dgm:t>
    </dgm:pt>
    <dgm:pt modelId="{00B4D917-6290-4BB2-B623-580B00923701}" type="pres">
      <dgm:prSet presAssocID="{3D02EDD7-9E87-45B2-ACEA-46D18423EE7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27F258-85A4-411D-8D69-E5E080FCA2D0}" type="pres">
      <dgm:prSet presAssocID="{3D02EDD7-9E87-45B2-ACEA-46D18423EE74}" presName="dummyMaxCanvas" presStyleCnt="0">
        <dgm:presLayoutVars/>
      </dgm:prSet>
      <dgm:spPr/>
    </dgm:pt>
    <dgm:pt modelId="{82DB18F9-A461-478D-BE5B-079B2904328D}" type="pres">
      <dgm:prSet presAssocID="{3D02EDD7-9E87-45B2-ACEA-46D18423EE7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AB7D3-406A-4BEB-B914-5B51CEE77063}" type="pres">
      <dgm:prSet presAssocID="{3D02EDD7-9E87-45B2-ACEA-46D18423EE7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77D86F-D261-4A13-87BF-3AFAB4CF70A7}" type="pres">
      <dgm:prSet presAssocID="{3D02EDD7-9E87-45B2-ACEA-46D18423EE7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CFF4BF-59F6-4B49-B963-0199AC549D8D}" type="pres">
      <dgm:prSet presAssocID="{3D02EDD7-9E87-45B2-ACEA-46D18423EE7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36304-F6F3-49A4-87BB-10F6F8896D7F}" type="pres">
      <dgm:prSet presAssocID="{3D02EDD7-9E87-45B2-ACEA-46D18423EE7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C9F662-1AE6-4BBA-914F-BF6844E8F570}" type="pres">
      <dgm:prSet presAssocID="{3D02EDD7-9E87-45B2-ACEA-46D18423EE7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1624F-54FD-4D4C-9D9A-07A1476649C9}" type="pres">
      <dgm:prSet presAssocID="{3D02EDD7-9E87-45B2-ACEA-46D18423EE7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FA9741-D104-492D-ABAA-C8F0899B1485}" type="pres">
      <dgm:prSet presAssocID="{3D02EDD7-9E87-45B2-ACEA-46D18423EE7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4466D9-B108-4910-905B-0989E34F5B07}" type="presOf" srcId="{A80CD1B7-0F24-4A34-9178-472D3E074C72}" destId="{49A1624F-54FD-4D4C-9D9A-07A1476649C9}" srcOrd="1" destOrd="0" presId="urn:microsoft.com/office/officeart/2005/8/layout/vProcess5"/>
    <dgm:cxn modelId="{9FF8EB97-8F68-42D8-926B-B1D8365E67D5}" type="presOf" srcId="{A80CD1B7-0F24-4A34-9178-472D3E074C72}" destId="{2B7AB7D3-406A-4BEB-B914-5B51CEE77063}" srcOrd="0" destOrd="0" presId="urn:microsoft.com/office/officeart/2005/8/layout/vProcess5"/>
    <dgm:cxn modelId="{7293CD67-BD15-453A-851B-6082DCC3686E}" type="presOf" srcId="{A02CD2E2-73BB-4F01-811B-32AE051EF18A}" destId="{82DB18F9-A461-478D-BE5B-079B2904328D}" srcOrd="0" destOrd="0" presId="urn:microsoft.com/office/officeart/2005/8/layout/vProcess5"/>
    <dgm:cxn modelId="{1E5ADBD8-2B20-4CD3-BFAB-089862DCD89A}" srcId="{3D02EDD7-9E87-45B2-ACEA-46D18423EE74}" destId="{C28075DE-E898-45B7-B788-DD408EE5A73A}" srcOrd="2" destOrd="0" parTransId="{AA4B2420-D2F0-47B4-AAA2-938F96C89DA4}" sibTransId="{3178FACA-39AD-4306-9D40-24D7C5E734BB}"/>
    <dgm:cxn modelId="{D1A39CF5-E646-46EE-AF20-463BD86BC350}" type="presOf" srcId="{A02CD2E2-73BB-4F01-811B-32AE051EF18A}" destId="{EBC9F662-1AE6-4BBA-914F-BF6844E8F570}" srcOrd="1" destOrd="0" presId="urn:microsoft.com/office/officeart/2005/8/layout/vProcess5"/>
    <dgm:cxn modelId="{69B84BC7-0789-4654-AC22-61377A1CC1FE}" type="presOf" srcId="{C02820D2-8DCC-444A-BD98-929EF574B106}" destId="{89CFF4BF-59F6-4B49-B963-0199AC549D8D}" srcOrd="0" destOrd="0" presId="urn:microsoft.com/office/officeart/2005/8/layout/vProcess5"/>
    <dgm:cxn modelId="{37706940-2197-47CB-A903-2360DE8606AC}" type="presOf" srcId="{675369D0-6927-4F6C-801B-9837137C6ED4}" destId="{8BD36304-F6F3-49A4-87BB-10F6F8896D7F}" srcOrd="0" destOrd="0" presId="urn:microsoft.com/office/officeart/2005/8/layout/vProcess5"/>
    <dgm:cxn modelId="{ED3C19C1-0745-4AD7-82F0-07655A4C128E}" srcId="{3D02EDD7-9E87-45B2-ACEA-46D18423EE74}" destId="{A02CD2E2-73BB-4F01-811B-32AE051EF18A}" srcOrd="0" destOrd="0" parTransId="{D0012DAA-A7A8-48D9-BE49-6F9BC03F735C}" sibTransId="{C02820D2-8DCC-444A-BD98-929EF574B106}"/>
    <dgm:cxn modelId="{0D90A4EF-7C5F-45DF-9AA1-B2657071A610}" type="presOf" srcId="{C28075DE-E898-45B7-B788-DD408EE5A73A}" destId="{E777D86F-D261-4A13-87BF-3AFAB4CF70A7}" srcOrd="0" destOrd="0" presId="urn:microsoft.com/office/officeart/2005/8/layout/vProcess5"/>
    <dgm:cxn modelId="{CE4D67FD-53D5-4761-974A-0A07AA3BAEF7}" type="presOf" srcId="{3D02EDD7-9E87-45B2-ACEA-46D18423EE74}" destId="{00B4D917-6290-4BB2-B623-580B00923701}" srcOrd="0" destOrd="0" presId="urn:microsoft.com/office/officeart/2005/8/layout/vProcess5"/>
    <dgm:cxn modelId="{41BE8AA2-27CE-4827-9A51-6A987C53A41F}" srcId="{3D02EDD7-9E87-45B2-ACEA-46D18423EE74}" destId="{A80CD1B7-0F24-4A34-9178-472D3E074C72}" srcOrd="1" destOrd="0" parTransId="{1D89F4F2-D2EB-42FD-8EFD-E40BFDE0DABD}" sibTransId="{675369D0-6927-4F6C-801B-9837137C6ED4}"/>
    <dgm:cxn modelId="{4237359A-CB90-456A-9F65-00B28AE90C5D}" type="presOf" srcId="{C28075DE-E898-45B7-B788-DD408EE5A73A}" destId="{64FA9741-D104-492D-ABAA-C8F0899B1485}" srcOrd="1" destOrd="0" presId="urn:microsoft.com/office/officeart/2005/8/layout/vProcess5"/>
    <dgm:cxn modelId="{E3A6EC60-796C-4883-957D-F5B958AB0C19}" type="presParOf" srcId="{00B4D917-6290-4BB2-B623-580B00923701}" destId="{3227F258-85A4-411D-8D69-E5E080FCA2D0}" srcOrd="0" destOrd="0" presId="urn:microsoft.com/office/officeart/2005/8/layout/vProcess5"/>
    <dgm:cxn modelId="{5989355F-84BD-46AC-A441-27FEFDA55797}" type="presParOf" srcId="{00B4D917-6290-4BB2-B623-580B00923701}" destId="{82DB18F9-A461-478D-BE5B-079B2904328D}" srcOrd="1" destOrd="0" presId="urn:microsoft.com/office/officeart/2005/8/layout/vProcess5"/>
    <dgm:cxn modelId="{0F23940E-89B1-4C2E-9205-23E956F91149}" type="presParOf" srcId="{00B4D917-6290-4BB2-B623-580B00923701}" destId="{2B7AB7D3-406A-4BEB-B914-5B51CEE77063}" srcOrd="2" destOrd="0" presId="urn:microsoft.com/office/officeart/2005/8/layout/vProcess5"/>
    <dgm:cxn modelId="{1C6ADF0D-557B-4374-80F4-D8BD72A6CD92}" type="presParOf" srcId="{00B4D917-6290-4BB2-B623-580B00923701}" destId="{E777D86F-D261-4A13-87BF-3AFAB4CF70A7}" srcOrd="3" destOrd="0" presId="urn:microsoft.com/office/officeart/2005/8/layout/vProcess5"/>
    <dgm:cxn modelId="{3DE61193-1193-4C8A-9DC7-9D675163532D}" type="presParOf" srcId="{00B4D917-6290-4BB2-B623-580B00923701}" destId="{89CFF4BF-59F6-4B49-B963-0199AC549D8D}" srcOrd="4" destOrd="0" presId="urn:microsoft.com/office/officeart/2005/8/layout/vProcess5"/>
    <dgm:cxn modelId="{9CD1B74C-82A3-49D6-A89F-B3CB501E6E95}" type="presParOf" srcId="{00B4D917-6290-4BB2-B623-580B00923701}" destId="{8BD36304-F6F3-49A4-87BB-10F6F8896D7F}" srcOrd="5" destOrd="0" presId="urn:microsoft.com/office/officeart/2005/8/layout/vProcess5"/>
    <dgm:cxn modelId="{E7DFB6B4-10E6-4E67-A066-5BBB1E4382B4}" type="presParOf" srcId="{00B4D917-6290-4BB2-B623-580B00923701}" destId="{EBC9F662-1AE6-4BBA-914F-BF6844E8F570}" srcOrd="6" destOrd="0" presId="urn:microsoft.com/office/officeart/2005/8/layout/vProcess5"/>
    <dgm:cxn modelId="{9B180E15-9D0E-4032-B8F6-DF06D34DE884}" type="presParOf" srcId="{00B4D917-6290-4BB2-B623-580B00923701}" destId="{49A1624F-54FD-4D4C-9D9A-07A1476649C9}" srcOrd="7" destOrd="0" presId="urn:microsoft.com/office/officeart/2005/8/layout/vProcess5"/>
    <dgm:cxn modelId="{D7DC2622-6DEA-4284-ABAA-B1239F0731BF}" type="presParOf" srcId="{00B4D917-6290-4BB2-B623-580B00923701}" destId="{64FA9741-D104-492D-ABAA-C8F0899B148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739DF-C36C-410B-999C-00DE951CDBC2}">
      <dsp:nvSpPr>
        <dsp:cNvPr id="0" name=""/>
        <dsp:cNvSpPr/>
      </dsp:nvSpPr>
      <dsp:spPr>
        <a:xfrm>
          <a:off x="0" y="0"/>
          <a:ext cx="3637050" cy="648730"/>
        </a:xfrm>
        <a:prstGeom prst="roundRect">
          <a:avLst>
            <a:gd name="adj" fmla="val 10000"/>
          </a:avLst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Bidang</a:t>
          </a:r>
          <a:r>
            <a:rPr lang="en-ID" sz="2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en-ID" sz="28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Fokus</a:t>
          </a:r>
          <a:endParaRPr lang="en-US" sz="2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001" y="19001"/>
        <a:ext cx="2882201" cy="610728"/>
      </dsp:txXfrm>
    </dsp:sp>
    <dsp:sp modelId="{13D00072-13D0-4235-93C3-CBEABD713C2F}">
      <dsp:nvSpPr>
        <dsp:cNvPr id="0" name=""/>
        <dsp:cNvSpPr/>
      </dsp:nvSpPr>
      <dsp:spPr>
        <a:xfrm>
          <a:off x="304602" y="766681"/>
          <a:ext cx="3637050" cy="648730"/>
        </a:xfrm>
        <a:prstGeom prst="roundRect">
          <a:avLst>
            <a:gd name="adj" fmla="val 10000"/>
          </a:avLst>
        </a:prstGeom>
        <a:solidFill>
          <a:srgbClr val="ED7D31">
            <a:hueOff val="-485121"/>
            <a:satOff val="-27976"/>
            <a:lumOff val="287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Tema</a:t>
          </a:r>
          <a:endParaRPr lang="en-US" sz="2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23603" y="785682"/>
        <a:ext cx="2872770" cy="610728"/>
      </dsp:txXfrm>
    </dsp:sp>
    <dsp:sp modelId="{8610ED0D-F472-4A4C-A958-0399AD29D0B2}">
      <dsp:nvSpPr>
        <dsp:cNvPr id="0" name=""/>
        <dsp:cNvSpPr/>
      </dsp:nvSpPr>
      <dsp:spPr>
        <a:xfrm>
          <a:off x="604659" y="1533362"/>
          <a:ext cx="3637050" cy="648730"/>
        </a:xfrm>
        <a:prstGeom prst="roundRect">
          <a:avLst>
            <a:gd name="adj" fmla="val 10000"/>
          </a:avLst>
        </a:prstGeom>
        <a:solidFill>
          <a:srgbClr val="ED7D31">
            <a:hueOff val="-970242"/>
            <a:satOff val="-55952"/>
            <a:lumOff val="575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>
              <a:solidFill>
                <a:srgbClr val="FF0000"/>
              </a:solidFill>
              <a:latin typeface="Calibri"/>
              <a:ea typeface="+mn-ea"/>
              <a:cs typeface="+mn-cs"/>
            </a:rPr>
            <a:t>Topik</a:t>
          </a:r>
          <a:r>
            <a:rPr lang="en-ID" sz="2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endParaRPr lang="en-US" sz="2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23660" y="1552363"/>
        <a:ext cx="2877317" cy="610728"/>
      </dsp:txXfrm>
    </dsp:sp>
    <dsp:sp modelId="{9BECF1CD-B877-4888-BE4D-EE70685F01D6}">
      <dsp:nvSpPr>
        <dsp:cNvPr id="0" name=""/>
        <dsp:cNvSpPr/>
      </dsp:nvSpPr>
      <dsp:spPr>
        <a:xfrm>
          <a:off x="909262" y="2300043"/>
          <a:ext cx="3637050" cy="648730"/>
        </a:xfrm>
        <a:prstGeom prst="roundRect">
          <a:avLst>
            <a:gd name="adj" fmla="val 10000"/>
          </a:avLst>
        </a:prstGeom>
        <a:solidFill>
          <a:srgbClr val="ED7D31">
            <a:hueOff val="-1455363"/>
            <a:satOff val="-83928"/>
            <a:lumOff val="862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>
              <a:solidFill>
                <a:srgbClr val="FF0000"/>
              </a:solidFill>
              <a:latin typeface="Calibri"/>
              <a:ea typeface="+mn-ea"/>
              <a:cs typeface="+mn-cs"/>
            </a:rPr>
            <a:t>Judul</a:t>
          </a:r>
          <a:endParaRPr lang="en-US" sz="2800" kern="1200" dirty="0">
            <a:solidFill>
              <a:srgbClr val="FF0000"/>
            </a:solidFill>
            <a:latin typeface="Calibri"/>
            <a:ea typeface="+mn-ea"/>
            <a:cs typeface="+mn-cs"/>
          </a:endParaRPr>
        </a:p>
      </dsp:txBody>
      <dsp:txXfrm>
        <a:off x="928263" y="2319044"/>
        <a:ext cx="2872770" cy="610728"/>
      </dsp:txXfrm>
    </dsp:sp>
    <dsp:sp modelId="{255CE52E-A382-480B-80E9-3EBD6959608D}">
      <dsp:nvSpPr>
        <dsp:cNvPr id="0" name=""/>
        <dsp:cNvSpPr/>
      </dsp:nvSpPr>
      <dsp:spPr>
        <a:xfrm>
          <a:off x="3215375" y="496868"/>
          <a:ext cx="421674" cy="421674"/>
        </a:xfrm>
        <a:prstGeom prst="downArrow">
          <a:avLst>
            <a:gd name="adj1" fmla="val 55000"/>
            <a:gd name="adj2" fmla="val 45000"/>
          </a:avLst>
        </a:prstGeo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310252" y="496868"/>
        <a:ext cx="231920" cy="317310"/>
      </dsp:txXfrm>
    </dsp:sp>
    <dsp:sp modelId="{E9A461E7-2BC5-40EE-8A9B-AFA7F2B19B3C}">
      <dsp:nvSpPr>
        <dsp:cNvPr id="0" name=""/>
        <dsp:cNvSpPr/>
      </dsp:nvSpPr>
      <dsp:spPr>
        <a:xfrm>
          <a:off x="3519978" y="1263549"/>
          <a:ext cx="421674" cy="421674"/>
        </a:xfrm>
        <a:prstGeom prst="downArrow">
          <a:avLst>
            <a:gd name="adj1" fmla="val 55000"/>
            <a:gd name="adj2" fmla="val 45000"/>
          </a:avLst>
        </a:prstGeom>
        <a:solidFill>
          <a:srgbClr val="ED7D31">
            <a:tint val="40000"/>
            <a:alpha val="90000"/>
            <a:hueOff val="-424613"/>
            <a:satOff val="-37673"/>
            <a:lumOff val="-385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-424613"/>
              <a:satOff val="-37673"/>
              <a:lumOff val="-385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614855" y="1263549"/>
        <a:ext cx="231920" cy="317310"/>
      </dsp:txXfrm>
    </dsp:sp>
    <dsp:sp modelId="{8DDF422D-FCE2-4584-AD41-1214993C1F9D}">
      <dsp:nvSpPr>
        <dsp:cNvPr id="0" name=""/>
        <dsp:cNvSpPr/>
      </dsp:nvSpPr>
      <dsp:spPr>
        <a:xfrm>
          <a:off x="3820035" y="2030230"/>
          <a:ext cx="421674" cy="421674"/>
        </a:xfrm>
        <a:prstGeom prst="downArrow">
          <a:avLst>
            <a:gd name="adj1" fmla="val 55000"/>
            <a:gd name="adj2" fmla="val 45000"/>
          </a:avLst>
        </a:prstGeom>
        <a:solidFill>
          <a:srgbClr val="ED7D31">
            <a:tint val="40000"/>
            <a:alpha val="90000"/>
            <a:hueOff val="-849226"/>
            <a:satOff val="-75346"/>
            <a:lumOff val="-769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-849226"/>
              <a:satOff val="-75346"/>
              <a:lumOff val="-769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914912" y="2030230"/>
        <a:ext cx="231920" cy="317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18F9-A461-478D-BE5B-079B2904328D}">
      <dsp:nvSpPr>
        <dsp:cNvPr id="0" name=""/>
        <dsp:cNvSpPr/>
      </dsp:nvSpPr>
      <dsp:spPr>
        <a:xfrm>
          <a:off x="0" y="0"/>
          <a:ext cx="4223401" cy="87857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Bidang</a:t>
          </a:r>
          <a:r>
            <a:rPr lang="en-ID" sz="2400" b="0" kern="120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r>
            <a:rPr lang="en-ID" sz="2400" b="0" kern="1200" dirty="0">
              <a:solidFill>
                <a:schemeClr val="tx1"/>
              </a:solidFill>
              <a:latin typeface="Bookman Old Style" pitchFamily="18" charset="0"/>
            </a:rPr>
            <a:t> PT</a:t>
          </a:r>
          <a:endParaRPr lang="en-US" sz="2400" b="0" kern="1200" dirty="0">
            <a:solidFill>
              <a:schemeClr val="tx1"/>
            </a:solidFill>
            <a:latin typeface="Bookman Old Style" pitchFamily="18" charset="0"/>
          </a:endParaRPr>
        </a:p>
      </dsp:txBody>
      <dsp:txXfrm>
        <a:off x="25733" y="25733"/>
        <a:ext cx="3275346" cy="827112"/>
      </dsp:txXfrm>
    </dsp:sp>
    <dsp:sp modelId="{2B7AB7D3-406A-4BEB-B914-5B51CEE77063}">
      <dsp:nvSpPr>
        <dsp:cNvPr id="0" name=""/>
        <dsp:cNvSpPr/>
      </dsp:nvSpPr>
      <dsp:spPr>
        <a:xfrm>
          <a:off x="372653" y="1025007"/>
          <a:ext cx="4223401" cy="878578"/>
        </a:xfrm>
        <a:prstGeom prst="roundRect">
          <a:avLst>
            <a:gd name="adj" fmla="val 10000"/>
          </a:avLst>
        </a:prstGeom>
        <a:solidFill>
          <a:schemeClr val="accent2">
            <a:hueOff val="-7200000"/>
            <a:satOff val="-30002"/>
            <a:lumOff val="25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Tema</a:t>
          </a:r>
          <a:r>
            <a:rPr lang="en-ID" sz="2400" b="0" kern="120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endParaRPr lang="en-US" sz="2400" b="0" kern="1200" dirty="0">
            <a:solidFill>
              <a:schemeClr val="tx1"/>
            </a:solidFill>
            <a:latin typeface="Bookman Old Style" pitchFamily="18" charset="0"/>
          </a:endParaRPr>
        </a:p>
      </dsp:txBody>
      <dsp:txXfrm>
        <a:off x="398386" y="1050740"/>
        <a:ext cx="3228206" cy="827112"/>
      </dsp:txXfrm>
    </dsp:sp>
    <dsp:sp modelId="{E777D86F-D261-4A13-87BF-3AFAB4CF70A7}">
      <dsp:nvSpPr>
        <dsp:cNvPr id="0" name=""/>
        <dsp:cNvSpPr/>
      </dsp:nvSpPr>
      <dsp:spPr>
        <a:xfrm>
          <a:off x="745306" y="2050015"/>
          <a:ext cx="4223401" cy="878578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Topik</a:t>
          </a:r>
          <a:r>
            <a:rPr lang="en-ID" sz="2400" b="0" kern="1200" dirty="0">
              <a:solidFill>
                <a:schemeClr val="tx1"/>
              </a:solidFill>
              <a:latin typeface="Bookman Old Style" pitchFamily="18" charset="0"/>
            </a:rPr>
            <a:t> </a:t>
          </a:r>
          <a:r>
            <a:rPr lang="en-ID" sz="2400" b="0" kern="1200" dirty="0" err="1">
              <a:solidFill>
                <a:schemeClr val="tx1"/>
              </a:solidFill>
              <a:latin typeface="Bookman Old Style" pitchFamily="18" charset="0"/>
            </a:rPr>
            <a:t>Unggulan</a:t>
          </a:r>
          <a:endParaRPr lang="en-US" sz="2400" b="0" kern="1200" dirty="0">
            <a:solidFill>
              <a:schemeClr val="tx1"/>
            </a:solidFill>
            <a:latin typeface="Bookman Old Style" pitchFamily="18" charset="0"/>
          </a:endParaRPr>
        </a:p>
      </dsp:txBody>
      <dsp:txXfrm>
        <a:off x="771039" y="2075748"/>
        <a:ext cx="3228206" cy="827112"/>
      </dsp:txXfrm>
    </dsp:sp>
    <dsp:sp modelId="{89CFF4BF-59F6-4B49-B963-0199AC549D8D}">
      <dsp:nvSpPr>
        <dsp:cNvPr id="0" name=""/>
        <dsp:cNvSpPr/>
      </dsp:nvSpPr>
      <dsp:spPr>
        <a:xfrm>
          <a:off x="3652325" y="666255"/>
          <a:ext cx="571075" cy="571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3780817" y="666255"/>
        <a:ext cx="314091" cy="429734"/>
      </dsp:txXfrm>
    </dsp:sp>
    <dsp:sp modelId="{8BD36304-F6F3-49A4-87BB-10F6F8896D7F}">
      <dsp:nvSpPr>
        <dsp:cNvPr id="0" name=""/>
        <dsp:cNvSpPr/>
      </dsp:nvSpPr>
      <dsp:spPr>
        <a:xfrm>
          <a:off x="4024979" y="1685405"/>
          <a:ext cx="571075" cy="571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2">
              <a:tint val="40000"/>
              <a:alpha val="90000"/>
              <a:hueOff val="-14400000"/>
              <a:satOff val="-45316"/>
              <a:lumOff val="133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4153471" y="1685405"/>
        <a:ext cx="314091" cy="429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t" anchorCtr="0" compatLnSpc="1">
            <a:prstTxWarp prst="textNoShape">
              <a:avLst/>
            </a:prstTxWarp>
          </a:bodyPr>
          <a:lstStyle>
            <a:lvl1pPr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543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0559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b" anchorCtr="0" compatLnSpc="1">
            <a:prstTxWarp prst="textNoShape">
              <a:avLst/>
            </a:prstTxWarp>
          </a:bodyPr>
          <a:lstStyle>
            <a:lvl1pPr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12325"/>
            <a:ext cx="30543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AvantGarde Bk BT" pitchFamily="34" charset="0"/>
              </a:defRPr>
            </a:lvl1pPr>
          </a:lstStyle>
          <a:p>
            <a:fld id="{515E89D7-33E4-4339-BFC0-246650759367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5438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>
            <a:lvl1pPr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>
            <a:lvl1pPr algn="r"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47675" y="766763"/>
            <a:ext cx="620712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b" anchorCtr="0" compatLnSpc="1">
            <a:prstTxWarp prst="textNoShape">
              <a:avLst/>
            </a:prstTxWarp>
          </a:bodyPr>
          <a:lstStyle>
            <a:lvl1pPr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b" anchorCtr="0" compatLnSpc="1">
            <a:prstTxWarp prst="textNoShape">
              <a:avLst/>
            </a:prstTxWarp>
          </a:bodyPr>
          <a:lstStyle>
            <a:lvl1pPr algn="r"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fld id="{E0A7062C-6E0E-4F39-A8A9-E38BA76F8C98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950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4317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8634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72951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97268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21585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45902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0219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94536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801167" y="4652063"/>
            <a:ext cx="8316595" cy="1877148"/>
          </a:xfrm>
          <a:prstGeom prst="rect">
            <a:avLst/>
          </a:prstGeom>
        </p:spPr>
        <p:txBody>
          <a:bodyPr lIns="104863" tIns="52432" rIns="104863" bIns="52432"/>
          <a:lstStyle>
            <a:lvl1pPr marL="0" indent="0" algn="ctr">
              <a:defRPr b="0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de-DE" dirty="0"/>
              <a:t>Klicken Sie, um das Format des Untertitelmasters zu bearbeiten</a:t>
            </a:r>
          </a:p>
        </p:txBody>
      </p:sp>
      <p:sp>
        <p:nvSpPr>
          <p:cNvPr id="117771" name="Rectangle 1035"/>
          <p:cNvSpPr>
            <a:spLocks noGrp="1" noChangeArrowheads="1"/>
          </p:cNvSpPr>
          <p:nvPr>
            <p:ph type="ctrTitle"/>
          </p:nvPr>
        </p:nvSpPr>
        <p:spPr>
          <a:xfrm>
            <a:off x="913912" y="2040379"/>
            <a:ext cx="10053027" cy="1224227"/>
          </a:xfrm>
        </p:spPr>
        <p:txBody>
          <a:bodyPr/>
          <a:lstStyle>
            <a:lvl1pPr algn="ctr">
              <a:defRPr sz="3200" b="1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de-DE" dirty="0"/>
              <a:t>Klicken Sie, um das Titelformat zu bearbeiten</a:t>
            </a: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12340" y="0"/>
            <a:ext cx="10777301" cy="842356"/>
          </a:xfrm>
          <a:prstGeom prst="rect">
            <a:avLst/>
          </a:prstGeom>
          <a:solidFill>
            <a:srgbClr val="800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48634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1276799" y="47795"/>
            <a:ext cx="0" cy="717436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6" y="53817"/>
            <a:ext cx="721344" cy="711414"/>
          </a:xfrm>
          <a:prstGeom prst="rect">
            <a:avLst/>
          </a:prstGeom>
        </p:spPr>
      </p:pic>
      <p:sp>
        <p:nvSpPr>
          <p:cNvPr id="8" name="Text Box 1043"/>
          <p:cNvSpPr txBox="1">
            <a:spLocks noChangeArrowheads="1"/>
          </p:cNvSpPr>
          <p:nvPr userDrawn="1"/>
        </p:nvSpPr>
        <p:spPr bwMode="auto">
          <a:xfrm>
            <a:off x="1422491" y="216297"/>
            <a:ext cx="2984791" cy="45550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2300" b="1" baseline="0" dirty="0" smtClean="0">
                <a:solidFill>
                  <a:srgbClr val="FFFF00"/>
                </a:solidFill>
                <a:effectLst/>
                <a:latin typeface="Bookman Old Style" pitchFamily="18" charset="0"/>
                <a:cs typeface="Segoe UI" pitchFamily="34" charset="0"/>
              </a:rPr>
              <a:t>F I S I K A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U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niversitas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Jenderal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Soedirman</a:t>
            </a:r>
            <a:endParaRPr lang="en-US" sz="1400" b="1" dirty="0" smtClean="0">
              <a:solidFill>
                <a:schemeClr val="bg1"/>
              </a:solidFill>
              <a:effectLst/>
              <a:latin typeface="Bookman Old Style" pitchFamily="18" charset="0"/>
              <a:cs typeface="Segoe UI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164" y="-14665"/>
            <a:ext cx="903991" cy="842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095" y="1084786"/>
            <a:ext cx="10966938" cy="5468215"/>
          </a:xfrm>
          <a:prstGeom prst="rect">
            <a:avLst/>
          </a:prstGeom>
        </p:spPr>
        <p:txBody>
          <a:bodyPr lIns="104863" tIns="52432" rIns="104863" bIns="52432"/>
          <a:lstStyle>
            <a:lvl1pPr>
              <a:defRPr>
                <a:latin typeface="Bookman Old Style" pitchFamily="18" charset="0"/>
              </a:defRPr>
            </a:lvl1pPr>
            <a:lvl2pPr>
              <a:defRPr>
                <a:latin typeface="Bookman Old Style" pitchFamily="18" charset="0"/>
              </a:defRPr>
            </a:lvl2pPr>
            <a:lvl3pPr>
              <a:defRPr>
                <a:latin typeface="Bookman Old Style" pitchFamily="18" charset="0"/>
              </a:defRPr>
            </a:lvl3pPr>
            <a:lvl4pPr>
              <a:defRPr>
                <a:latin typeface="Bookman Old Style" pitchFamily="18" charset="0"/>
              </a:defRPr>
            </a:lvl4pPr>
            <a:lvl5pPr>
              <a:defRPr>
                <a:latin typeface="Bookman Old Style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40F328-11E0-4915-B1C8-254D8226AFB0}" type="slidenum">
              <a:rPr lang="de-DE"/>
              <a:pPr/>
              <a:t>‹#›</a:t>
            </a:fld>
            <a:endParaRPr lang="de-DE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00264" y="302670"/>
            <a:ext cx="6923627" cy="48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863" tIns="52432" rIns="104863" bIns="52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ÜBERSCHRIFT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-12341" y="0"/>
            <a:ext cx="11893191" cy="842356"/>
          </a:xfrm>
          <a:prstGeom prst="rect">
            <a:avLst/>
          </a:prstGeom>
          <a:solidFill>
            <a:srgbClr val="800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48634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CC00"/>
              </a:solidFill>
              <a:effectLst/>
              <a:latin typeface="Cambria" pitchFamily="18" charset="0"/>
            </a:endParaRPr>
          </a:p>
        </p:txBody>
      </p:sp>
      <p:sp>
        <p:nvSpPr>
          <p:cNvPr id="1049" name="Rectangle 25"/>
          <p:cNvSpPr>
            <a:spLocks noGrp="1" noChangeArrowheads="1"/>
          </p:cNvSpPr>
          <p:nvPr userDrawn="1">
            <p:ph type="sldNum" sz="quarter" idx="4"/>
          </p:nvPr>
        </p:nvSpPr>
        <p:spPr bwMode="auto">
          <a:xfrm>
            <a:off x="10776540" y="6794461"/>
            <a:ext cx="586427" cy="40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2432" rIns="0" bIns="52432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600"/>
            </a:lvl1pPr>
          </a:lstStyle>
          <a:p>
            <a:fld id="{0246F460-9B01-4990-B36D-F7D7BAA7EEE1}" type="slidenum">
              <a:rPr lang="de-DE"/>
              <a:pPr/>
              <a:t>‹#›</a:t>
            </a:fld>
            <a:endParaRPr lang="de-DE"/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00264" y="288305"/>
            <a:ext cx="6923627" cy="48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863" tIns="52432" rIns="104863" bIns="52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ÜBERSCHRIFT</a:t>
            </a:r>
          </a:p>
        </p:txBody>
      </p:sp>
      <p:sp>
        <p:nvSpPr>
          <p:cNvPr id="1067" name="Line 43"/>
          <p:cNvSpPr>
            <a:spLocks noChangeShapeType="1"/>
          </p:cNvSpPr>
          <p:nvPr userDrawn="1"/>
        </p:nvSpPr>
        <p:spPr bwMode="auto">
          <a:xfrm>
            <a:off x="413165" y="6757054"/>
            <a:ext cx="10968842" cy="0"/>
          </a:xfrm>
          <a:prstGeom prst="line">
            <a:avLst/>
          </a:prstGeom>
          <a:noFill/>
          <a:ln w="12700">
            <a:solidFill>
              <a:srgbClr val="640000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4788297" y="6855672"/>
            <a:ext cx="4688962" cy="302865"/>
          </a:xfrm>
          <a:prstGeom prst="rect">
            <a:avLst/>
          </a:prstGeom>
          <a:noFill/>
        </p:spPr>
        <p:txBody>
          <a:bodyPr wrap="none" lIns="104863" tIns="52432" rIns="104863" bIns="52432" rtlCol="0">
            <a:spAutoFit/>
          </a:bodyPr>
          <a:lstStyle/>
          <a:p>
            <a:r>
              <a:rPr lang="de-DE" sz="1600" b="0" baseline="0" dirty="0" smtClean="0">
                <a:solidFill>
                  <a:schemeClr val="tx1"/>
                </a:solidFill>
                <a:latin typeface="Century Gothic" pitchFamily="34" charset="0"/>
              </a:rPr>
              <a:t>Workshop Penulisan Proposal Penelitian 2019</a:t>
            </a:r>
            <a:endParaRPr lang="en-US" sz="1600" b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 bwMode="auto">
          <a:xfrm>
            <a:off x="1276799" y="47795"/>
            <a:ext cx="0" cy="717436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1043"/>
          <p:cNvSpPr txBox="1">
            <a:spLocks noChangeArrowheads="1"/>
          </p:cNvSpPr>
          <p:nvPr userDrawn="1"/>
        </p:nvSpPr>
        <p:spPr bwMode="auto">
          <a:xfrm>
            <a:off x="1422491" y="216297"/>
            <a:ext cx="1585370" cy="5047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2300" b="1" baseline="0" dirty="0" smtClean="0">
                <a:solidFill>
                  <a:srgbClr val="FFFF00"/>
                </a:solidFill>
                <a:effectLst/>
                <a:latin typeface="Bookman Old Style" pitchFamily="18" charset="0"/>
                <a:cs typeface="Segoe UI" pitchFamily="34" charset="0"/>
              </a:rPr>
              <a:t>F I S I K A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18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F M I P A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6" y="53817"/>
            <a:ext cx="721344" cy="711414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94546" y="6856664"/>
            <a:ext cx="1571121" cy="302865"/>
          </a:xfrm>
          <a:prstGeom prst="rect">
            <a:avLst/>
          </a:prstGeom>
          <a:noFill/>
        </p:spPr>
        <p:txBody>
          <a:bodyPr wrap="none" lIns="104863" tIns="52432" rIns="104863" bIns="52432" rtlCol="0">
            <a:spAutoFit/>
          </a:bodyPr>
          <a:lstStyle/>
          <a:p>
            <a:r>
              <a:rPr lang="en-US" sz="1600" b="0" baseline="0" dirty="0" smtClean="0">
                <a:solidFill>
                  <a:schemeClr val="tx1"/>
                </a:solidFill>
                <a:latin typeface="Century Gothic" pitchFamily="34" charset="0"/>
              </a:rPr>
              <a:t>W. </a:t>
            </a:r>
            <a:r>
              <a:rPr lang="en-US" sz="1600" b="0" baseline="0" dirty="0" err="1" smtClean="0">
                <a:solidFill>
                  <a:schemeClr val="tx1"/>
                </a:solidFill>
                <a:latin typeface="Century Gothic" pitchFamily="34" charset="0"/>
              </a:rPr>
              <a:t>Widanarto</a:t>
            </a:r>
            <a:endParaRPr lang="en-US" sz="1600" b="0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FFFF00"/>
          </a:solidFill>
          <a:effectLst/>
          <a:latin typeface="Bookman Old Style" pitchFamily="18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524317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1048634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572951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2097268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93238" indent="-393238" algn="l" rtl="0" eaLnBrk="0" fontAlgn="base" hangingPunct="0">
        <a:spcBef>
          <a:spcPct val="20000"/>
        </a:spcBef>
        <a:spcAft>
          <a:spcPct val="0"/>
        </a:spcAft>
        <a:defRPr sz="2300" b="1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852015" indent="-327698" algn="l" rtl="0" eaLnBrk="0" fontAlgn="base" hangingPunct="0">
        <a:spcBef>
          <a:spcPct val="20000"/>
        </a:spcBef>
        <a:spcAft>
          <a:spcPct val="0"/>
        </a:spcAft>
        <a:buChar char="–"/>
        <a:defRPr sz="1800" b="1">
          <a:solidFill>
            <a:schemeClr val="tx1"/>
          </a:solidFill>
          <a:latin typeface="Cambria" pitchFamily="18" charset="0"/>
        </a:defRPr>
      </a:lvl2pPr>
      <a:lvl3pPr marL="1310792" indent="-262158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mbria" pitchFamily="18" charset="0"/>
        </a:defRPr>
      </a:lvl3pPr>
      <a:lvl4pPr marL="1835109" indent="-262158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Cambria" pitchFamily="18" charset="0"/>
        </a:defRPr>
      </a:lvl4pPr>
      <a:lvl5pPr marL="2359426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Cambria" pitchFamily="18" charset="0"/>
        </a:defRPr>
      </a:lvl5pPr>
      <a:lvl6pPr marL="2883743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408060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932377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456694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317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8634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2951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7268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1585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5902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0219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4536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16406"/>
            <a:ext cx="11880850" cy="1224227"/>
          </a:xfrm>
        </p:spPr>
        <p:txBody>
          <a:bodyPr/>
          <a:lstStyle/>
          <a:p>
            <a:r>
              <a:rPr lang="en-US" dirty="0" smtClean="0"/>
              <a:t>STRATEGI PEMILIHAN </a:t>
            </a:r>
            <a:r>
              <a:rPr lang="en-US" dirty="0" smtClean="0"/>
              <a:t>TOPIK PENELITIAN</a:t>
            </a:r>
            <a:endParaRPr lang="de-DE" dirty="0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080063"/>
            <a:ext cx="11880850" cy="1104786"/>
          </a:xfrm>
          <a:noFill/>
        </p:spPr>
        <p:txBody>
          <a:bodyPr/>
          <a:lstStyle/>
          <a:p>
            <a:r>
              <a:rPr lang="pt-BR" altLang="ko-KR" sz="1800" b="1" dirty="0" smtClean="0">
                <a:ea typeface="굴림" pitchFamily="34" charset="-127"/>
              </a:rPr>
              <a:t>R. Wahyu Widanarto</a:t>
            </a:r>
          </a:p>
          <a:p>
            <a:r>
              <a:rPr lang="pt-BR" altLang="ko-KR" sz="1600" b="1" dirty="0" smtClean="0">
                <a:ea typeface="굴림" pitchFamily="34" charset="-127"/>
              </a:rPr>
              <a:t>Jurusan Fisika, Fakultas Matematika dan Ilmu Pengetahuan Alam</a:t>
            </a:r>
          </a:p>
          <a:p>
            <a:r>
              <a:rPr lang="pt-BR" altLang="ko-KR" sz="1600" b="1" dirty="0" smtClean="0">
                <a:ea typeface="굴림" pitchFamily="34" charset="-127"/>
              </a:rPr>
              <a:t>Jl. Dr. Soeparno No. 61 Purwokerto (53123)</a:t>
            </a:r>
          </a:p>
          <a:p>
            <a:endParaRPr lang="pt-BR" altLang="ko-KR" sz="2400" b="1" dirty="0" smtClean="0"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PENELITIAN KOMPETITIF NASIONAL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0750755" y="6769025"/>
            <a:ext cx="586427" cy="408076"/>
          </a:xfrm>
        </p:spPr>
        <p:txBody>
          <a:bodyPr/>
          <a:lstStyle/>
          <a:p>
            <a:fld id="{0140F328-11E0-4915-B1C8-254D8226AFB0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object 82"/>
          <p:cNvSpPr/>
          <p:nvPr/>
        </p:nvSpPr>
        <p:spPr>
          <a:xfrm>
            <a:off x="3132114" y="2025640"/>
            <a:ext cx="3630296" cy="3470877"/>
          </a:xfrm>
          <a:custGeom>
            <a:avLst/>
            <a:gdLst/>
            <a:ahLst/>
            <a:cxnLst/>
            <a:rect l="l" t="t" r="r" b="b"/>
            <a:pathLst>
              <a:path w="3563620" h="3563620">
                <a:moveTo>
                  <a:pt x="0" y="1781809"/>
                </a:moveTo>
                <a:lnTo>
                  <a:pt x="5906" y="1927953"/>
                </a:lnTo>
                <a:lnTo>
                  <a:pt x="23319" y="2070842"/>
                </a:lnTo>
                <a:lnTo>
                  <a:pt x="51780" y="2210017"/>
                </a:lnTo>
                <a:lnTo>
                  <a:pt x="90832" y="2345021"/>
                </a:lnTo>
                <a:lnTo>
                  <a:pt x="140015" y="2475394"/>
                </a:lnTo>
                <a:lnTo>
                  <a:pt x="198871" y="2600679"/>
                </a:lnTo>
                <a:lnTo>
                  <a:pt x="266942" y="2720416"/>
                </a:lnTo>
                <a:lnTo>
                  <a:pt x="343769" y="2834148"/>
                </a:lnTo>
                <a:lnTo>
                  <a:pt x="428894" y="2941415"/>
                </a:lnTo>
                <a:lnTo>
                  <a:pt x="521858" y="3041761"/>
                </a:lnTo>
                <a:lnTo>
                  <a:pt x="622204" y="3134725"/>
                </a:lnTo>
                <a:lnTo>
                  <a:pt x="729471" y="3219850"/>
                </a:lnTo>
                <a:lnTo>
                  <a:pt x="843203" y="3296677"/>
                </a:lnTo>
                <a:lnTo>
                  <a:pt x="962940" y="3364748"/>
                </a:lnTo>
                <a:lnTo>
                  <a:pt x="1088225" y="3423604"/>
                </a:lnTo>
                <a:lnTo>
                  <a:pt x="1218598" y="3472787"/>
                </a:lnTo>
                <a:lnTo>
                  <a:pt x="1353602" y="3511839"/>
                </a:lnTo>
                <a:lnTo>
                  <a:pt x="1492777" y="3540300"/>
                </a:lnTo>
                <a:lnTo>
                  <a:pt x="1635666" y="3557713"/>
                </a:lnTo>
                <a:lnTo>
                  <a:pt x="1781810" y="3563620"/>
                </a:lnTo>
                <a:lnTo>
                  <a:pt x="1927953" y="3557713"/>
                </a:lnTo>
                <a:lnTo>
                  <a:pt x="2070842" y="3540300"/>
                </a:lnTo>
                <a:lnTo>
                  <a:pt x="2210017" y="3511839"/>
                </a:lnTo>
                <a:lnTo>
                  <a:pt x="2345021" y="3472787"/>
                </a:lnTo>
                <a:lnTo>
                  <a:pt x="2475394" y="3423604"/>
                </a:lnTo>
                <a:lnTo>
                  <a:pt x="2600679" y="3364748"/>
                </a:lnTo>
                <a:lnTo>
                  <a:pt x="2720416" y="3296677"/>
                </a:lnTo>
                <a:lnTo>
                  <a:pt x="2834148" y="3219850"/>
                </a:lnTo>
                <a:lnTo>
                  <a:pt x="2941415" y="3134725"/>
                </a:lnTo>
                <a:lnTo>
                  <a:pt x="3041761" y="3041761"/>
                </a:lnTo>
                <a:lnTo>
                  <a:pt x="3134725" y="2941415"/>
                </a:lnTo>
                <a:lnTo>
                  <a:pt x="3219850" y="2834148"/>
                </a:lnTo>
                <a:lnTo>
                  <a:pt x="3296677" y="2720416"/>
                </a:lnTo>
                <a:lnTo>
                  <a:pt x="3364748" y="2600679"/>
                </a:lnTo>
                <a:lnTo>
                  <a:pt x="3423604" y="2475394"/>
                </a:lnTo>
                <a:lnTo>
                  <a:pt x="3472787" y="2345021"/>
                </a:lnTo>
                <a:lnTo>
                  <a:pt x="3511839" y="2210017"/>
                </a:lnTo>
                <a:lnTo>
                  <a:pt x="3540300" y="2070842"/>
                </a:lnTo>
                <a:lnTo>
                  <a:pt x="3557713" y="1927953"/>
                </a:lnTo>
                <a:lnTo>
                  <a:pt x="3563620" y="1781809"/>
                </a:lnTo>
                <a:lnTo>
                  <a:pt x="3557713" y="1635666"/>
                </a:lnTo>
                <a:lnTo>
                  <a:pt x="3540300" y="1492777"/>
                </a:lnTo>
                <a:lnTo>
                  <a:pt x="3511839" y="1353602"/>
                </a:lnTo>
                <a:lnTo>
                  <a:pt x="3472787" y="1218598"/>
                </a:lnTo>
                <a:lnTo>
                  <a:pt x="3423604" y="1088225"/>
                </a:lnTo>
                <a:lnTo>
                  <a:pt x="3364748" y="962940"/>
                </a:lnTo>
                <a:lnTo>
                  <a:pt x="3296677" y="843203"/>
                </a:lnTo>
                <a:lnTo>
                  <a:pt x="3219850" y="729471"/>
                </a:lnTo>
                <a:lnTo>
                  <a:pt x="3134725" y="622204"/>
                </a:lnTo>
                <a:lnTo>
                  <a:pt x="3041761" y="521858"/>
                </a:lnTo>
                <a:lnTo>
                  <a:pt x="2941415" y="428894"/>
                </a:lnTo>
                <a:lnTo>
                  <a:pt x="2834148" y="343769"/>
                </a:lnTo>
                <a:lnTo>
                  <a:pt x="2720416" y="266942"/>
                </a:lnTo>
                <a:lnTo>
                  <a:pt x="2600679" y="198871"/>
                </a:lnTo>
                <a:lnTo>
                  <a:pt x="2475394" y="140015"/>
                </a:lnTo>
                <a:lnTo>
                  <a:pt x="2345021" y="90832"/>
                </a:lnTo>
                <a:lnTo>
                  <a:pt x="2210017" y="51780"/>
                </a:lnTo>
                <a:lnTo>
                  <a:pt x="2070842" y="23319"/>
                </a:lnTo>
                <a:lnTo>
                  <a:pt x="1927953" y="5906"/>
                </a:lnTo>
                <a:lnTo>
                  <a:pt x="1781810" y="0"/>
                </a:lnTo>
                <a:lnTo>
                  <a:pt x="1635666" y="5906"/>
                </a:lnTo>
                <a:lnTo>
                  <a:pt x="1492777" y="23319"/>
                </a:lnTo>
                <a:lnTo>
                  <a:pt x="1353602" y="51780"/>
                </a:lnTo>
                <a:lnTo>
                  <a:pt x="1218598" y="90832"/>
                </a:lnTo>
                <a:lnTo>
                  <a:pt x="1088225" y="140015"/>
                </a:lnTo>
                <a:lnTo>
                  <a:pt x="962940" y="198871"/>
                </a:lnTo>
                <a:lnTo>
                  <a:pt x="843203" y="266942"/>
                </a:lnTo>
                <a:lnTo>
                  <a:pt x="729471" y="343769"/>
                </a:lnTo>
                <a:lnTo>
                  <a:pt x="622204" y="428894"/>
                </a:lnTo>
                <a:lnTo>
                  <a:pt x="521858" y="521858"/>
                </a:lnTo>
                <a:lnTo>
                  <a:pt x="428894" y="622204"/>
                </a:lnTo>
                <a:lnTo>
                  <a:pt x="343769" y="729471"/>
                </a:lnTo>
                <a:lnTo>
                  <a:pt x="266942" y="843203"/>
                </a:lnTo>
                <a:lnTo>
                  <a:pt x="198871" y="962940"/>
                </a:lnTo>
                <a:lnTo>
                  <a:pt x="140015" y="1088225"/>
                </a:lnTo>
                <a:lnTo>
                  <a:pt x="90832" y="1218598"/>
                </a:lnTo>
                <a:lnTo>
                  <a:pt x="51780" y="1353602"/>
                </a:lnTo>
                <a:lnTo>
                  <a:pt x="23319" y="1492777"/>
                </a:lnTo>
                <a:lnTo>
                  <a:pt x="5906" y="1635666"/>
                </a:lnTo>
                <a:lnTo>
                  <a:pt x="0" y="1781809"/>
                </a:lnTo>
                <a:close/>
              </a:path>
            </a:pathLst>
          </a:custGeom>
          <a:solidFill>
            <a:srgbClr val="640000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0" name="object 78"/>
          <p:cNvSpPr/>
          <p:nvPr/>
        </p:nvSpPr>
        <p:spPr>
          <a:xfrm>
            <a:off x="6839478" y="478070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79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8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8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80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8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8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A4A4A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75"/>
          <p:cNvSpPr/>
          <p:nvPr/>
        </p:nvSpPr>
        <p:spPr>
          <a:xfrm>
            <a:off x="6839478" y="254888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76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9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9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77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9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9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72"/>
          <p:cNvSpPr/>
          <p:nvPr/>
        </p:nvSpPr>
        <p:spPr>
          <a:xfrm>
            <a:off x="7445268" y="1013831"/>
            <a:ext cx="0" cy="744219"/>
          </a:xfrm>
          <a:custGeom>
            <a:avLst/>
            <a:gdLst/>
            <a:ahLst/>
            <a:cxnLst/>
            <a:rect l="l" t="t" r="r" b="b"/>
            <a:pathLst>
              <a:path h="744219">
                <a:moveTo>
                  <a:pt x="0" y="0"/>
                </a:moveTo>
                <a:lnTo>
                  <a:pt x="0" y="74421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73"/>
          <p:cNvSpPr/>
          <p:nvPr/>
        </p:nvSpPr>
        <p:spPr>
          <a:xfrm>
            <a:off x="5401838" y="1385941"/>
            <a:ext cx="5905500" cy="0"/>
          </a:xfrm>
          <a:custGeom>
            <a:avLst/>
            <a:gdLst/>
            <a:ahLst/>
            <a:cxnLst/>
            <a:rect l="l" t="t" r="r" b="b"/>
            <a:pathLst>
              <a:path w="5905500">
                <a:moveTo>
                  <a:pt x="0" y="0"/>
                </a:moveTo>
                <a:lnTo>
                  <a:pt x="59055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3276129" y="6178858"/>
            <a:ext cx="8484869" cy="0"/>
          </a:xfrm>
          <a:custGeom>
            <a:avLst/>
            <a:gdLst/>
            <a:ahLst/>
            <a:cxnLst/>
            <a:rect l="l" t="t" r="r" b="b"/>
            <a:pathLst>
              <a:path w="8484869">
                <a:moveTo>
                  <a:pt x="0" y="0"/>
                </a:moveTo>
                <a:lnTo>
                  <a:pt x="8484869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28"/>
          <p:cNvSpPr txBox="1"/>
          <p:nvPr/>
        </p:nvSpPr>
        <p:spPr>
          <a:xfrm>
            <a:off x="7319157" y="2126986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7" name="object 27"/>
          <p:cNvSpPr txBox="1"/>
          <p:nvPr/>
        </p:nvSpPr>
        <p:spPr>
          <a:xfrm>
            <a:off x="8036707" y="2135875"/>
            <a:ext cx="1898128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4" baseline="3034" dirty="0" smtClean="0">
                <a:latin typeface="Calibri"/>
                <a:cs typeface="Calibri"/>
              </a:rPr>
              <a:t>L</a:t>
            </a:r>
            <a:r>
              <a:rPr sz="4050" spc="0" baseline="3034" dirty="0" smtClean="0">
                <a:latin typeface="Calibri"/>
                <a:cs typeface="Calibri"/>
              </a:rPr>
              <a:t>u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-59" baseline="3034" dirty="0" smtClean="0">
                <a:latin typeface="Calibri"/>
                <a:cs typeface="Calibri"/>
              </a:rPr>
              <a:t>r</a:t>
            </a:r>
            <a:r>
              <a:rPr sz="4050" spc="4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104" baseline="3034" dirty="0" smtClean="0">
                <a:latin typeface="Calibri"/>
                <a:cs typeface="Calibri"/>
              </a:rPr>
              <a:t>W</a:t>
            </a:r>
            <a:r>
              <a:rPr sz="4050" spc="0" baseline="3034" dirty="0" smtClean="0">
                <a:latin typeface="Calibri"/>
                <a:cs typeface="Calibri"/>
              </a:rPr>
              <a:t>ajib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0" name="object 24"/>
          <p:cNvSpPr txBox="1"/>
          <p:nvPr/>
        </p:nvSpPr>
        <p:spPr>
          <a:xfrm>
            <a:off x="6856912" y="2582535"/>
            <a:ext cx="4440266" cy="20204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defPPr>
              <a:defRPr lang="de-DE"/>
            </a:defPPr>
            <a:lvl1pPr marL="12700">
              <a:lnSpc>
                <a:spcPts val="1730"/>
              </a:lnSpc>
              <a:spcBef>
                <a:spcPts val="86"/>
              </a:spcBef>
              <a:defRPr sz="2400" spc="-4" baseline="3413">
                <a:latin typeface="Calibri"/>
                <a:cs typeface="Calibri"/>
              </a:defRPr>
            </a:lvl1pPr>
          </a:lstStyle>
          <a:p>
            <a:pPr marL="268288" indent="-255588" algn="just"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spc="-9" dirty="0" err="1">
                <a:latin typeface="Calibri" pitchFamily="34" charset="0"/>
              </a:rPr>
              <a:t>Satu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artikel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ilmiah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dalam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jurnal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nasional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ber</a:t>
            </a:r>
            <a:r>
              <a:rPr lang="en-US" sz="2000" b="0" spc="-9" dirty="0">
                <a:latin typeface="Calibri" pitchFamily="34" charset="0"/>
              </a:rPr>
              <a:t> ISSN </a:t>
            </a:r>
            <a:r>
              <a:rPr lang="en-US" sz="2000" b="0" spc="-9" dirty="0" err="1">
                <a:latin typeface="Calibri" pitchFamily="34" charset="0"/>
              </a:rPr>
              <a:t>atau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prosiding</a:t>
            </a:r>
            <a:r>
              <a:rPr lang="en-US" sz="2000" b="0" spc="-9" dirty="0">
                <a:latin typeface="Calibri" pitchFamily="34" charset="0"/>
              </a:rPr>
              <a:t> seminar </a:t>
            </a:r>
            <a:r>
              <a:rPr lang="en-US" sz="2000" b="0" spc="-9" dirty="0" err="1">
                <a:latin typeface="Calibri" pitchFamily="34" charset="0"/>
              </a:rPr>
              <a:t>internasional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spc="-9" dirty="0" err="1">
                <a:latin typeface="Calibri" pitchFamily="34" charset="0"/>
              </a:rPr>
              <a:t>atau</a:t>
            </a:r>
            <a:r>
              <a:rPr lang="en-US" sz="2000" spc="-9" dirty="0">
                <a:latin typeface="Calibri" pitchFamily="34" charset="0"/>
              </a:rPr>
              <a:t> </a:t>
            </a:r>
          </a:p>
          <a:p>
            <a:pPr marL="268288" indent="-255588" algn="just"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spc="-9" dirty="0" err="1">
                <a:latin typeface="Calibri" pitchFamily="34" charset="0"/>
              </a:rPr>
              <a:t>S</a:t>
            </a:r>
            <a:r>
              <a:rPr lang="en-US" sz="2000" b="0" spc="-9" dirty="0" err="1" smtClean="0">
                <a:latin typeface="Calibri" pitchFamily="34" charset="0"/>
              </a:rPr>
              <a:t>atu</a:t>
            </a:r>
            <a:r>
              <a:rPr lang="en-US" sz="2000" b="0" spc="-9" dirty="0" smtClean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produk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iptek-sosbud</a:t>
            </a:r>
            <a:r>
              <a:rPr lang="en-US" sz="2000" b="0" spc="-9" dirty="0">
                <a:latin typeface="Calibri" pitchFamily="34" charset="0"/>
              </a:rPr>
              <a:t> yang </a:t>
            </a:r>
            <a:r>
              <a:rPr lang="en-US" sz="2000" b="0" spc="-9" dirty="0" err="1">
                <a:latin typeface="Calibri" pitchFamily="34" charset="0"/>
              </a:rPr>
              <a:t>dapat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berupa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metode</a:t>
            </a:r>
            <a:r>
              <a:rPr lang="en-US" sz="2000" b="0" spc="-9" dirty="0">
                <a:latin typeface="Calibri" pitchFamily="34" charset="0"/>
              </a:rPr>
              <a:t>, blue print, </a:t>
            </a:r>
            <a:r>
              <a:rPr lang="en-US" sz="2000" b="0" spc="-9" dirty="0" err="1">
                <a:latin typeface="Calibri" pitchFamily="34" charset="0"/>
              </a:rPr>
              <a:t>purwarupa</a:t>
            </a:r>
            <a:r>
              <a:rPr lang="en-US" sz="2000" b="0" spc="-9" dirty="0">
                <a:latin typeface="Calibri" pitchFamily="34" charset="0"/>
              </a:rPr>
              <a:t>, </a:t>
            </a:r>
            <a:r>
              <a:rPr lang="en-US" sz="2000" b="0" spc="-9" dirty="0" err="1">
                <a:latin typeface="Calibri" pitchFamily="34" charset="0"/>
              </a:rPr>
              <a:t>sistem</a:t>
            </a:r>
            <a:r>
              <a:rPr lang="en-US" sz="2000" b="0" spc="-9" dirty="0">
                <a:latin typeface="Calibri" pitchFamily="34" charset="0"/>
              </a:rPr>
              <a:t>, </a:t>
            </a:r>
            <a:r>
              <a:rPr lang="en-US" sz="2000" b="0" spc="-9" dirty="0" err="1">
                <a:latin typeface="Calibri" pitchFamily="34" charset="0"/>
              </a:rPr>
              <a:t>kebijakan</a:t>
            </a:r>
            <a:r>
              <a:rPr lang="en-US" sz="2000" b="0" spc="-9" dirty="0">
                <a:latin typeface="Calibri" pitchFamily="34" charset="0"/>
              </a:rPr>
              <a:t>, model </a:t>
            </a:r>
            <a:r>
              <a:rPr lang="en-US" sz="2000" spc="-9" dirty="0" err="1" smtClean="0">
                <a:latin typeface="Calibri" pitchFamily="34" charset="0"/>
              </a:rPr>
              <a:t>atau</a:t>
            </a:r>
            <a:endParaRPr lang="en-US" sz="2000" spc="-9" dirty="0">
              <a:latin typeface="Calibri" pitchFamily="34" charset="0"/>
            </a:endParaRPr>
          </a:p>
          <a:p>
            <a:pPr marL="268288" indent="-255588" algn="just"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spc="-9" dirty="0" smtClean="0">
                <a:latin typeface="Calibri" pitchFamily="34" charset="0"/>
              </a:rPr>
              <a:t>TTG </a:t>
            </a:r>
            <a:r>
              <a:rPr lang="en-US" sz="2000" b="0" spc="-9" dirty="0">
                <a:latin typeface="Calibri" pitchFamily="34" charset="0"/>
              </a:rPr>
              <a:t>yang </a:t>
            </a:r>
            <a:r>
              <a:rPr lang="en-US" sz="2000" b="0" spc="-9" dirty="0" err="1">
                <a:latin typeface="Calibri" pitchFamily="34" charset="0"/>
              </a:rPr>
              <a:t>dilindungi</a:t>
            </a:r>
            <a:r>
              <a:rPr lang="en-US" sz="2000" b="0" spc="-9" dirty="0">
                <a:latin typeface="Calibri" pitchFamily="34" charset="0"/>
              </a:rPr>
              <a:t> </a:t>
            </a:r>
            <a:r>
              <a:rPr lang="en-US" sz="2000" b="0" spc="-9" dirty="0" err="1">
                <a:latin typeface="Calibri" pitchFamily="34" charset="0"/>
              </a:rPr>
              <a:t>oleh</a:t>
            </a:r>
            <a:r>
              <a:rPr lang="en-US" sz="2000" b="0" spc="-9" dirty="0">
                <a:latin typeface="Calibri" pitchFamily="34" charset="0"/>
              </a:rPr>
              <a:t> KI.</a:t>
            </a:r>
          </a:p>
        </p:txBody>
      </p:sp>
      <p:sp>
        <p:nvSpPr>
          <p:cNvPr id="62" name="object 22"/>
          <p:cNvSpPr txBox="1"/>
          <p:nvPr/>
        </p:nvSpPr>
        <p:spPr>
          <a:xfrm>
            <a:off x="3564161" y="2952601"/>
            <a:ext cx="3158893" cy="2041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Membina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dan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meningkatkan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kemampuan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peneliti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dosen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pemula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Menjadi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sarana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latihan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untuk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mempublikasikan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hasil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penelitiannya</a:t>
            </a:r>
            <a:r>
              <a:rPr lang="en-US" sz="2000" spc="-9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dalam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jurnal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ilmiah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atau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prosiding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nasional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maupun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internasional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Menginisiasi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penyusunan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peta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jalan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penelitiannya</a:t>
            </a:r>
            <a:r>
              <a:rPr lang="en-US" sz="2000" spc="-9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.</a:t>
            </a:r>
            <a:endParaRPr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</p:txBody>
      </p:sp>
      <p:sp>
        <p:nvSpPr>
          <p:cNvPr id="63" name="object 21"/>
          <p:cNvSpPr txBox="1"/>
          <p:nvPr/>
        </p:nvSpPr>
        <p:spPr>
          <a:xfrm>
            <a:off x="3451117" y="3849534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64" name="object 20"/>
          <p:cNvSpPr txBox="1"/>
          <p:nvPr/>
        </p:nvSpPr>
        <p:spPr>
          <a:xfrm>
            <a:off x="7319157" y="4358257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5" name="object 19"/>
          <p:cNvSpPr txBox="1"/>
          <p:nvPr/>
        </p:nvSpPr>
        <p:spPr>
          <a:xfrm>
            <a:off x="8036707" y="4366527"/>
            <a:ext cx="2550217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latin typeface="Calibri"/>
                <a:cs typeface="Calibri"/>
              </a:rPr>
              <a:t>L</a:t>
            </a:r>
            <a:r>
              <a:rPr sz="4050" spc="4" baseline="3034" dirty="0" smtClean="0">
                <a:latin typeface="Calibri"/>
                <a:cs typeface="Calibri"/>
              </a:rPr>
              <a:t>u</a:t>
            </a:r>
            <a:r>
              <a:rPr sz="4050" spc="0" baseline="3034" dirty="0" smtClean="0">
                <a:latin typeface="Calibri"/>
                <a:cs typeface="Calibri"/>
              </a:rPr>
              <a:t>a</a:t>
            </a:r>
            <a:r>
              <a:rPr sz="4050" spc="-50" baseline="3034" dirty="0" smtClean="0">
                <a:latin typeface="Calibri"/>
                <a:cs typeface="Calibri"/>
              </a:rPr>
              <a:t>r</a:t>
            </a:r>
            <a:r>
              <a:rPr sz="4050" spc="0" baseline="3034" dirty="0" smtClean="0">
                <a:latin typeface="Calibri"/>
                <a:cs typeface="Calibri"/>
              </a:rPr>
              <a:t>an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214" baseline="3034" dirty="0" smtClean="0">
                <a:latin typeface="Calibri"/>
                <a:cs typeface="Calibri"/>
              </a:rPr>
              <a:t>T</a:t>
            </a:r>
            <a:r>
              <a:rPr sz="4050" spc="0" baseline="3034" dirty="0" smtClean="0">
                <a:latin typeface="Calibri"/>
                <a:cs typeface="Calibri"/>
              </a:rPr>
              <a:t>amb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han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9" name="object 15"/>
          <p:cNvSpPr txBox="1"/>
          <p:nvPr/>
        </p:nvSpPr>
        <p:spPr>
          <a:xfrm>
            <a:off x="6853536" y="4785287"/>
            <a:ext cx="4415481" cy="1119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indent="-255588">
              <a:lnSpc>
                <a:spcPts val="1730"/>
              </a:lnSpc>
              <a:spcBef>
                <a:spcPts val="86"/>
              </a:spcBef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Selain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wajib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merupakan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tambahan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seperti</a:t>
            </a:r>
            <a:r>
              <a:rPr lang="en-US" sz="2000" b="0" spc="-4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tercantum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pada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Tabel</a:t>
            </a:r>
            <a:r>
              <a:rPr lang="en-US" sz="2000" b="0" spc="-4" baseline="3413" dirty="0">
                <a:latin typeface="Calibri"/>
                <a:cs typeface="Calibri"/>
              </a:rPr>
              <a:t> 2.10</a:t>
            </a:r>
          </a:p>
          <a:p>
            <a:pPr marL="12700" marR="30527">
              <a:lnSpc>
                <a:spcPts val="1764"/>
              </a:lnSpc>
              <a:spcBef>
                <a:spcPts val="1"/>
              </a:spcBef>
            </a:pPr>
            <a:endParaRPr sz="2000" spc="-4" baseline="3413" dirty="0">
              <a:latin typeface="Calibri"/>
              <a:cs typeface="Calibri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48736" y="3671997"/>
            <a:ext cx="2783378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K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e</a:t>
            </a:r>
            <a:r>
              <a:rPr lang="en-US" sz="2000" b="0" spc="4" baseline="3413" dirty="0" err="1">
                <a:latin typeface="Calibri" pitchFamily="34" charset="0"/>
                <a:cs typeface="Calibri"/>
              </a:rPr>
              <a:t>t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ua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memiliki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jabatan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fungsional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asisten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ahli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atau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belum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memilik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jabatan</a:t>
            </a:r>
            <a:r>
              <a:rPr lang="en-US" sz="2000" b="0" spc="-25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 smtClean="0">
                <a:latin typeface="Calibri" pitchFamily="34" charset="0"/>
                <a:cs typeface="Calibri"/>
              </a:rPr>
              <a:t>fungsional</a:t>
            </a:r>
            <a:r>
              <a:rPr lang="en-US" sz="2000" b="0" spc="-9" baseline="3413" dirty="0" smtClean="0">
                <a:latin typeface="Calibri" pitchFamily="34" charset="0"/>
                <a:cs typeface="Calibri"/>
              </a:rPr>
              <a:t>;</a:t>
            </a:r>
            <a:endParaRPr lang="en-US" sz="2000" b="0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baseline="1706" dirty="0" err="1" smtClean="0">
                <a:latin typeface="Calibri" pitchFamily="34" charset="0"/>
                <a:cs typeface="Calibri"/>
              </a:rPr>
              <a:t>Anggota</a:t>
            </a:r>
            <a:r>
              <a:rPr lang="en-US" sz="2000" b="0" baseline="1706" dirty="0" smtClean="0">
                <a:latin typeface="Calibri" pitchFamily="34" charset="0"/>
                <a:cs typeface="Calibri"/>
              </a:rPr>
              <a:t> 1-2 orang; </a:t>
            </a: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hanya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boleh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mendapatkan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skema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PDP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sebanyak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2 kali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sebagai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ketua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anggota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.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940479" y="2160513"/>
            <a:ext cx="2013565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Penelitian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Dosen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Pemula</a:t>
            </a:r>
            <a:endParaRPr lang="en-US" sz="2400" dirty="0">
              <a:solidFill>
                <a:srgbClr val="FFFF00"/>
              </a:solidFill>
              <a:latin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97541"/>
              </p:ext>
            </p:extLst>
          </p:nvPr>
        </p:nvGraphicFramePr>
        <p:xfrm>
          <a:off x="372874" y="977694"/>
          <a:ext cx="5202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560"/>
                <a:gridCol w="1040560"/>
                <a:gridCol w="1040560"/>
                <a:gridCol w="1040560"/>
                <a:gridCol w="104056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Pengusul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Mandiri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Utama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Madya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Binaan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157962"/>
              </p:ext>
            </p:extLst>
          </p:nvPr>
        </p:nvGraphicFramePr>
        <p:xfrm>
          <a:off x="5722711" y="995056"/>
          <a:ext cx="569876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898"/>
                <a:gridCol w="38248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Ja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lang="en-US" sz="1600" b="1" spc="-25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4" dirty="0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spc="-5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end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Tahun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SBK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Riset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Pembinaan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/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Kapasitas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836754"/>
              </p:ext>
            </p:extLst>
          </p:nvPr>
        </p:nvGraphicFramePr>
        <p:xfrm>
          <a:off x="3176119" y="5883329"/>
          <a:ext cx="81551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7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59432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Target Tingkat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Ketersiapan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Teknologi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5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8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sp>
        <p:nvSpPr>
          <p:cNvPr id="79" name="object 81"/>
          <p:cNvSpPr/>
          <p:nvPr/>
        </p:nvSpPr>
        <p:spPr>
          <a:xfrm>
            <a:off x="952264" y="1975062"/>
            <a:ext cx="1315753" cy="1544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43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59905" y="1084786"/>
            <a:ext cx="10153128" cy="5468215"/>
          </a:xfrm>
        </p:spPr>
        <p:txBody>
          <a:bodyPr/>
          <a:lstStyle/>
          <a:p>
            <a:endParaRPr lang="en-US" b="0" dirty="0" smtClean="0"/>
          </a:p>
          <a:p>
            <a:r>
              <a:rPr lang="en-US" b="0" dirty="0" smtClean="0"/>
              <a:t>1. </a:t>
            </a:r>
            <a:r>
              <a:rPr lang="en-US" b="0" dirty="0" err="1"/>
              <a:t>O</a:t>
            </a:r>
            <a:r>
              <a:rPr lang="en-US" b="0" dirty="0" err="1" smtClean="0"/>
              <a:t>riginalitas</a:t>
            </a:r>
            <a:r>
              <a:rPr lang="en-US" b="0" dirty="0" smtClean="0"/>
              <a:t> </a:t>
            </a:r>
            <a:r>
              <a:rPr lang="en-US" b="0" dirty="0"/>
              <a:t>(</a:t>
            </a:r>
            <a:r>
              <a:rPr lang="en-US" b="0" dirty="0" err="1"/>
              <a:t>orinality</a:t>
            </a:r>
            <a:r>
              <a:rPr lang="en-US" b="0" dirty="0" smtClean="0"/>
              <a:t>)</a:t>
            </a:r>
            <a:endParaRPr lang="en-US" b="0" dirty="0"/>
          </a:p>
          <a:p>
            <a:r>
              <a:rPr lang="en-US" b="0" dirty="0" smtClean="0"/>
              <a:t>2. </a:t>
            </a:r>
            <a:r>
              <a:rPr lang="en-US" b="0" dirty="0" err="1"/>
              <a:t>K</a:t>
            </a:r>
            <a:r>
              <a:rPr lang="en-US" b="0" dirty="0" err="1" smtClean="0"/>
              <a:t>ebaruan</a:t>
            </a:r>
            <a:r>
              <a:rPr lang="en-US" b="0" dirty="0" smtClean="0"/>
              <a:t> </a:t>
            </a:r>
            <a:r>
              <a:rPr lang="en-US" b="0" dirty="0"/>
              <a:t>(novelty</a:t>
            </a:r>
            <a:r>
              <a:rPr lang="en-US" b="0" dirty="0" smtClean="0"/>
              <a:t>) </a:t>
            </a:r>
          </a:p>
          <a:p>
            <a:r>
              <a:rPr lang="en-US" b="0" dirty="0" smtClean="0"/>
              <a:t>3. </a:t>
            </a:r>
            <a:r>
              <a:rPr lang="en-US" b="0" dirty="0" err="1" smtClean="0"/>
              <a:t>Dampak</a:t>
            </a:r>
            <a:r>
              <a:rPr lang="en-US" b="0" dirty="0" smtClean="0"/>
              <a:t> </a:t>
            </a:r>
            <a:r>
              <a:rPr lang="en-US" b="0" dirty="0"/>
              <a:t>(contribution</a:t>
            </a:r>
            <a:r>
              <a:rPr lang="en-US" b="0" dirty="0" smtClean="0"/>
              <a:t>)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TEMA 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7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PENALARAN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12</a:t>
            </a:fld>
            <a:endParaRPr lang="de-DE"/>
          </a:p>
        </p:txBody>
      </p:sp>
      <p:grpSp>
        <p:nvGrpSpPr>
          <p:cNvPr id="36" name="Group 35"/>
          <p:cNvGrpSpPr/>
          <p:nvPr/>
        </p:nvGrpSpPr>
        <p:grpSpPr>
          <a:xfrm>
            <a:off x="1619945" y="2105656"/>
            <a:ext cx="8726786" cy="2850485"/>
            <a:chOff x="1894159" y="2105656"/>
            <a:chExt cx="8726786" cy="2850485"/>
          </a:xfrm>
        </p:grpSpPr>
        <p:sp>
          <p:nvSpPr>
            <p:cNvPr id="5" name="Oval 4"/>
            <p:cNvSpPr/>
            <p:nvPr/>
          </p:nvSpPr>
          <p:spPr bwMode="auto">
            <a:xfrm>
              <a:off x="1894159" y="2978831"/>
              <a:ext cx="769983" cy="876314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Gejala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Alam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694488" y="2105656"/>
              <a:ext cx="1303049" cy="72262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Permasalah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724102" y="4242107"/>
              <a:ext cx="1243819" cy="5058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Hukum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 </a:t>
              </a: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Fisika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287697" y="3216800"/>
              <a:ext cx="769983" cy="460876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Teori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507586" y="2107188"/>
              <a:ext cx="1071028" cy="721096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Rumusan</a:t>
              </a:r>
              <a:endParaRPr lang="en-US" sz="1200" dirty="0" smtClean="0">
                <a:latin typeface="Bookman Old Style" pitchFamily="18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Penalaran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986858" y="2105656"/>
              <a:ext cx="1551602" cy="722627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Prediksi</a:t>
              </a:r>
              <a:r>
                <a:rPr lang="en-US" sz="1200" dirty="0" smtClean="0">
                  <a:latin typeface="Bookman Old Style" pitchFamily="18" charset="0"/>
                </a:rPr>
                <a:t> via</a:t>
              </a:r>
            </a:p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Bookman Old Style" pitchFamily="18" charset="0"/>
                </a:rPr>
                <a:t>Model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5507586" y="4235045"/>
              <a:ext cx="1071028" cy="721096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Rumusan</a:t>
              </a:r>
              <a:endParaRPr lang="en-US" sz="1200" dirty="0" smtClean="0">
                <a:latin typeface="Bookman Old Style" pitchFamily="18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Metode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 </a:t>
              </a: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Penelitian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986858" y="4248745"/>
              <a:ext cx="1551602" cy="707396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Prosedur</a:t>
              </a:r>
              <a:endParaRPr lang="en-US" sz="1200" dirty="0" smtClean="0">
                <a:latin typeface="Bookman Old Style" pitchFamily="18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Pengolahan</a:t>
              </a:r>
              <a:r>
                <a:rPr lang="en-US" sz="1200" dirty="0" smtClean="0">
                  <a:latin typeface="Bookman Old Style" pitchFamily="18" charset="0"/>
                </a:rPr>
                <a:t> Data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393366" y="3299251"/>
              <a:ext cx="1145094" cy="451733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Bookman Old Style" pitchFamily="18" charset="0"/>
                </a:rPr>
                <a:t>Data </a:t>
              </a:r>
              <a:r>
                <a:rPr lang="en-US" sz="1200" dirty="0" err="1" smtClean="0">
                  <a:latin typeface="Bookman Old Style" pitchFamily="18" charset="0"/>
                </a:rPr>
                <a:t>Terolah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8892753" y="3159014"/>
              <a:ext cx="1728192" cy="761198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285750" marR="0" indent="-28575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Jawaban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  <a:p>
              <a:pPr marL="285750" marR="0" indent="-28575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r>
                <a:rPr lang="en-US" sz="1200" dirty="0" err="1" smtClean="0">
                  <a:latin typeface="Bookman Old Style" pitchFamily="18" charset="0"/>
                </a:rPr>
                <a:t>Penafsiran</a:t>
              </a:r>
              <a:endParaRPr lang="en-US" sz="1200" dirty="0" smtClean="0">
                <a:latin typeface="Bookman Old Style" pitchFamily="18" charset="0"/>
              </a:endParaRPr>
            </a:p>
            <a:p>
              <a:pPr marL="285750" marR="0" indent="-285750" algn="ctr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r>
                <a:rPr kumimoji="0" lang="en-US" sz="12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Prediksi</a:t>
              </a:r>
              <a:endPara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19" name="Right Arrow 18"/>
            <p:cNvSpPr/>
            <p:nvPr/>
          </p:nvSpPr>
          <p:spPr bwMode="auto">
            <a:xfrm>
              <a:off x="6662864" y="2287461"/>
              <a:ext cx="296147" cy="360548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0" name="Right Arrow 19"/>
            <p:cNvSpPr/>
            <p:nvPr/>
          </p:nvSpPr>
          <p:spPr bwMode="auto">
            <a:xfrm>
              <a:off x="6633249" y="4422307"/>
              <a:ext cx="296147" cy="360548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1" name="Right Arrow 20"/>
            <p:cNvSpPr/>
            <p:nvPr/>
          </p:nvSpPr>
          <p:spPr bwMode="auto">
            <a:xfrm rot="19681499">
              <a:off x="3822357" y="3761393"/>
              <a:ext cx="414606" cy="378703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2" name="Right Arrow 21"/>
            <p:cNvSpPr/>
            <p:nvPr/>
          </p:nvSpPr>
          <p:spPr bwMode="auto">
            <a:xfrm rot="1717551">
              <a:off x="3791248" y="2826632"/>
              <a:ext cx="451939" cy="367377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3" name="Right Arrow 22"/>
            <p:cNvSpPr/>
            <p:nvPr/>
          </p:nvSpPr>
          <p:spPr bwMode="auto">
            <a:xfrm rot="2617162">
              <a:off x="2527808" y="3761356"/>
              <a:ext cx="414606" cy="372978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4" name="Right Arrow 23"/>
            <p:cNvSpPr/>
            <p:nvPr/>
          </p:nvSpPr>
          <p:spPr bwMode="auto">
            <a:xfrm rot="19681499">
              <a:off x="5095567" y="2819729"/>
              <a:ext cx="414606" cy="378703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5" name="Right Arrow 24"/>
            <p:cNvSpPr/>
            <p:nvPr/>
          </p:nvSpPr>
          <p:spPr bwMode="auto">
            <a:xfrm rot="2392785">
              <a:off x="5085062" y="3770074"/>
              <a:ext cx="451939" cy="367377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26" name="Down Arrow 25"/>
            <p:cNvSpPr/>
            <p:nvPr/>
          </p:nvSpPr>
          <p:spPr bwMode="auto">
            <a:xfrm>
              <a:off x="7833531" y="2882125"/>
              <a:ext cx="264764" cy="323461"/>
            </a:xfrm>
            <a:prstGeom prst="down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30" name="Right Arrow 29"/>
            <p:cNvSpPr/>
            <p:nvPr/>
          </p:nvSpPr>
          <p:spPr bwMode="auto">
            <a:xfrm rot="16200000" flipV="1">
              <a:off x="7786517" y="3848304"/>
              <a:ext cx="358787" cy="264764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  <p:sp>
          <p:nvSpPr>
            <p:cNvPr id="31" name="Right Arrow 30"/>
            <p:cNvSpPr/>
            <p:nvPr/>
          </p:nvSpPr>
          <p:spPr bwMode="auto">
            <a:xfrm>
              <a:off x="8604721" y="3349306"/>
              <a:ext cx="236918" cy="380615"/>
            </a:xfrm>
            <a:prstGeom prst="rightArrow">
              <a:avLst/>
            </a:prstGeom>
            <a:solidFill>
              <a:srgbClr val="FFCC00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376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D" sz="2400" dirty="0" err="1"/>
              <a:t>Pentingnya</a:t>
            </a:r>
            <a:r>
              <a:rPr lang="en-ID" sz="2400" dirty="0"/>
              <a:t> </a:t>
            </a:r>
            <a:r>
              <a:rPr lang="en-ID" sz="2400" dirty="0" err="1"/>
              <a:t>Keterbaruan</a:t>
            </a:r>
            <a:endParaRPr lang="en-ID" sz="2400" dirty="0"/>
          </a:p>
          <a:p>
            <a:pPr marL="898525" indent="-457200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/>
              <a:t>Pengembangan</a:t>
            </a:r>
            <a:r>
              <a:rPr lang="en-ID" sz="2000" b="0" dirty="0"/>
              <a:t> </a:t>
            </a:r>
            <a:r>
              <a:rPr lang="en-ID" sz="2000" b="0" dirty="0" err="1" smtClean="0"/>
              <a:t>dan</a:t>
            </a:r>
            <a:r>
              <a:rPr lang="en-ID" sz="2000" b="0" dirty="0" smtClean="0"/>
              <a:t> </a:t>
            </a:r>
            <a:r>
              <a:rPr lang="en-ID" sz="2000" b="0" dirty="0" err="1"/>
              <a:t>terapan</a:t>
            </a:r>
            <a:r>
              <a:rPr lang="en-ID" sz="2000" b="0" dirty="0"/>
              <a:t> </a:t>
            </a:r>
            <a:r>
              <a:rPr lang="en-ID" sz="2000" b="0" dirty="0" err="1"/>
              <a:t>ilmu</a:t>
            </a:r>
            <a:endParaRPr lang="en-ID" sz="2000" b="0" dirty="0"/>
          </a:p>
          <a:p>
            <a:pPr marL="898525" indent="-457200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/>
              <a:t>Meningkatkan</a:t>
            </a:r>
            <a:r>
              <a:rPr lang="en-ID" sz="2000" b="0" dirty="0"/>
              <a:t> </a:t>
            </a:r>
            <a:r>
              <a:rPr lang="en-ID" sz="2000" b="0" dirty="0" err="1"/>
              <a:t>peluang</a:t>
            </a:r>
            <a:r>
              <a:rPr lang="en-ID" sz="2000" b="0" dirty="0"/>
              <a:t> </a:t>
            </a:r>
            <a:r>
              <a:rPr lang="en-ID" sz="2000" b="0" dirty="0" err="1"/>
              <a:t>akseptansi</a:t>
            </a:r>
            <a:r>
              <a:rPr lang="en-ID" sz="2000" b="0" dirty="0"/>
              <a:t> </a:t>
            </a:r>
            <a:r>
              <a:rPr lang="en-ID" sz="2000" b="0" dirty="0" smtClean="0"/>
              <a:t>proposal </a:t>
            </a:r>
            <a:r>
              <a:rPr lang="en-ID" sz="2000" b="0" dirty="0" err="1" smtClean="0"/>
              <a:t>penelitian</a:t>
            </a:r>
            <a:endParaRPr lang="en-ID" sz="2000" b="0" dirty="0"/>
          </a:p>
          <a:p>
            <a:pPr marL="898525" indent="-457200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 smtClean="0"/>
              <a:t>Penanda</a:t>
            </a:r>
            <a:r>
              <a:rPr lang="en-ID" sz="2000" b="0" dirty="0" smtClean="0"/>
              <a:t> </a:t>
            </a:r>
            <a:r>
              <a:rPr lang="en-ID" sz="2000" b="0" dirty="0" err="1"/>
              <a:t>kontribusi</a:t>
            </a:r>
            <a:r>
              <a:rPr lang="en-ID" sz="2000" b="0" dirty="0"/>
              <a:t> </a:t>
            </a:r>
            <a:r>
              <a:rPr lang="en-ID" sz="2000" b="0" dirty="0" err="1"/>
              <a:t>intelektual</a:t>
            </a:r>
            <a:r>
              <a:rPr lang="en-ID" sz="2000" b="0" dirty="0"/>
              <a:t> </a:t>
            </a:r>
            <a:r>
              <a:rPr lang="en-ID" sz="2000" b="0" dirty="0" err="1"/>
              <a:t>seorang</a:t>
            </a:r>
            <a:r>
              <a:rPr lang="en-ID" sz="2000" b="0" dirty="0"/>
              <a:t> </a:t>
            </a:r>
            <a:r>
              <a:rPr lang="en-ID" sz="2000" b="0" dirty="0" err="1"/>
              <a:t>ilmuwan</a:t>
            </a:r>
            <a:r>
              <a:rPr lang="en-ID" sz="2000" b="0" dirty="0"/>
              <a:t> (</a:t>
            </a:r>
            <a:r>
              <a:rPr lang="en-ID" sz="2000" b="0" dirty="0" err="1"/>
              <a:t>didokumentasikan</a:t>
            </a:r>
            <a:r>
              <a:rPr lang="en-ID" sz="2000" b="0" dirty="0"/>
              <a:t> </a:t>
            </a:r>
            <a:r>
              <a:rPr lang="en-ID" sz="2000" b="0" dirty="0" err="1"/>
              <a:t>dalam</a:t>
            </a:r>
            <a:r>
              <a:rPr lang="en-ID" sz="2000" b="0" dirty="0"/>
              <a:t> </a:t>
            </a:r>
            <a:r>
              <a:rPr lang="en-ID" sz="2000" b="0" dirty="0" err="1"/>
              <a:t>bentuk</a:t>
            </a:r>
            <a:r>
              <a:rPr lang="en-ID" sz="2000" b="0" dirty="0"/>
              <a:t> </a:t>
            </a:r>
            <a:r>
              <a:rPr lang="en-ID" sz="2000" b="0" i="1" dirty="0"/>
              <a:t>intellectual property</a:t>
            </a:r>
            <a:r>
              <a:rPr lang="en-ID" sz="2000" b="0" dirty="0"/>
              <a:t>)</a:t>
            </a:r>
          </a:p>
          <a:p>
            <a:pPr marL="898525" indent="-457200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/>
              <a:t>Klaim</a:t>
            </a:r>
            <a:r>
              <a:rPr lang="en-ID" sz="2000" b="0" dirty="0"/>
              <a:t> </a:t>
            </a:r>
            <a:r>
              <a:rPr lang="en-ID" sz="2000" b="0" dirty="0" err="1"/>
              <a:t>kepakaran</a:t>
            </a:r>
            <a:endParaRPr lang="en-ID" sz="2000" b="0" dirty="0"/>
          </a:p>
          <a:p>
            <a:pPr marL="898525" indent="-457200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/>
              <a:t>Menstimulasi</a:t>
            </a:r>
            <a:r>
              <a:rPr lang="en-ID" sz="2000" b="0" dirty="0"/>
              <a:t> </a:t>
            </a:r>
            <a:r>
              <a:rPr lang="en-ID" sz="2000" b="0" dirty="0" err="1"/>
              <a:t>eksplorasi</a:t>
            </a:r>
            <a:r>
              <a:rPr lang="en-ID" sz="2000" b="0" dirty="0"/>
              <a:t> </a:t>
            </a:r>
            <a:r>
              <a:rPr lang="en-ID" sz="2000" b="0" dirty="0" err="1"/>
              <a:t>terhadap</a:t>
            </a:r>
            <a:r>
              <a:rPr lang="en-ID" sz="2000" b="0" dirty="0"/>
              <a:t> </a:t>
            </a:r>
            <a:r>
              <a:rPr lang="en-ID" sz="2000" b="0" dirty="0" err="1"/>
              <a:t>hal-hal</a:t>
            </a:r>
            <a:r>
              <a:rPr lang="en-ID" sz="2000" b="0" dirty="0"/>
              <a:t> yang </a:t>
            </a:r>
            <a:r>
              <a:rPr lang="en-ID" sz="2000" b="0" dirty="0" err="1"/>
              <a:t>belum</a:t>
            </a:r>
            <a:r>
              <a:rPr lang="en-ID" sz="2000" b="0" dirty="0"/>
              <a:t> </a:t>
            </a:r>
            <a:r>
              <a:rPr lang="en-ID" sz="2000" b="0" dirty="0" err="1" smtClean="0"/>
              <a:t>diketahui</a:t>
            </a:r>
            <a:endParaRPr lang="en-ID" sz="2000" b="0" dirty="0"/>
          </a:p>
          <a:p>
            <a:pPr>
              <a:buFont typeface="Wingdings" panose="05000000000000000000" pitchFamily="2" charset="2"/>
              <a:buChar char="q"/>
            </a:pPr>
            <a:r>
              <a:rPr lang="en-ID" sz="2400" dirty="0" err="1"/>
              <a:t>Elemen-elemen</a:t>
            </a:r>
            <a:r>
              <a:rPr lang="en-ID" sz="2400" dirty="0"/>
              <a:t>:</a:t>
            </a:r>
          </a:p>
          <a:p>
            <a:pPr lvl="1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>
                <a:ea typeface="+mn-ea"/>
                <a:cs typeface="+mn-cs"/>
              </a:rPr>
              <a:t>Data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pendekatan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metodologi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masalah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alat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prosedur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teori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penjelasan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baru</a:t>
            </a:r>
            <a:endParaRPr lang="en-ID" sz="2000" b="0" dirty="0">
              <a:ea typeface="+mn-ea"/>
              <a:cs typeface="+mn-cs"/>
            </a:endParaRPr>
          </a:p>
          <a:p>
            <a:pPr lvl="1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>
                <a:ea typeface="+mn-ea"/>
                <a:cs typeface="+mn-cs"/>
              </a:rPr>
              <a:t>Kontribusi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dalam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rangka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pengembangan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ilmu</a:t>
            </a:r>
            <a:endParaRPr lang="en-ID" sz="2000" b="0" dirty="0">
              <a:ea typeface="+mn-ea"/>
              <a:cs typeface="+mn-cs"/>
            </a:endParaRPr>
          </a:p>
          <a:p>
            <a:pPr lvl="1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>
                <a:ea typeface="+mn-ea"/>
                <a:cs typeface="+mn-cs"/>
              </a:rPr>
              <a:t>Modifikasi</a:t>
            </a:r>
            <a:r>
              <a:rPr lang="en-ID" sz="2000" b="0" dirty="0">
                <a:ea typeface="+mn-ea"/>
                <a:cs typeface="+mn-cs"/>
              </a:rPr>
              <a:t>, </a:t>
            </a:r>
            <a:r>
              <a:rPr lang="en-ID" sz="2000" b="0" dirty="0" err="1">
                <a:ea typeface="+mn-ea"/>
                <a:cs typeface="+mn-cs"/>
              </a:rPr>
              <a:t>Perbedaan</a:t>
            </a:r>
            <a:r>
              <a:rPr lang="en-ID" sz="2000" b="0" dirty="0">
                <a:ea typeface="+mn-ea"/>
                <a:cs typeface="+mn-cs"/>
              </a:rPr>
              <a:t> (</a:t>
            </a:r>
            <a:r>
              <a:rPr lang="en-ID" sz="2000" b="0" dirty="0" err="1">
                <a:ea typeface="+mn-ea"/>
                <a:cs typeface="+mn-cs"/>
              </a:rPr>
              <a:t>diferensiasi</a:t>
            </a:r>
            <a:r>
              <a:rPr lang="en-ID" sz="2000" b="0" dirty="0">
                <a:ea typeface="+mn-ea"/>
                <a:cs typeface="+mn-cs"/>
              </a:rPr>
              <a:t>) </a:t>
            </a:r>
            <a:r>
              <a:rPr lang="en-ID" sz="2000" b="0" dirty="0" err="1">
                <a:ea typeface="+mn-ea"/>
                <a:cs typeface="+mn-cs"/>
              </a:rPr>
              <a:t>dari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studi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sebelumnya</a:t>
            </a:r>
            <a:endParaRPr lang="en-ID" sz="2000" b="0" dirty="0">
              <a:ea typeface="+mn-ea"/>
              <a:cs typeface="+mn-cs"/>
            </a:endParaRPr>
          </a:p>
          <a:p>
            <a:pPr lvl="1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>
                <a:ea typeface="+mn-ea"/>
                <a:cs typeface="+mn-cs"/>
              </a:rPr>
              <a:t>Sumbangan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terhadap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kontradiksi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temuan-temuan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sebelumnya</a:t>
            </a:r>
            <a:endParaRPr lang="en-ID" sz="2000" b="0" dirty="0">
              <a:ea typeface="+mn-ea"/>
              <a:cs typeface="+mn-cs"/>
            </a:endParaRPr>
          </a:p>
          <a:p>
            <a:pPr lvl="1">
              <a:buClr>
                <a:srgbClr val="C00000"/>
              </a:buClr>
              <a:buFont typeface="Wingdings 3" pitchFamily="18" charset="2"/>
              <a:buChar char="´"/>
            </a:pPr>
            <a:r>
              <a:rPr lang="en-ID" sz="2000" b="0" dirty="0" err="1">
                <a:ea typeface="+mn-ea"/>
                <a:cs typeface="+mn-cs"/>
              </a:rPr>
              <a:t>Kontinuasi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terhadap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studi-studi</a:t>
            </a:r>
            <a:r>
              <a:rPr lang="en-ID" sz="2000" b="0" dirty="0">
                <a:ea typeface="+mn-ea"/>
                <a:cs typeface="+mn-cs"/>
              </a:rPr>
              <a:t> </a:t>
            </a:r>
            <a:r>
              <a:rPr lang="en-ID" sz="2000" b="0" dirty="0" err="1">
                <a:ea typeface="+mn-ea"/>
                <a:cs typeface="+mn-cs"/>
              </a:rPr>
              <a:t>sebelumnya</a:t>
            </a:r>
            <a:endParaRPr lang="en-ID" sz="2000" b="0" dirty="0">
              <a:ea typeface="+mn-ea"/>
              <a:cs typeface="+mn-cs"/>
            </a:endParaRPr>
          </a:p>
          <a:p>
            <a:pPr marL="441325" indent="0">
              <a:buClr>
                <a:srgbClr val="C00000"/>
              </a:buClr>
            </a:pPr>
            <a:endParaRPr lang="en-ID" sz="2000" b="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KETERBARUAN (NOVELTY) DALAM 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1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Penelusuran</a:t>
            </a:r>
            <a:endParaRPr lang="en-US" dirty="0"/>
          </a:p>
          <a:p>
            <a:pPr marL="898525" indent="-536575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mengetahui</a:t>
            </a:r>
            <a:r>
              <a:rPr lang="en-US" b="0" dirty="0" smtClean="0"/>
              <a:t> </a:t>
            </a:r>
            <a:r>
              <a:rPr lang="en-US" b="0" dirty="0" err="1"/>
              <a:t>perkembangan</a:t>
            </a:r>
            <a:r>
              <a:rPr lang="en-US" b="0" dirty="0"/>
              <a:t> </a:t>
            </a:r>
            <a:r>
              <a:rPr lang="en-US" b="0" dirty="0" err="1"/>
              <a:t>ilmu</a:t>
            </a:r>
            <a:endParaRPr lang="en-US" b="0" dirty="0"/>
          </a:p>
          <a:p>
            <a:pPr marL="898525" indent="-536575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menemukan</a:t>
            </a:r>
            <a:r>
              <a:rPr lang="en-US" b="0" dirty="0" smtClean="0"/>
              <a:t> </a:t>
            </a:r>
            <a:r>
              <a:rPr lang="en-US" b="0" dirty="0"/>
              <a:t>ide </a:t>
            </a:r>
            <a:r>
              <a:rPr lang="en-US" b="0" dirty="0" err="1"/>
              <a:t>baru</a:t>
            </a:r>
            <a:endParaRPr lang="en-US" b="0" dirty="0"/>
          </a:p>
          <a:p>
            <a:pPr marL="898525" indent="-536575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memilih</a:t>
            </a:r>
            <a:r>
              <a:rPr lang="en-US" b="0" dirty="0" smtClean="0"/>
              <a:t> </a:t>
            </a:r>
            <a:r>
              <a:rPr lang="en-US" b="0" dirty="0" err="1"/>
              <a:t>desain</a:t>
            </a:r>
            <a:r>
              <a:rPr lang="en-US" b="0" dirty="0"/>
              <a:t> </a:t>
            </a:r>
            <a:r>
              <a:rPr lang="en-US" b="0" dirty="0" err="1"/>
              <a:t>riset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metode</a:t>
            </a:r>
            <a:endParaRPr lang="en-US" b="0" dirty="0"/>
          </a:p>
          <a:p>
            <a:pPr marL="898525" indent="-536575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menghindari</a:t>
            </a:r>
            <a:r>
              <a:rPr lang="en-US" b="0" dirty="0" smtClean="0"/>
              <a:t> </a:t>
            </a:r>
            <a:r>
              <a:rPr lang="en-US" b="0" dirty="0" err="1"/>
              <a:t>duplikasi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plagiasi</a:t>
            </a:r>
            <a:endParaRPr lang="en-US" b="0" dirty="0"/>
          </a:p>
          <a:p>
            <a:pPr marL="898525" indent="-536575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membandingkan</a:t>
            </a:r>
            <a:r>
              <a:rPr lang="en-US" b="0" dirty="0" smtClean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karya</a:t>
            </a:r>
            <a:r>
              <a:rPr lang="en-US" b="0" dirty="0"/>
              <a:t> </a:t>
            </a:r>
            <a:r>
              <a:rPr lang="en-US" b="0" dirty="0" err="1" smtClean="0"/>
              <a:t>terdahulu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PENELUSURAN LITERATUR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139770"/>
              </p:ext>
            </p:extLst>
          </p:nvPr>
        </p:nvGraphicFramePr>
        <p:xfrm>
          <a:off x="899865" y="4104729"/>
          <a:ext cx="10369152" cy="235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5425781"/>
                <a:gridCol w="263911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Sumber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Karakter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Contoh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Literatur</a:t>
                      </a:r>
                      <a:r>
                        <a:rPr lang="en-US" sz="1400" dirty="0" smtClean="0"/>
                        <a:t> primer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penelitian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asli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kajian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mengenai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sebuah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teori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penjelasan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semuabidang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Artikel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jurnal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prosiding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tesis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disertasi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laporan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Literatur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sekunder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informasi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ada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literatur</a:t>
                      </a:r>
                      <a:r>
                        <a:rPr lang="en-US" sz="1400" dirty="0" smtClean="0"/>
                        <a:t> primer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Buku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bunga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rampai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Literatur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tersier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petunjuk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untuk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memperoleh</a:t>
                      </a:r>
                      <a:r>
                        <a:rPr lang="en-US" sz="1400" dirty="0" smtClean="0"/>
                        <a:t> literature primer </a:t>
                      </a:r>
                      <a:r>
                        <a:rPr lang="en-US" sz="1400" dirty="0" err="1" smtClean="0"/>
                        <a:t>dan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sekunder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Abstrak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indeks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ensiklopedia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kamus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9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000" dirty="0" smtClean="0"/>
              <a:t>Database </a:t>
            </a:r>
            <a:r>
              <a:rPr lang="en-US" sz="2000" dirty="0" err="1"/>
              <a:t>jurnal</a:t>
            </a:r>
            <a:r>
              <a:rPr lang="en-US" sz="2000" dirty="0"/>
              <a:t> </a:t>
            </a:r>
            <a:r>
              <a:rPr lang="en-US" sz="2000" dirty="0" err="1"/>
              <a:t>ilmiah</a:t>
            </a:r>
            <a:r>
              <a:rPr lang="en-US" sz="2000" dirty="0"/>
              <a:t> Indonesia: </a:t>
            </a:r>
            <a:endParaRPr lang="en-US" sz="2000" dirty="0" smtClean="0"/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http</a:t>
            </a:r>
            <a:r>
              <a:rPr lang="en-US" sz="2000" b="0" dirty="0"/>
              <a:t>://isjd.pdii.lipi.go.id</a:t>
            </a:r>
            <a:r>
              <a:rPr lang="en-US" sz="2000" b="0" dirty="0" smtClean="0"/>
              <a:t>/</a:t>
            </a:r>
          </a:p>
          <a:p>
            <a:pPr marL="342900" indent="-342900">
              <a:spcBef>
                <a:spcPts val="0"/>
              </a:spcBef>
              <a:buFont typeface="Wingdings" pitchFamily="2" charset="2"/>
              <a:buChar char="q"/>
            </a:pPr>
            <a:r>
              <a:rPr lang="en-US" sz="2000" dirty="0" err="1"/>
              <a:t>Perpustakaan</a:t>
            </a:r>
            <a:r>
              <a:rPr lang="en-US" sz="2000" dirty="0"/>
              <a:t> digital / </a:t>
            </a:r>
            <a:r>
              <a:rPr lang="en-US" sz="2000" dirty="0" err="1"/>
              <a:t>repositori</a:t>
            </a:r>
            <a:r>
              <a:rPr lang="en-US" sz="2000" dirty="0"/>
              <a:t> </a:t>
            </a:r>
            <a:r>
              <a:rPr lang="en-US" sz="2000" dirty="0" err="1"/>
              <a:t>universitas</a:t>
            </a:r>
            <a:r>
              <a:rPr lang="en-US" sz="2000" dirty="0"/>
              <a:t> (local content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tesis</a:t>
            </a:r>
            <a:r>
              <a:rPr lang="en-US" sz="2000" dirty="0"/>
              <a:t>, </a:t>
            </a:r>
            <a:r>
              <a:rPr lang="en-US" sz="2000" dirty="0" err="1"/>
              <a:t>disertasi</a:t>
            </a:r>
            <a:r>
              <a:rPr lang="en-US" sz="2000" dirty="0"/>
              <a:t>, </a:t>
            </a:r>
            <a:r>
              <a:rPr lang="en-US" sz="2000" dirty="0" err="1"/>
              <a:t>dll</a:t>
            </a:r>
            <a:r>
              <a:rPr lang="en-US" sz="2000" dirty="0"/>
              <a:t>)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err="1" smtClean="0"/>
              <a:t>Universitas</a:t>
            </a:r>
            <a:r>
              <a:rPr lang="en-US" sz="2000" b="0" dirty="0" smtClean="0"/>
              <a:t> </a:t>
            </a:r>
            <a:r>
              <a:rPr lang="en-US" sz="2000" b="0" dirty="0"/>
              <a:t>Indonesia: http://lib.ui.ac.id/opac/ui/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err="1" smtClean="0"/>
              <a:t>Universitas</a:t>
            </a:r>
            <a:r>
              <a:rPr lang="en-US" sz="2000" b="0" dirty="0" smtClean="0"/>
              <a:t> </a:t>
            </a:r>
            <a:r>
              <a:rPr lang="en-US" sz="2000" b="0" dirty="0"/>
              <a:t>Sumatera Utara: http://repository.usu.ac.id/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err="1" smtClean="0"/>
              <a:t>Institut</a:t>
            </a:r>
            <a:r>
              <a:rPr lang="en-US" sz="2000" b="0" dirty="0" smtClean="0"/>
              <a:t> </a:t>
            </a:r>
            <a:r>
              <a:rPr lang="en-US" sz="2000" b="0" dirty="0" err="1"/>
              <a:t>Pertanian</a:t>
            </a:r>
            <a:r>
              <a:rPr lang="en-US" sz="2000" b="0" dirty="0"/>
              <a:t> Bogor: http://repository.ipb.ac.id</a:t>
            </a:r>
            <a:r>
              <a:rPr lang="en-US" sz="2000" b="0" dirty="0" smtClean="0"/>
              <a:t>/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000" dirty="0"/>
              <a:t>Basis data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negeri</a:t>
            </a:r>
            <a:r>
              <a:rPr lang="en-US" sz="2000" dirty="0"/>
              <a:t> </a:t>
            </a:r>
            <a:r>
              <a:rPr lang="en-US" sz="2000" dirty="0" err="1"/>
              <a:t>akses</a:t>
            </a:r>
            <a:r>
              <a:rPr lang="en-US" sz="2000" dirty="0"/>
              <a:t> </a:t>
            </a:r>
            <a:r>
              <a:rPr lang="en-US" sz="2000" dirty="0" err="1"/>
              <a:t>terbuka</a:t>
            </a:r>
            <a:r>
              <a:rPr lang="en-US" sz="2000" dirty="0"/>
              <a:t>/gratis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err="1" smtClean="0"/>
              <a:t>Direktori</a:t>
            </a:r>
            <a:r>
              <a:rPr lang="en-US" sz="2000" b="0" dirty="0" smtClean="0"/>
              <a:t> </a:t>
            </a:r>
            <a:r>
              <a:rPr lang="en-US" sz="2000" b="0" dirty="0" err="1"/>
              <a:t>jurnal</a:t>
            </a:r>
            <a:r>
              <a:rPr lang="en-US" sz="2000" b="0" dirty="0"/>
              <a:t> </a:t>
            </a:r>
            <a:r>
              <a:rPr lang="en-US" sz="2000" b="0" dirty="0" err="1"/>
              <a:t>akses</a:t>
            </a:r>
            <a:r>
              <a:rPr lang="en-US" sz="2000" b="0" dirty="0"/>
              <a:t> </a:t>
            </a:r>
            <a:r>
              <a:rPr lang="en-US" sz="2000" b="0" dirty="0" err="1"/>
              <a:t>terbuka</a:t>
            </a:r>
            <a:r>
              <a:rPr lang="en-US" sz="2000" b="0" dirty="0"/>
              <a:t> (</a:t>
            </a:r>
            <a:r>
              <a:rPr lang="en-US" sz="2000" b="0" dirty="0" err="1"/>
              <a:t>jurnal</a:t>
            </a:r>
            <a:r>
              <a:rPr lang="en-US" sz="2000" b="0" dirty="0"/>
              <a:t> </a:t>
            </a:r>
            <a:r>
              <a:rPr lang="en-US" sz="2000" b="0" dirty="0" err="1"/>
              <a:t>dalam</a:t>
            </a:r>
            <a:r>
              <a:rPr lang="en-US" sz="2000" b="0" dirty="0"/>
              <a:t> </a:t>
            </a:r>
            <a:r>
              <a:rPr lang="en-US" sz="2000" b="0" dirty="0" err="1"/>
              <a:t>negeri</a:t>
            </a:r>
            <a:r>
              <a:rPr lang="en-US" sz="2000" b="0" dirty="0"/>
              <a:t> </a:t>
            </a:r>
            <a:r>
              <a:rPr lang="en-US" sz="2000" b="0" dirty="0" err="1"/>
              <a:t>dan</a:t>
            </a:r>
            <a:r>
              <a:rPr lang="en-US" sz="2000" b="0" dirty="0"/>
              <a:t> </a:t>
            </a:r>
            <a:r>
              <a:rPr lang="en-US" sz="2000" b="0" dirty="0" err="1"/>
              <a:t>luar</a:t>
            </a:r>
            <a:r>
              <a:rPr lang="en-US" sz="2000" b="0" dirty="0"/>
              <a:t> </a:t>
            </a:r>
            <a:r>
              <a:rPr lang="en-US" sz="2000" b="0" dirty="0" err="1"/>
              <a:t>negeri</a:t>
            </a:r>
            <a:r>
              <a:rPr lang="en-US" sz="2000" b="0" dirty="0" smtClean="0"/>
              <a:t>): http</a:t>
            </a:r>
            <a:r>
              <a:rPr lang="en-US" sz="2000" b="0" dirty="0"/>
              <a:t>://</a:t>
            </a:r>
            <a:r>
              <a:rPr lang="en-US" sz="2000" b="0" dirty="0" smtClean="0"/>
              <a:t>doaj.org/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Basis </a:t>
            </a:r>
            <a:r>
              <a:rPr lang="en-US" sz="2000" b="0" dirty="0"/>
              <a:t>data </a:t>
            </a:r>
            <a:r>
              <a:rPr lang="en-US" sz="2000" b="0" dirty="0" err="1"/>
              <a:t>Pubmed</a:t>
            </a:r>
            <a:r>
              <a:rPr lang="en-US" sz="2000" b="0" dirty="0"/>
              <a:t>: http://</a:t>
            </a:r>
            <a:r>
              <a:rPr lang="en-US" sz="2000" b="0" dirty="0" smtClean="0"/>
              <a:t>www.ncbi.nlm.nih.gov/pubmed/</a:t>
            </a:r>
          </a:p>
          <a:p>
            <a:pPr marL="898525" indent="-53657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err="1" smtClean="0"/>
              <a:t>Jaringan</a:t>
            </a:r>
            <a:r>
              <a:rPr lang="en-US" sz="2000" b="0" dirty="0" smtClean="0"/>
              <a:t> </a:t>
            </a:r>
            <a:r>
              <a:rPr lang="en-US" sz="2000" b="0" dirty="0" err="1"/>
              <a:t>repositori</a:t>
            </a:r>
            <a:r>
              <a:rPr lang="en-US" sz="2000" b="0" dirty="0"/>
              <a:t> </a:t>
            </a:r>
            <a:r>
              <a:rPr lang="en-US" sz="2000" b="0" dirty="0" err="1"/>
              <a:t>Uni</a:t>
            </a:r>
            <a:r>
              <a:rPr lang="en-US" sz="2000" b="0" dirty="0"/>
              <a:t> </a:t>
            </a:r>
            <a:r>
              <a:rPr lang="en-US" sz="2000" b="0" dirty="0" err="1"/>
              <a:t>Eropa</a:t>
            </a:r>
            <a:r>
              <a:rPr lang="en-US" sz="2000" b="0" dirty="0"/>
              <a:t>: https://www.openaire.eu</a:t>
            </a:r>
            <a:r>
              <a:rPr lang="en-US" sz="2000" b="0" dirty="0" smtClean="0"/>
              <a:t>/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000" dirty="0"/>
              <a:t>Basis data paten</a:t>
            </a:r>
          </a:p>
          <a:p>
            <a:pPr marL="803275" indent="-44132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http</a:t>
            </a:r>
            <a:r>
              <a:rPr lang="en-US" sz="2000" b="0" dirty="0"/>
              <a:t>://ep.espacenet.com</a:t>
            </a:r>
          </a:p>
          <a:p>
            <a:pPr marL="803275" indent="-44132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http</a:t>
            </a:r>
            <a:r>
              <a:rPr lang="en-US" sz="2000" b="0" dirty="0"/>
              <a:t>://www.uspto.gov/patft/index.html</a:t>
            </a:r>
          </a:p>
          <a:p>
            <a:pPr marL="803275" indent="-44132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http</a:t>
            </a:r>
            <a:r>
              <a:rPr lang="en-US" sz="2000" b="0" dirty="0"/>
              <a:t>://www.wipo.int/ipdl/en/search/pct</a:t>
            </a:r>
          </a:p>
          <a:p>
            <a:pPr marL="803275" indent="-441325">
              <a:spcBef>
                <a:spcPts val="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000" b="0" dirty="0" smtClean="0"/>
              <a:t>http</a:t>
            </a:r>
            <a:r>
              <a:rPr lang="en-US" sz="2000" b="0" dirty="0"/>
              <a:t>://</a:t>
            </a:r>
            <a:r>
              <a:rPr lang="en-US" sz="2000" b="0" dirty="0" smtClean="0"/>
              <a:t>www.google.com.patents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DATA PENELUSURAN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73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4000" dirty="0" smtClean="0"/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TERIMA KASIH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44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pPr marL="0" indent="0">
              <a:spcBef>
                <a:spcPts val="1200"/>
              </a:spcBef>
            </a:pPr>
            <a:endParaRPr lang="en-US" b="0" dirty="0"/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smtClean="0"/>
              <a:t>Tri </a:t>
            </a:r>
            <a:r>
              <a:rPr lang="en-US" b="0" dirty="0"/>
              <a:t>Dharma </a:t>
            </a:r>
            <a:r>
              <a:rPr lang="en-US" b="0" dirty="0" err="1"/>
              <a:t>Perguruan</a:t>
            </a:r>
            <a:r>
              <a:rPr lang="en-US" b="0" dirty="0"/>
              <a:t> </a:t>
            </a:r>
            <a:r>
              <a:rPr lang="en-US" b="0" dirty="0" err="1" smtClean="0"/>
              <a:t>Tinggi</a:t>
            </a:r>
            <a:endParaRPr lang="en-US" b="0" dirty="0"/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Tersedianya</a:t>
            </a:r>
            <a:r>
              <a:rPr lang="en-US" b="0" dirty="0" smtClean="0"/>
              <a:t> </a:t>
            </a:r>
            <a:r>
              <a:rPr lang="en-US" b="0" dirty="0" err="1"/>
              <a:t>dana</a:t>
            </a:r>
            <a:r>
              <a:rPr lang="en-US" b="0" dirty="0"/>
              <a:t> </a:t>
            </a:r>
            <a:r>
              <a:rPr lang="en-US" b="0" dirty="0" err="1"/>
              <a:t>penelitian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pengabdian</a:t>
            </a:r>
            <a:r>
              <a:rPr lang="en-US" b="0" dirty="0"/>
              <a:t> </a:t>
            </a:r>
            <a:r>
              <a:rPr lang="en-US" b="0" dirty="0" err="1" smtClean="0"/>
              <a:t>kepada</a:t>
            </a:r>
            <a:r>
              <a:rPr lang="en-US" b="0" dirty="0" smtClean="0"/>
              <a:t> </a:t>
            </a:r>
            <a:r>
              <a:rPr lang="en-US" b="0" dirty="0" err="1" smtClean="0"/>
              <a:t>masyarakat</a:t>
            </a:r>
            <a:r>
              <a:rPr lang="en-US" b="0" dirty="0" smtClean="0"/>
              <a:t> </a:t>
            </a:r>
            <a:r>
              <a:rPr lang="en-US" b="0" dirty="0" err="1"/>
              <a:t>dari</a:t>
            </a:r>
            <a:r>
              <a:rPr lang="en-US" b="0" dirty="0"/>
              <a:t> </a:t>
            </a:r>
            <a:r>
              <a:rPr lang="en-US" b="0" dirty="0" smtClean="0"/>
              <a:t>KEMENRISTEKDIKTI</a:t>
            </a:r>
            <a:endParaRPr lang="en-US" b="0" dirty="0"/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Cermin</a:t>
            </a:r>
            <a:r>
              <a:rPr lang="en-US" b="0" dirty="0" smtClean="0"/>
              <a:t> </a:t>
            </a:r>
            <a:r>
              <a:rPr lang="en-US" b="0" dirty="0" err="1"/>
              <a:t>kepakaran</a:t>
            </a:r>
            <a:r>
              <a:rPr lang="en-US" b="0" dirty="0"/>
              <a:t> </a:t>
            </a:r>
            <a:r>
              <a:rPr lang="en-US" b="0" dirty="0" err="1" smtClean="0"/>
              <a:t>peneliti</a:t>
            </a:r>
            <a:endParaRPr lang="en-US" b="0" dirty="0"/>
          </a:p>
          <a:p>
            <a:pPr marL="457200" indent="-457200">
              <a:spcBef>
                <a:spcPts val="1200"/>
              </a:spcBef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b="0" dirty="0" err="1" smtClean="0"/>
              <a:t>Karir</a:t>
            </a:r>
            <a:r>
              <a:rPr lang="en-US" b="0" dirty="0" smtClean="0"/>
              <a:t>.</a:t>
            </a:r>
            <a:endParaRPr lang="en-US" b="0" dirty="0"/>
          </a:p>
          <a:p>
            <a:pPr>
              <a:spcBef>
                <a:spcPts val="12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45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HAL-HAL YANG PERLU DIPERHATIKAN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endParaRPr lang="en-US" sz="2000" dirty="0" smtClean="0"/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r>
              <a:rPr lang="en-US" sz="2400" b="0" dirty="0" err="1" smtClean="0"/>
              <a:t>Evaluasi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Diri</a:t>
            </a:r>
            <a:endParaRPr lang="en-US" sz="2400" b="0" dirty="0" smtClean="0"/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r>
              <a:rPr lang="en-US" sz="2400" b="0" dirty="0" smtClean="0"/>
              <a:t>Tim </a:t>
            </a:r>
            <a:r>
              <a:rPr lang="en-US" sz="2400" b="0" dirty="0" err="1"/>
              <a:t>Peneliti</a:t>
            </a:r>
            <a:r>
              <a:rPr lang="en-US" sz="2400" b="0" dirty="0"/>
              <a:t> (</a:t>
            </a:r>
            <a:r>
              <a:rPr lang="en-US" sz="2400" b="0" i="1" dirty="0"/>
              <a:t>track record</a:t>
            </a:r>
            <a:r>
              <a:rPr lang="en-US" sz="2400" b="0" dirty="0"/>
              <a:t>)</a:t>
            </a:r>
          </a:p>
          <a:p>
            <a:pPr marL="725488" indent="-2841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Courier New" pitchFamily="49" charset="0"/>
              <a:buChar char="o"/>
              <a:defRPr/>
            </a:pPr>
            <a:r>
              <a:rPr lang="en-US" sz="1800" b="0" dirty="0" err="1" smtClean="0"/>
              <a:t>sebaiknya</a:t>
            </a:r>
            <a:r>
              <a:rPr lang="en-US" sz="1800" b="0" dirty="0" smtClean="0"/>
              <a:t> </a:t>
            </a:r>
            <a:r>
              <a:rPr lang="en-US" sz="1800" b="0" dirty="0" err="1"/>
              <a:t>membentuk</a:t>
            </a:r>
            <a:r>
              <a:rPr lang="en-US" sz="1800" b="0" dirty="0"/>
              <a:t> research </a:t>
            </a:r>
            <a:r>
              <a:rPr lang="en-US" sz="1800" b="0" dirty="0" smtClean="0"/>
              <a:t>group.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r>
              <a:rPr lang="en-US" sz="2400" b="0" dirty="0" err="1"/>
              <a:t>Pemilihan</a:t>
            </a:r>
            <a:r>
              <a:rPr lang="en-US" sz="2400" b="0" dirty="0"/>
              <a:t> </a:t>
            </a:r>
            <a:r>
              <a:rPr lang="en-US" sz="2400" b="0" dirty="0" err="1"/>
              <a:t>Skema</a:t>
            </a:r>
            <a:r>
              <a:rPr lang="en-US" sz="2400" b="0" dirty="0"/>
              <a:t> </a:t>
            </a:r>
            <a:r>
              <a:rPr lang="en-US" sz="2400" b="0" dirty="0" err="1"/>
              <a:t>Penelitian</a:t>
            </a:r>
            <a:endParaRPr lang="en-US" sz="2400" b="0" dirty="0"/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r>
              <a:rPr lang="en-US" sz="2400" b="0" dirty="0" err="1" smtClean="0"/>
              <a:t>Tema</a:t>
            </a:r>
            <a:endParaRPr lang="en-US" sz="2400" b="0" dirty="0"/>
          </a:p>
          <a:p>
            <a:pPr marL="725488" indent="-2841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Courier New" pitchFamily="49" charset="0"/>
              <a:buChar char="o"/>
              <a:defRPr/>
            </a:pPr>
            <a:r>
              <a:rPr lang="en-US" sz="1800" b="0" dirty="0" err="1" smtClean="0"/>
              <a:t>mempunyai</a:t>
            </a:r>
            <a:r>
              <a:rPr lang="en-US" sz="1800" b="0" dirty="0" smtClean="0"/>
              <a:t> </a:t>
            </a:r>
            <a:r>
              <a:rPr lang="en-US" sz="1800" b="0" dirty="0" err="1"/>
              <a:t>unsur</a:t>
            </a:r>
            <a:r>
              <a:rPr lang="en-US" sz="1800" b="0" dirty="0"/>
              <a:t> </a:t>
            </a:r>
            <a:r>
              <a:rPr lang="en-US" sz="1800" b="0" dirty="0" err="1"/>
              <a:t>keterbaruan</a:t>
            </a:r>
            <a:r>
              <a:rPr lang="en-US" sz="1800" b="0" dirty="0"/>
              <a:t> </a:t>
            </a:r>
            <a:r>
              <a:rPr lang="en-US" sz="1800" b="0" dirty="0" err="1"/>
              <a:t>dan</a:t>
            </a:r>
            <a:r>
              <a:rPr lang="en-US" sz="1800" b="0" dirty="0"/>
              <a:t> </a:t>
            </a:r>
            <a:r>
              <a:rPr lang="en-US" sz="1800" b="0" dirty="0" err="1" smtClean="0"/>
              <a:t>unik</a:t>
            </a:r>
            <a:r>
              <a:rPr lang="en-US" sz="1800" b="0" dirty="0" smtClean="0"/>
              <a:t>;</a:t>
            </a:r>
            <a:endParaRPr lang="en-US" sz="1800" b="0" dirty="0"/>
          </a:p>
          <a:p>
            <a:pPr marL="725488" indent="-284163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Courier New" pitchFamily="49" charset="0"/>
              <a:buChar char="o"/>
              <a:defRPr/>
            </a:pPr>
            <a:r>
              <a:rPr lang="en-US" sz="1800" b="0" dirty="0" err="1" smtClean="0"/>
              <a:t>penelusuran</a:t>
            </a:r>
            <a:r>
              <a:rPr lang="en-US" sz="1800" b="0" dirty="0" smtClean="0"/>
              <a:t> </a:t>
            </a:r>
            <a:r>
              <a:rPr lang="en-US" sz="1800" b="0" dirty="0" err="1"/>
              <a:t>pustaka</a:t>
            </a:r>
            <a:r>
              <a:rPr lang="en-US" sz="1800" b="0" dirty="0"/>
              <a:t>, </a:t>
            </a:r>
            <a:r>
              <a:rPr lang="en-US" sz="1800" b="0" dirty="0" err="1"/>
              <a:t>apakah</a:t>
            </a:r>
            <a:r>
              <a:rPr lang="en-US" sz="1800" b="0" dirty="0"/>
              <a:t> </a:t>
            </a:r>
            <a:r>
              <a:rPr lang="en-US" sz="1800" b="0" dirty="0" err="1"/>
              <a:t>tema</a:t>
            </a:r>
            <a:r>
              <a:rPr lang="en-US" sz="1800" b="0" dirty="0"/>
              <a:t> </a:t>
            </a:r>
            <a:r>
              <a:rPr lang="en-US" sz="1800" b="0" dirty="0" err="1"/>
              <a:t>penelitian</a:t>
            </a:r>
            <a:r>
              <a:rPr lang="en-US" sz="1800" b="0" dirty="0"/>
              <a:t> </a:t>
            </a:r>
            <a:r>
              <a:rPr lang="en-US" sz="1800" b="0" i="1" dirty="0"/>
              <a:t>publishable</a:t>
            </a:r>
            <a:r>
              <a:rPr lang="en-US" sz="1800" b="0" dirty="0"/>
              <a:t> </a:t>
            </a:r>
            <a:r>
              <a:rPr lang="en-US" sz="1800" b="0" dirty="0" err="1"/>
              <a:t>atau</a:t>
            </a:r>
            <a:r>
              <a:rPr lang="en-US" sz="1800" b="0" dirty="0"/>
              <a:t> </a:t>
            </a:r>
            <a:r>
              <a:rPr lang="en-US" sz="1800" b="0" dirty="0" err="1" smtClean="0"/>
              <a:t>tidak</a:t>
            </a:r>
            <a:r>
              <a:rPr lang="en-US" sz="1800" b="0" dirty="0" smtClean="0"/>
              <a:t>;</a:t>
            </a:r>
            <a:endParaRPr lang="en-US" sz="1800" b="0" dirty="0"/>
          </a:p>
          <a:p>
            <a:pPr marL="725488" indent="-284163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Courier New" pitchFamily="49" charset="0"/>
              <a:buChar char="o"/>
              <a:defRPr/>
            </a:pPr>
            <a:r>
              <a:rPr lang="en-US" sz="1800" b="0" dirty="0" err="1" smtClean="0"/>
              <a:t>pelajari</a:t>
            </a:r>
            <a:r>
              <a:rPr lang="en-US" sz="1800" b="0" dirty="0" smtClean="0"/>
              <a:t> </a:t>
            </a:r>
            <a:r>
              <a:rPr lang="en-US" sz="1800" b="0" dirty="0" err="1"/>
              <a:t>tema-tema</a:t>
            </a:r>
            <a:r>
              <a:rPr lang="en-US" sz="1800" b="0" dirty="0"/>
              <a:t> yang </a:t>
            </a:r>
            <a:r>
              <a:rPr lang="en-US" sz="1800" b="0" dirty="0" err="1"/>
              <a:t>menjadi</a:t>
            </a:r>
            <a:r>
              <a:rPr lang="en-US" sz="1800" b="0" dirty="0"/>
              <a:t> </a:t>
            </a:r>
            <a:r>
              <a:rPr lang="en-US" sz="1800" b="0" dirty="0" err="1"/>
              <a:t>prioritas</a:t>
            </a:r>
            <a:r>
              <a:rPr lang="en-US" sz="1800" b="0" dirty="0"/>
              <a:t> </a:t>
            </a:r>
            <a:r>
              <a:rPr lang="en-US" sz="1800" b="0" dirty="0" err="1"/>
              <a:t>pihak</a:t>
            </a:r>
            <a:r>
              <a:rPr lang="en-US" sz="1800" b="0" dirty="0"/>
              <a:t> </a:t>
            </a:r>
            <a:r>
              <a:rPr lang="en-US" sz="1800" b="0" dirty="0" err="1"/>
              <a:t>pemberi</a:t>
            </a:r>
            <a:r>
              <a:rPr lang="en-US" sz="1800" b="0" dirty="0"/>
              <a:t> </a:t>
            </a:r>
            <a:r>
              <a:rPr lang="en-US" sz="1800" b="0" dirty="0" err="1" smtClean="0"/>
              <a:t>dana</a:t>
            </a:r>
            <a:r>
              <a:rPr lang="en-US" sz="1800" b="0" dirty="0" smtClean="0"/>
              <a:t>.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Font typeface="Wingdings 3" pitchFamily="18" charset="2"/>
              <a:buChar char="´"/>
              <a:defRPr/>
            </a:pPr>
            <a:r>
              <a:rPr lang="en-US" sz="2400" b="0" dirty="0" smtClean="0"/>
              <a:t>Roadmap</a:t>
            </a:r>
            <a:endParaRPr lang="en-US" sz="2400" b="0" dirty="0"/>
          </a:p>
          <a:p>
            <a:pPr marL="725488" indent="-284163" eaLnBrk="1" fontAlgn="auto" hangingPunct="1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Courier New" pitchFamily="49" charset="0"/>
              <a:buChar char="o"/>
              <a:defRPr/>
            </a:pPr>
            <a:r>
              <a:rPr lang="id-ID" sz="1800" b="0" dirty="0"/>
              <a:t>memberikan </a:t>
            </a:r>
            <a:r>
              <a:rPr lang="en-US" sz="1800" b="0" dirty="0" err="1"/>
              <a:t>ilustrasi</a:t>
            </a:r>
            <a:r>
              <a:rPr lang="en-US" sz="1800" b="0" dirty="0"/>
              <a:t> </a:t>
            </a:r>
            <a:r>
              <a:rPr lang="id-ID" sz="1800" b="0" dirty="0"/>
              <a:t>status penelitian yang diusulkan terhadap hasil penelitian sebelumnya </a:t>
            </a:r>
            <a:r>
              <a:rPr lang="nn-NO" sz="1800" b="0" dirty="0"/>
              <a:t>dan terhadap kemungkinan perkembangan penelitian</a:t>
            </a:r>
            <a:r>
              <a:rPr lang="id-ID" sz="1800" b="0" dirty="0"/>
              <a:t> tersebut di masa depan</a:t>
            </a:r>
            <a:r>
              <a:rPr lang="en-US" sz="1800" b="0" dirty="0" smtClean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49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KATEGORI DAN SKEMA PENELITIAN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1855" y="1139053"/>
            <a:ext cx="5009137" cy="521110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dirty="0" smtClean="0">
                <a:latin typeface="Calibri" pitchFamily="34" charset="0"/>
              </a:rPr>
              <a:t>RENCANA INDUK RISET NASIONAL (RIRN)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80804" y="1154521"/>
            <a:ext cx="4943544" cy="521110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dirty="0" smtClean="0">
                <a:latin typeface="Calibri" pitchFamily="34" charset="0"/>
              </a:rPr>
              <a:t>RENSTRA PERGURUAN TINGGI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5607460" y="1170460"/>
            <a:ext cx="580500" cy="458295"/>
          </a:xfrm>
          <a:prstGeom prst="leftRightArrow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3159188" y="1728465"/>
            <a:ext cx="615131" cy="324464"/>
          </a:xfrm>
          <a:prstGeom prst="upArrow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8188908" y="1728465"/>
            <a:ext cx="615131" cy="324464"/>
          </a:xfrm>
          <a:prstGeom prst="upArrow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3189603" y="4932393"/>
            <a:ext cx="615131" cy="324464"/>
          </a:xfrm>
          <a:prstGeom prst="upArrow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8188909" y="4896817"/>
            <a:ext cx="615131" cy="324464"/>
          </a:xfrm>
          <a:prstGeom prst="upArrow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75668" y="2052929"/>
            <a:ext cx="5522041" cy="2852118"/>
          </a:xfrm>
          <a:prstGeom prst="roundRect">
            <a:avLst/>
          </a:prstGeom>
          <a:solidFill>
            <a:srgbClr val="A5A5A5">
              <a:lumMod val="60000"/>
              <a:lumOff val="40000"/>
              <a:alpha val="30196"/>
            </a:srgbClr>
          </a:solidFill>
          <a:ln w="12700" cap="flat" cmpd="sng" algn="ctr">
            <a:solidFill>
              <a:srgbClr val="41719C">
                <a:alpha val="47059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 KATEGORI PENELITIAN KOMPETITIF NASIONAL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Dasar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(PD)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(PT)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Pengembangan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(PP)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Dosen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Pemula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(PDP)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Kerjasama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Antar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Perguruan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Tinggi (PKPT)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Pascasarjana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(PPS)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41106" y="2052929"/>
            <a:ext cx="4983242" cy="2873384"/>
          </a:xfrm>
          <a:prstGeom prst="roundRect">
            <a:avLst/>
          </a:prstGeom>
          <a:solidFill>
            <a:srgbClr val="FFC000">
              <a:lumMod val="60000"/>
              <a:lumOff val="40000"/>
              <a:alpha val="30196"/>
            </a:srgbClr>
          </a:solidFill>
          <a:ln w="12700" cap="flat" cmpd="sng" algn="ctr">
            <a:solidFill>
              <a:srgbClr val="41719C">
                <a:alpha val="47059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B. KATEGORI PENELITIAN DESENTRALISASI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Dasar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Unggulan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Perguruan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Tinggi (PDUPT)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Terapan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Unggulan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Perguruan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Tinggi (PTUPT)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Penelitian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Pengembangan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Unggulan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Perguruan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Tinggi (PPUPT)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61855" y="5256857"/>
            <a:ext cx="10862493" cy="1469923"/>
          </a:xfrm>
          <a:prstGeom prst="roundRect">
            <a:avLst/>
          </a:prstGeom>
          <a:solidFill>
            <a:srgbClr val="70AD47">
              <a:lumMod val="40000"/>
              <a:lumOff val="60000"/>
              <a:alpha val="30196"/>
            </a:srgbClr>
          </a:solidFill>
          <a:ln w="12700" cap="flat" cmpd="sng" algn="ctr">
            <a:solidFill>
              <a:srgbClr val="41719C">
                <a:alpha val="47059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C. KATEGORI PENELITIAN PENUGASAN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086100" marR="0" lvl="6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Konsorsium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Riset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Unggulan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Perguruan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Tinggi (KRU-PT)</a:t>
            </a:r>
          </a:p>
          <a:p>
            <a:pPr marL="3043238" marR="0" lvl="6" indent="-34766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2.   World Class Research (WCR)</a:t>
            </a:r>
          </a:p>
          <a:p>
            <a:pPr marL="2695575" marR="0" lvl="6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3.  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Skema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Kajian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Kebijakan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(KKS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95000"/>
                    <a:lumOff val="500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6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95000"/>
                  <a:lumOff val="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93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SUBSTANSI PENELITIAN KOMPETITIF NASIONAL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5</a:t>
            </a:fld>
            <a:endParaRPr lang="de-DE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677224040"/>
              </p:ext>
            </p:extLst>
          </p:nvPr>
        </p:nvGraphicFramePr>
        <p:xfrm>
          <a:off x="1325358" y="2126228"/>
          <a:ext cx="4546313" cy="2948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6732513" y="936377"/>
            <a:ext cx="3545169" cy="5707486"/>
          </a:xfrm>
          <a:prstGeom prst="roundRect">
            <a:avLst/>
          </a:prstGeom>
          <a:solidFill>
            <a:srgbClr val="00206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Kemandirian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Pangan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Penciptaan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Pemanfaatan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Energi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Baru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Terbarukan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Pengembangan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Teknologi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Kesehatan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Obat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Pengembangan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Teknologi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Manajemen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Transportasi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Teknologi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Informasi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Komunikasi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Pengembangan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Teknologi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Pertahanan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Keamanan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Material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Maju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Kemaritiman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Manajemen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Penanggulangan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Kebencanaan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,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dan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Sosial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Humaniora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-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Seni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Budaya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 -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Bookman Old Style" pitchFamily="18" charset="0"/>
              </a:rPr>
              <a:t>Pendidikan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Bookman Old Style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548386" y="3679910"/>
            <a:ext cx="193679" cy="220420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666626" y="2325872"/>
            <a:ext cx="193679" cy="220420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Elbow Connector 15"/>
          <p:cNvCxnSpPr>
            <a:stCxn id="15" idx="6"/>
            <a:endCxn id="14" idx="2"/>
          </p:cNvCxnSpPr>
          <p:nvPr/>
        </p:nvCxnSpPr>
        <p:spPr>
          <a:xfrm>
            <a:off x="4860305" y="2436082"/>
            <a:ext cx="1688081" cy="1354038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7" name="Oval 16"/>
          <p:cNvSpPr/>
          <p:nvPr/>
        </p:nvSpPr>
        <p:spPr>
          <a:xfrm>
            <a:off x="871218" y="1150660"/>
            <a:ext cx="4925191" cy="506794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64161" y="6079990"/>
            <a:ext cx="2505546" cy="609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36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+ </a:t>
            </a:r>
            <a:r>
              <a:rPr kumimoji="0" lang="en-ID" sz="36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Isu</a:t>
            </a:r>
            <a:r>
              <a:rPr kumimoji="0" lang="en-ID" sz="36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GESI ++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852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SUBSTANSI </a:t>
            </a:r>
            <a:r>
              <a:rPr lang="en-US" dirty="0"/>
              <a:t>PENELITIAN </a:t>
            </a:r>
            <a:r>
              <a:rPr lang="en-US" dirty="0" smtClean="0"/>
              <a:t>DESENTRALISASI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17568786"/>
              </p:ext>
            </p:extLst>
          </p:nvPr>
        </p:nvGraphicFramePr>
        <p:xfrm>
          <a:off x="494232" y="2103891"/>
          <a:ext cx="4968708" cy="2928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804521" y="2206609"/>
            <a:ext cx="4430122" cy="2952328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0" dirty="0" err="1">
                <a:latin typeface="Bookman Old Style" pitchFamily="18" charset="0"/>
              </a:rPr>
              <a:t>Bidang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Unggulan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Penelitian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Perguruan</a:t>
            </a:r>
            <a:r>
              <a:rPr lang="en-US" sz="2000" b="0" dirty="0">
                <a:latin typeface="Bookman Old Style" pitchFamily="18" charset="0"/>
              </a:rPr>
              <a:t> Tinggi </a:t>
            </a:r>
            <a:r>
              <a:rPr lang="en-US" sz="2000" b="0" dirty="0" err="1">
                <a:latin typeface="Bookman Old Style" pitchFamily="18" charset="0"/>
              </a:rPr>
              <a:t>tercantum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pada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Rencana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Strategis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Penelitian</a:t>
            </a:r>
            <a:r>
              <a:rPr lang="en-US" sz="2000" b="0" dirty="0">
                <a:latin typeface="Bookman Old Style" pitchFamily="18" charset="0"/>
              </a:rPr>
              <a:t> </a:t>
            </a:r>
            <a:r>
              <a:rPr lang="en-US" sz="2000" b="0" dirty="0" err="1">
                <a:latin typeface="Bookman Old Style" pitchFamily="18" charset="0"/>
              </a:rPr>
              <a:t>Perguruan</a:t>
            </a:r>
            <a:r>
              <a:rPr lang="en-US" sz="2000" b="0" dirty="0">
                <a:latin typeface="Bookman Old Style" pitchFamily="18" charset="0"/>
              </a:rPr>
              <a:t> Tinggi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ID" sz="2000" b="0" dirty="0" err="1">
                <a:latin typeface="Bookman Old Style" pitchFamily="18" charset="0"/>
              </a:rPr>
              <a:t>Semua</a:t>
            </a:r>
            <a:r>
              <a:rPr lang="en-ID" sz="2000" b="0" dirty="0">
                <a:latin typeface="Bookman Old Style" pitchFamily="18" charset="0"/>
              </a:rPr>
              <a:t> data </a:t>
            </a:r>
            <a:r>
              <a:rPr lang="en-ID" sz="2000" b="0" dirty="0" err="1">
                <a:latin typeface="Bookman Old Style" pitchFamily="18" charset="0"/>
              </a:rPr>
              <a:t>unggulan</a:t>
            </a:r>
            <a:r>
              <a:rPr lang="en-ID" sz="2000" b="0" dirty="0">
                <a:latin typeface="Bookman Old Style" pitchFamily="18" charset="0"/>
              </a:rPr>
              <a:t> </a:t>
            </a:r>
            <a:r>
              <a:rPr lang="en-ID" sz="2000" b="0" dirty="0" err="1">
                <a:latin typeface="Bookman Old Style" pitchFamily="18" charset="0"/>
              </a:rPr>
              <a:t>penelitian</a:t>
            </a:r>
            <a:r>
              <a:rPr lang="en-ID" sz="2000" b="0" dirty="0">
                <a:latin typeface="Bookman Old Style" pitchFamily="18" charset="0"/>
              </a:rPr>
              <a:t> PT </a:t>
            </a:r>
            <a:r>
              <a:rPr lang="en-ID" sz="2000" b="0" dirty="0" err="1">
                <a:latin typeface="Bookman Old Style" pitchFamily="18" charset="0"/>
              </a:rPr>
              <a:t>telah</a:t>
            </a:r>
            <a:r>
              <a:rPr lang="en-ID" sz="2000" b="0" dirty="0">
                <a:latin typeface="Bookman Old Style" pitchFamily="18" charset="0"/>
              </a:rPr>
              <a:t> </a:t>
            </a:r>
            <a:r>
              <a:rPr lang="en-ID" sz="2000" b="0" dirty="0" err="1">
                <a:latin typeface="Bookman Old Style" pitchFamily="18" charset="0"/>
              </a:rPr>
              <a:t>dientrikan</a:t>
            </a:r>
            <a:r>
              <a:rPr lang="en-ID" sz="2000" b="0" dirty="0">
                <a:latin typeface="Bookman Old Style" pitchFamily="18" charset="0"/>
              </a:rPr>
              <a:t> </a:t>
            </a:r>
            <a:r>
              <a:rPr lang="en-ID" sz="2000" b="0" dirty="0" err="1">
                <a:latin typeface="Bookman Old Style" pitchFamily="18" charset="0"/>
              </a:rPr>
              <a:t>ke</a:t>
            </a:r>
            <a:r>
              <a:rPr lang="en-ID" sz="2000" b="0" dirty="0">
                <a:latin typeface="Bookman Old Style" pitchFamily="18" charset="0"/>
              </a:rPr>
              <a:t> </a:t>
            </a:r>
            <a:r>
              <a:rPr lang="en-ID" sz="2000" b="0" dirty="0" err="1" smtClean="0">
                <a:latin typeface="Bookman Old Style" pitchFamily="18" charset="0"/>
              </a:rPr>
              <a:t>Simlitabmas</a:t>
            </a:r>
            <a:endParaRPr lang="en-US" sz="2000" b="0" dirty="0">
              <a:latin typeface="Bookman Old Style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588497" y="3716024"/>
            <a:ext cx="211674" cy="2189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56249" y="2455593"/>
            <a:ext cx="211674" cy="2189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Elbow Connector 8"/>
          <p:cNvCxnSpPr/>
          <p:nvPr/>
        </p:nvCxnSpPr>
        <p:spPr>
          <a:xfrm>
            <a:off x="4572273" y="2586934"/>
            <a:ext cx="2015239" cy="1252946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88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135501"/>
              </p:ext>
            </p:extLst>
          </p:nvPr>
        </p:nvGraphicFramePr>
        <p:xfrm>
          <a:off x="5722711" y="995056"/>
          <a:ext cx="569876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898"/>
                <a:gridCol w="38248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Ja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lang="en-US" sz="1600" b="1" spc="-25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4" dirty="0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spc="-5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end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2-3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Tahun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SBK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Riset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Dasar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PENELITIAN KOMPETITIF NASIONAL</a:t>
            </a:r>
            <a:endParaRPr lang="en-US" dirty="0"/>
          </a:p>
        </p:txBody>
      </p:sp>
      <p:sp>
        <p:nvSpPr>
          <p:cNvPr id="5" name="object 82"/>
          <p:cNvSpPr/>
          <p:nvPr/>
        </p:nvSpPr>
        <p:spPr>
          <a:xfrm>
            <a:off x="3132114" y="2025640"/>
            <a:ext cx="3630296" cy="3470877"/>
          </a:xfrm>
          <a:custGeom>
            <a:avLst/>
            <a:gdLst/>
            <a:ahLst/>
            <a:cxnLst/>
            <a:rect l="l" t="t" r="r" b="b"/>
            <a:pathLst>
              <a:path w="3563620" h="3563620">
                <a:moveTo>
                  <a:pt x="0" y="1781809"/>
                </a:moveTo>
                <a:lnTo>
                  <a:pt x="5906" y="1927953"/>
                </a:lnTo>
                <a:lnTo>
                  <a:pt x="23319" y="2070842"/>
                </a:lnTo>
                <a:lnTo>
                  <a:pt x="51780" y="2210017"/>
                </a:lnTo>
                <a:lnTo>
                  <a:pt x="90832" y="2345021"/>
                </a:lnTo>
                <a:lnTo>
                  <a:pt x="140015" y="2475394"/>
                </a:lnTo>
                <a:lnTo>
                  <a:pt x="198871" y="2600679"/>
                </a:lnTo>
                <a:lnTo>
                  <a:pt x="266942" y="2720416"/>
                </a:lnTo>
                <a:lnTo>
                  <a:pt x="343769" y="2834148"/>
                </a:lnTo>
                <a:lnTo>
                  <a:pt x="428894" y="2941415"/>
                </a:lnTo>
                <a:lnTo>
                  <a:pt x="521858" y="3041761"/>
                </a:lnTo>
                <a:lnTo>
                  <a:pt x="622204" y="3134725"/>
                </a:lnTo>
                <a:lnTo>
                  <a:pt x="729471" y="3219850"/>
                </a:lnTo>
                <a:lnTo>
                  <a:pt x="843203" y="3296677"/>
                </a:lnTo>
                <a:lnTo>
                  <a:pt x="962940" y="3364748"/>
                </a:lnTo>
                <a:lnTo>
                  <a:pt x="1088225" y="3423604"/>
                </a:lnTo>
                <a:lnTo>
                  <a:pt x="1218598" y="3472787"/>
                </a:lnTo>
                <a:lnTo>
                  <a:pt x="1353602" y="3511839"/>
                </a:lnTo>
                <a:lnTo>
                  <a:pt x="1492777" y="3540300"/>
                </a:lnTo>
                <a:lnTo>
                  <a:pt x="1635666" y="3557713"/>
                </a:lnTo>
                <a:lnTo>
                  <a:pt x="1781810" y="3563620"/>
                </a:lnTo>
                <a:lnTo>
                  <a:pt x="1927953" y="3557713"/>
                </a:lnTo>
                <a:lnTo>
                  <a:pt x="2070842" y="3540300"/>
                </a:lnTo>
                <a:lnTo>
                  <a:pt x="2210017" y="3511839"/>
                </a:lnTo>
                <a:lnTo>
                  <a:pt x="2345021" y="3472787"/>
                </a:lnTo>
                <a:lnTo>
                  <a:pt x="2475394" y="3423604"/>
                </a:lnTo>
                <a:lnTo>
                  <a:pt x="2600679" y="3364748"/>
                </a:lnTo>
                <a:lnTo>
                  <a:pt x="2720416" y="3296677"/>
                </a:lnTo>
                <a:lnTo>
                  <a:pt x="2834148" y="3219850"/>
                </a:lnTo>
                <a:lnTo>
                  <a:pt x="2941415" y="3134725"/>
                </a:lnTo>
                <a:lnTo>
                  <a:pt x="3041761" y="3041761"/>
                </a:lnTo>
                <a:lnTo>
                  <a:pt x="3134725" y="2941415"/>
                </a:lnTo>
                <a:lnTo>
                  <a:pt x="3219850" y="2834148"/>
                </a:lnTo>
                <a:lnTo>
                  <a:pt x="3296677" y="2720416"/>
                </a:lnTo>
                <a:lnTo>
                  <a:pt x="3364748" y="2600679"/>
                </a:lnTo>
                <a:lnTo>
                  <a:pt x="3423604" y="2475394"/>
                </a:lnTo>
                <a:lnTo>
                  <a:pt x="3472787" y="2345021"/>
                </a:lnTo>
                <a:lnTo>
                  <a:pt x="3511839" y="2210017"/>
                </a:lnTo>
                <a:lnTo>
                  <a:pt x="3540300" y="2070842"/>
                </a:lnTo>
                <a:lnTo>
                  <a:pt x="3557713" y="1927953"/>
                </a:lnTo>
                <a:lnTo>
                  <a:pt x="3563620" y="1781809"/>
                </a:lnTo>
                <a:lnTo>
                  <a:pt x="3557713" y="1635666"/>
                </a:lnTo>
                <a:lnTo>
                  <a:pt x="3540300" y="1492777"/>
                </a:lnTo>
                <a:lnTo>
                  <a:pt x="3511839" y="1353602"/>
                </a:lnTo>
                <a:lnTo>
                  <a:pt x="3472787" y="1218598"/>
                </a:lnTo>
                <a:lnTo>
                  <a:pt x="3423604" y="1088225"/>
                </a:lnTo>
                <a:lnTo>
                  <a:pt x="3364748" y="962940"/>
                </a:lnTo>
                <a:lnTo>
                  <a:pt x="3296677" y="843203"/>
                </a:lnTo>
                <a:lnTo>
                  <a:pt x="3219850" y="729471"/>
                </a:lnTo>
                <a:lnTo>
                  <a:pt x="3134725" y="622204"/>
                </a:lnTo>
                <a:lnTo>
                  <a:pt x="3041761" y="521858"/>
                </a:lnTo>
                <a:lnTo>
                  <a:pt x="2941415" y="428894"/>
                </a:lnTo>
                <a:lnTo>
                  <a:pt x="2834148" y="343769"/>
                </a:lnTo>
                <a:lnTo>
                  <a:pt x="2720416" y="266942"/>
                </a:lnTo>
                <a:lnTo>
                  <a:pt x="2600679" y="198871"/>
                </a:lnTo>
                <a:lnTo>
                  <a:pt x="2475394" y="140015"/>
                </a:lnTo>
                <a:lnTo>
                  <a:pt x="2345021" y="90832"/>
                </a:lnTo>
                <a:lnTo>
                  <a:pt x="2210017" y="51780"/>
                </a:lnTo>
                <a:lnTo>
                  <a:pt x="2070842" y="23319"/>
                </a:lnTo>
                <a:lnTo>
                  <a:pt x="1927953" y="5906"/>
                </a:lnTo>
                <a:lnTo>
                  <a:pt x="1781810" y="0"/>
                </a:lnTo>
                <a:lnTo>
                  <a:pt x="1635666" y="5906"/>
                </a:lnTo>
                <a:lnTo>
                  <a:pt x="1492777" y="23319"/>
                </a:lnTo>
                <a:lnTo>
                  <a:pt x="1353602" y="51780"/>
                </a:lnTo>
                <a:lnTo>
                  <a:pt x="1218598" y="90832"/>
                </a:lnTo>
                <a:lnTo>
                  <a:pt x="1088225" y="140015"/>
                </a:lnTo>
                <a:lnTo>
                  <a:pt x="962940" y="198871"/>
                </a:lnTo>
                <a:lnTo>
                  <a:pt x="843203" y="266942"/>
                </a:lnTo>
                <a:lnTo>
                  <a:pt x="729471" y="343769"/>
                </a:lnTo>
                <a:lnTo>
                  <a:pt x="622204" y="428894"/>
                </a:lnTo>
                <a:lnTo>
                  <a:pt x="521858" y="521858"/>
                </a:lnTo>
                <a:lnTo>
                  <a:pt x="428894" y="622204"/>
                </a:lnTo>
                <a:lnTo>
                  <a:pt x="343769" y="729471"/>
                </a:lnTo>
                <a:lnTo>
                  <a:pt x="266942" y="843203"/>
                </a:lnTo>
                <a:lnTo>
                  <a:pt x="198871" y="962940"/>
                </a:lnTo>
                <a:lnTo>
                  <a:pt x="140015" y="1088225"/>
                </a:lnTo>
                <a:lnTo>
                  <a:pt x="90832" y="1218598"/>
                </a:lnTo>
                <a:lnTo>
                  <a:pt x="51780" y="1353602"/>
                </a:lnTo>
                <a:lnTo>
                  <a:pt x="23319" y="1492777"/>
                </a:lnTo>
                <a:lnTo>
                  <a:pt x="5906" y="1635666"/>
                </a:lnTo>
                <a:lnTo>
                  <a:pt x="0" y="1781809"/>
                </a:lnTo>
                <a:close/>
              </a:path>
            </a:pathLst>
          </a:custGeom>
          <a:solidFill>
            <a:srgbClr val="640000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9" name="object 81"/>
          <p:cNvSpPr/>
          <p:nvPr/>
        </p:nvSpPr>
        <p:spPr>
          <a:xfrm>
            <a:off x="952264" y="1975062"/>
            <a:ext cx="1315753" cy="1544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78"/>
          <p:cNvSpPr/>
          <p:nvPr/>
        </p:nvSpPr>
        <p:spPr>
          <a:xfrm>
            <a:off x="6839478" y="478070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79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8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8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80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8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8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A4A4A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75"/>
          <p:cNvSpPr/>
          <p:nvPr/>
        </p:nvSpPr>
        <p:spPr>
          <a:xfrm>
            <a:off x="6839478" y="254888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76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9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9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77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9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9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3276129" y="6178858"/>
            <a:ext cx="8484869" cy="0"/>
          </a:xfrm>
          <a:custGeom>
            <a:avLst/>
            <a:gdLst/>
            <a:ahLst/>
            <a:cxnLst/>
            <a:rect l="l" t="t" r="r" b="b"/>
            <a:pathLst>
              <a:path w="8484869">
                <a:moveTo>
                  <a:pt x="0" y="0"/>
                </a:moveTo>
                <a:lnTo>
                  <a:pt x="8484869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28"/>
          <p:cNvSpPr txBox="1"/>
          <p:nvPr/>
        </p:nvSpPr>
        <p:spPr>
          <a:xfrm>
            <a:off x="7319157" y="2126986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7" name="object 27"/>
          <p:cNvSpPr txBox="1"/>
          <p:nvPr/>
        </p:nvSpPr>
        <p:spPr>
          <a:xfrm>
            <a:off x="8036707" y="2135875"/>
            <a:ext cx="1898128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4" baseline="3034" dirty="0" smtClean="0">
                <a:latin typeface="Calibri"/>
                <a:cs typeface="Calibri"/>
              </a:rPr>
              <a:t>L</a:t>
            </a:r>
            <a:r>
              <a:rPr sz="4050" spc="0" baseline="3034" dirty="0" smtClean="0">
                <a:latin typeface="Calibri"/>
                <a:cs typeface="Calibri"/>
              </a:rPr>
              <a:t>u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-59" baseline="3034" dirty="0" smtClean="0">
                <a:latin typeface="Calibri"/>
                <a:cs typeface="Calibri"/>
              </a:rPr>
              <a:t>r</a:t>
            </a:r>
            <a:r>
              <a:rPr sz="4050" spc="4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104" baseline="3034" dirty="0" smtClean="0">
                <a:latin typeface="Calibri"/>
                <a:cs typeface="Calibri"/>
              </a:rPr>
              <a:t>W</a:t>
            </a:r>
            <a:r>
              <a:rPr sz="4050" spc="0" baseline="3034" dirty="0" smtClean="0">
                <a:latin typeface="Calibri"/>
                <a:cs typeface="Calibri"/>
              </a:rPr>
              <a:t>ajib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0" name="object 24"/>
          <p:cNvSpPr txBox="1"/>
          <p:nvPr/>
        </p:nvSpPr>
        <p:spPr>
          <a:xfrm>
            <a:off x="6876529" y="2582535"/>
            <a:ext cx="4430809" cy="20204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defPPr>
              <a:defRPr lang="de-DE"/>
            </a:defPPr>
            <a:lvl1pPr marL="12700">
              <a:lnSpc>
                <a:spcPts val="1730"/>
              </a:lnSpc>
              <a:spcBef>
                <a:spcPts val="86"/>
              </a:spcBef>
              <a:defRPr sz="2400" spc="-4" baseline="3413">
                <a:latin typeface="Calibri"/>
                <a:cs typeface="Calibri"/>
              </a:defRPr>
            </a:lvl1pPr>
          </a:lstStyle>
          <a:p>
            <a:pPr marL="268288" indent="-255588" algn="just"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dirty="0"/>
              <a:t>Minimal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a</a:t>
            </a:r>
            <a:r>
              <a:rPr sz="2000" dirty="0" err="1"/>
              <a:t>rtikel</a:t>
            </a:r>
            <a:r>
              <a:rPr sz="2000" dirty="0"/>
              <a:t> </a:t>
            </a:r>
            <a:r>
              <a:rPr sz="2000" b="0" dirty="0"/>
              <a:t>dimuat di </a:t>
            </a:r>
            <a:r>
              <a:rPr sz="2000" b="0" dirty="0" err="1"/>
              <a:t>jurnal</a:t>
            </a:r>
            <a:r>
              <a:rPr lang="en-US" sz="2000" b="0" dirty="0"/>
              <a:t> </a:t>
            </a:r>
            <a:r>
              <a:rPr sz="2000" b="0" dirty="0" err="1"/>
              <a:t>internasional</a:t>
            </a:r>
            <a:r>
              <a:rPr lang="en-US" sz="2000" b="0" dirty="0"/>
              <a:t> yang </a:t>
            </a:r>
            <a:r>
              <a:rPr lang="en-US" sz="2000" b="0" dirty="0" err="1"/>
              <a:t>terindek</a:t>
            </a:r>
            <a:r>
              <a:rPr lang="en-US" sz="2000" b="0" dirty="0"/>
              <a:t> </a:t>
            </a:r>
            <a:r>
              <a:rPr lang="en-US" sz="2000" b="0" dirty="0" err="1"/>
              <a:t>pada</a:t>
            </a:r>
            <a:r>
              <a:rPr lang="en-US" sz="2000" b="0" dirty="0"/>
              <a:t> database </a:t>
            </a:r>
            <a:r>
              <a:rPr lang="en-US" sz="2000" b="0" dirty="0" err="1"/>
              <a:t>bereputasi</a:t>
            </a:r>
            <a:r>
              <a:rPr lang="en-US" sz="2000" b="0" dirty="0"/>
              <a:t>, </a:t>
            </a:r>
            <a:r>
              <a:rPr lang="en-US" sz="2000" dirty="0" err="1"/>
              <a:t>atau</a:t>
            </a:r>
            <a:r>
              <a:rPr lang="en-US" sz="2000" b="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buku</a:t>
            </a:r>
            <a:r>
              <a:rPr lang="en-US" sz="2000" b="0" dirty="0"/>
              <a:t> </a:t>
            </a:r>
            <a:r>
              <a:rPr lang="en-US" sz="2000" b="0" dirty="0" err="1"/>
              <a:t>hasil</a:t>
            </a:r>
            <a:r>
              <a:rPr lang="en-US" sz="2000" b="0" dirty="0"/>
              <a:t> </a:t>
            </a:r>
            <a:r>
              <a:rPr lang="en-US" sz="2000" b="0" dirty="0" err="1"/>
              <a:t>penelitian</a:t>
            </a:r>
            <a:r>
              <a:rPr lang="en-US" sz="2000" b="0" dirty="0"/>
              <a:t> (ISBN),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artikel</a:t>
            </a:r>
            <a:r>
              <a:rPr lang="en-US" sz="2000" dirty="0"/>
              <a:t> </a:t>
            </a:r>
            <a:r>
              <a:rPr lang="en-US" sz="2000" b="0" dirty="0"/>
              <a:t>di </a:t>
            </a:r>
            <a:r>
              <a:rPr lang="en-US" sz="2000" b="0" dirty="0" err="1"/>
              <a:t>prosiding</a:t>
            </a:r>
            <a:r>
              <a:rPr lang="en-US" sz="2000" b="0" dirty="0"/>
              <a:t> </a:t>
            </a:r>
            <a:r>
              <a:rPr lang="en-US" sz="2000" b="0" dirty="0" smtClean="0"/>
              <a:t>yang </a:t>
            </a:r>
            <a:r>
              <a:rPr lang="en-US" sz="2000" b="0" dirty="0" err="1"/>
              <a:t>terindek</a:t>
            </a:r>
            <a:r>
              <a:rPr lang="en-US" sz="2000" b="0" dirty="0"/>
              <a:t> database </a:t>
            </a:r>
            <a:r>
              <a:rPr lang="en-US" sz="2000" b="0" dirty="0" err="1"/>
              <a:t>bereputasi</a:t>
            </a:r>
            <a:r>
              <a:rPr lang="en-US" sz="2000" b="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b="0" dirty="0"/>
              <a:t>minimal </a:t>
            </a:r>
            <a:r>
              <a:rPr lang="en-US" sz="2000" dirty="0"/>
              <a:t>3 </a:t>
            </a:r>
            <a:r>
              <a:rPr lang="en-US" sz="2000" i="1" dirty="0" smtClean="0"/>
              <a:t>book </a:t>
            </a:r>
            <a:r>
              <a:rPr lang="en-US" sz="2000" i="1" dirty="0"/>
              <a:t>chapter </a:t>
            </a:r>
            <a:r>
              <a:rPr lang="en-US" sz="2000" b="0" dirty="0"/>
              <a:t>yang </a:t>
            </a:r>
            <a:r>
              <a:rPr lang="en-US" sz="2000" b="0" dirty="0" err="1" smtClean="0"/>
              <a:t>terindek</a:t>
            </a:r>
            <a:r>
              <a:rPr lang="en-US" sz="2000" b="0" baseline="0" dirty="0" smtClean="0"/>
              <a:t> </a:t>
            </a:r>
            <a:r>
              <a:rPr lang="en-US" sz="2000" b="0" dirty="0"/>
              <a:t>database </a:t>
            </a:r>
            <a:r>
              <a:rPr lang="en-US" sz="2000" b="0" dirty="0" err="1"/>
              <a:t>bereputasi</a:t>
            </a:r>
            <a:r>
              <a:rPr lang="en-US" sz="2000" b="0" dirty="0"/>
              <a:t> per </a:t>
            </a:r>
            <a:r>
              <a:rPr lang="en-US" sz="2000" b="0" dirty="0" err="1"/>
              <a:t>tahun</a:t>
            </a:r>
            <a:endParaRPr sz="2000" b="0" dirty="0"/>
          </a:p>
        </p:txBody>
      </p:sp>
      <p:sp>
        <p:nvSpPr>
          <p:cNvPr id="62" name="object 22"/>
          <p:cNvSpPr txBox="1"/>
          <p:nvPr/>
        </p:nvSpPr>
        <p:spPr>
          <a:xfrm>
            <a:off x="3603518" y="3000584"/>
            <a:ext cx="2660186" cy="2041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Percepatan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penelitian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dasar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Meningkatkan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mutu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kompetensi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peneliti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Menghasilkan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publikasi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ilmiah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dalam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jurnal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internasional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bereputasi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.</a:t>
            </a:r>
            <a:endParaRPr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</p:txBody>
      </p:sp>
      <p:sp>
        <p:nvSpPr>
          <p:cNvPr id="63" name="object 21"/>
          <p:cNvSpPr txBox="1"/>
          <p:nvPr/>
        </p:nvSpPr>
        <p:spPr>
          <a:xfrm>
            <a:off x="3451117" y="3849534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64" name="object 20"/>
          <p:cNvSpPr txBox="1"/>
          <p:nvPr/>
        </p:nvSpPr>
        <p:spPr>
          <a:xfrm>
            <a:off x="7319157" y="4358257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5" name="object 19"/>
          <p:cNvSpPr txBox="1"/>
          <p:nvPr/>
        </p:nvSpPr>
        <p:spPr>
          <a:xfrm>
            <a:off x="8036707" y="4366527"/>
            <a:ext cx="2550217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latin typeface="Calibri"/>
                <a:cs typeface="Calibri"/>
              </a:rPr>
              <a:t>L</a:t>
            </a:r>
            <a:r>
              <a:rPr sz="4050" spc="4" baseline="3034" dirty="0" smtClean="0">
                <a:latin typeface="Calibri"/>
                <a:cs typeface="Calibri"/>
              </a:rPr>
              <a:t>u</a:t>
            </a:r>
            <a:r>
              <a:rPr sz="4050" spc="0" baseline="3034" dirty="0" smtClean="0">
                <a:latin typeface="Calibri"/>
                <a:cs typeface="Calibri"/>
              </a:rPr>
              <a:t>a</a:t>
            </a:r>
            <a:r>
              <a:rPr sz="4050" spc="-50" baseline="3034" dirty="0" smtClean="0">
                <a:latin typeface="Calibri"/>
                <a:cs typeface="Calibri"/>
              </a:rPr>
              <a:t>r</a:t>
            </a:r>
            <a:r>
              <a:rPr sz="4050" spc="0" baseline="3034" dirty="0" smtClean="0">
                <a:latin typeface="Calibri"/>
                <a:cs typeface="Calibri"/>
              </a:rPr>
              <a:t>an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214" baseline="3034" dirty="0" smtClean="0">
                <a:latin typeface="Calibri"/>
                <a:cs typeface="Calibri"/>
              </a:rPr>
              <a:t>T</a:t>
            </a:r>
            <a:r>
              <a:rPr sz="4050" spc="0" baseline="3034" dirty="0" smtClean="0">
                <a:latin typeface="Calibri"/>
                <a:cs typeface="Calibri"/>
              </a:rPr>
              <a:t>amb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han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9" name="object 15"/>
          <p:cNvSpPr txBox="1"/>
          <p:nvPr/>
        </p:nvSpPr>
        <p:spPr>
          <a:xfrm>
            <a:off x="6891856" y="4813186"/>
            <a:ext cx="4415481" cy="1119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indent="-255588" algn="just">
              <a:lnSpc>
                <a:spcPts val="1730"/>
              </a:lnSpc>
              <a:spcBef>
                <a:spcPts val="86"/>
              </a:spcBef>
              <a:buClr>
                <a:srgbClr val="C00000"/>
              </a:buClr>
              <a:buSzPct val="70000"/>
              <a:buFont typeface="Wingdings 3" pitchFamily="18" charset="2"/>
              <a:buChar char="´"/>
            </a:pPr>
            <a:r>
              <a:rPr lang="en-US" sz="2000" b="0" spc="-4" baseline="3413" dirty="0" err="1" smtClean="0">
                <a:latin typeface="Calibri"/>
                <a:cs typeface="Calibri"/>
              </a:rPr>
              <a:t>Selain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wajib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merupakan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tambahan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seperti</a:t>
            </a:r>
            <a:r>
              <a:rPr lang="en-US" sz="2000" b="0" spc="-4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tercantum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pada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Tabel</a:t>
            </a:r>
            <a:r>
              <a:rPr lang="en-US" sz="2000" b="0" spc="-4" baseline="3413" dirty="0">
                <a:latin typeface="Calibri"/>
                <a:cs typeface="Calibri"/>
              </a:rPr>
              <a:t> 2.10</a:t>
            </a:r>
          </a:p>
          <a:p>
            <a:pPr marL="12700" marR="30527">
              <a:lnSpc>
                <a:spcPts val="1764"/>
              </a:lnSpc>
              <a:spcBef>
                <a:spcPts val="1"/>
              </a:spcBef>
            </a:pPr>
            <a:endParaRPr sz="2000" spc="-4" baseline="3413" dirty="0">
              <a:latin typeface="Calibri"/>
              <a:cs typeface="Calibri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48736" y="3671997"/>
            <a:ext cx="278337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K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e</a:t>
            </a:r>
            <a:r>
              <a:rPr lang="en-US" sz="2000" b="0" spc="4" baseline="3413" dirty="0" err="1">
                <a:latin typeface="Calibri" pitchFamily="34" charset="0"/>
                <a:cs typeface="Calibri"/>
              </a:rPr>
              <a:t>t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ua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berpendidikan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S3 (min</a:t>
            </a:r>
            <a:r>
              <a:rPr lang="en-US" sz="2000" b="0" spc="-25" dirty="0">
                <a:latin typeface="Calibri" pitchFamily="34" charset="0"/>
                <a:cs typeface="Calibri"/>
              </a:rPr>
              <a:t>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asisten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ahli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)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S2 (min.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Lektor</a:t>
            </a:r>
            <a:r>
              <a:rPr lang="en-US" sz="2000" b="0" spc="-9" baseline="3413" dirty="0" smtClean="0">
                <a:latin typeface="Calibri" pitchFamily="34" charset="0"/>
                <a:cs typeface="Calibri"/>
              </a:rPr>
              <a:t>);</a:t>
            </a:r>
            <a:endParaRPr lang="en-US" sz="2000" b="0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baseline="1706" dirty="0" err="1">
                <a:latin typeface="Calibri" pitchFamily="34" charset="0"/>
                <a:cs typeface="Calibri"/>
              </a:rPr>
              <a:t>Mempunyai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2 </a:t>
            </a:r>
            <a:r>
              <a:rPr lang="en-US" sz="2000" baseline="1706" dirty="0" err="1">
                <a:solidFill>
                  <a:srgbClr val="FF0000"/>
                </a:solidFill>
                <a:latin typeface="Calibri" pitchFamily="34" charset="0"/>
                <a:cs typeface="Calibri"/>
              </a:rPr>
              <a:t>artikel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di database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terindek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bereputasi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dan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/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jurnal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terakreditasi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sebagai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i="1" baseline="1706" dirty="0">
                <a:latin typeface="Calibri" pitchFamily="34" charset="0"/>
                <a:cs typeface="Calibri"/>
              </a:rPr>
              <a:t>first/corresponding</a:t>
            </a:r>
            <a:r>
              <a:rPr lang="en-US" sz="2000" b="0" i="1" dirty="0">
                <a:latin typeface="Calibri" pitchFamily="34" charset="0"/>
                <a:cs typeface="Calibri"/>
              </a:rPr>
              <a:t> </a:t>
            </a:r>
            <a:r>
              <a:rPr lang="en-US" sz="2000" b="0" i="1" spc="-9" baseline="3413" dirty="0" smtClean="0">
                <a:latin typeface="Calibri" pitchFamily="34" charset="0"/>
                <a:cs typeface="Calibri"/>
              </a:rPr>
              <a:t>author;</a:t>
            </a:r>
            <a:endParaRPr lang="en-US" sz="2000" b="0" i="1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Anggota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1-2 </a:t>
            </a:r>
            <a:r>
              <a:rPr lang="en-US" sz="2000" b="0" spc="-9" baseline="3413" dirty="0" smtClean="0">
                <a:latin typeface="Calibri" pitchFamily="34" charset="0"/>
                <a:cs typeface="Calibri"/>
              </a:rPr>
              <a:t>orang.</a:t>
            </a:r>
            <a:endParaRPr lang="en-US" sz="2000" b="0" spc="-9" baseline="3413" dirty="0">
              <a:latin typeface="Calibri" pitchFamily="34" charset="0"/>
              <a:cs typeface="Calibri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852193" y="2188096"/>
            <a:ext cx="2232248" cy="76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Penelitian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Dasar</a:t>
            </a:r>
            <a:endParaRPr lang="en-US" sz="2400" dirty="0">
              <a:solidFill>
                <a:srgbClr val="FFFF00"/>
              </a:solidFill>
              <a:latin typeface="Calibri" pitchFamily="34" charset="0"/>
            </a:endParaRPr>
          </a:p>
        </p:txBody>
      </p:sp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330963"/>
              </p:ext>
            </p:extLst>
          </p:nvPr>
        </p:nvGraphicFramePr>
        <p:xfrm>
          <a:off x="3176119" y="5883329"/>
          <a:ext cx="81551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7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59432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Target Tingkat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Ketersiapan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Teknologi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5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8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16821"/>
              </p:ext>
            </p:extLst>
          </p:nvPr>
        </p:nvGraphicFramePr>
        <p:xfrm>
          <a:off x="372874" y="977694"/>
          <a:ext cx="5202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560"/>
                <a:gridCol w="1040560"/>
                <a:gridCol w="1040560"/>
                <a:gridCol w="1040560"/>
                <a:gridCol w="104056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Pengusul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Mandiri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Utama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Madya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Binaan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0776540" y="6794461"/>
            <a:ext cx="586427" cy="408076"/>
          </a:xfrm>
        </p:spPr>
        <p:txBody>
          <a:bodyPr/>
          <a:lstStyle/>
          <a:p>
            <a:fld id="{0140F328-11E0-4915-B1C8-254D8226AFB0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004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PENELITIAN KOMPETITIF NASIONAL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0750755" y="6769025"/>
            <a:ext cx="586427" cy="408076"/>
          </a:xfrm>
        </p:spPr>
        <p:txBody>
          <a:bodyPr/>
          <a:lstStyle/>
          <a:p>
            <a:fld id="{0140F328-11E0-4915-B1C8-254D8226AFB0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object 82"/>
          <p:cNvSpPr/>
          <p:nvPr/>
        </p:nvSpPr>
        <p:spPr>
          <a:xfrm>
            <a:off x="3132114" y="2025640"/>
            <a:ext cx="3630296" cy="3470877"/>
          </a:xfrm>
          <a:custGeom>
            <a:avLst/>
            <a:gdLst/>
            <a:ahLst/>
            <a:cxnLst/>
            <a:rect l="l" t="t" r="r" b="b"/>
            <a:pathLst>
              <a:path w="3563620" h="3563620">
                <a:moveTo>
                  <a:pt x="0" y="1781809"/>
                </a:moveTo>
                <a:lnTo>
                  <a:pt x="5906" y="1927953"/>
                </a:lnTo>
                <a:lnTo>
                  <a:pt x="23319" y="2070842"/>
                </a:lnTo>
                <a:lnTo>
                  <a:pt x="51780" y="2210017"/>
                </a:lnTo>
                <a:lnTo>
                  <a:pt x="90832" y="2345021"/>
                </a:lnTo>
                <a:lnTo>
                  <a:pt x="140015" y="2475394"/>
                </a:lnTo>
                <a:lnTo>
                  <a:pt x="198871" y="2600679"/>
                </a:lnTo>
                <a:lnTo>
                  <a:pt x="266942" y="2720416"/>
                </a:lnTo>
                <a:lnTo>
                  <a:pt x="343769" y="2834148"/>
                </a:lnTo>
                <a:lnTo>
                  <a:pt x="428894" y="2941415"/>
                </a:lnTo>
                <a:lnTo>
                  <a:pt x="521858" y="3041761"/>
                </a:lnTo>
                <a:lnTo>
                  <a:pt x="622204" y="3134725"/>
                </a:lnTo>
                <a:lnTo>
                  <a:pt x="729471" y="3219850"/>
                </a:lnTo>
                <a:lnTo>
                  <a:pt x="843203" y="3296677"/>
                </a:lnTo>
                <a:lnTo>
                  <a:pt x="962940" y="3364748"/>
                </a:lnTo>
                <a:lnTo>
                  <a:pt x="1088225" y="3423604"/>
                </a:lnTo>
                <a:lnTo>
                  <a:pt x="1218598" y="3472787"/>
                </a:lnTo>
                <a:lnTo>
                  <a:pt x="1353602" y="3511839"/>
                </a:lnTo>
                <a:lnTo>
                  <a:pt x="1492777" y="3540300"/>
                </a:lnTo>
                <a:lnTo>
                  <a:pt x="1635666" y="3557713"/>
                </a:lnTo>
                <a:lnTo>
                  <a:pt x="1781810" y="3563620"/>
                </a:lnTo>
                <a:lnTo>
                  <a:pt x="1927953" y="3557713"/>
                </a:lnTo>
                <a:lnTo>
                  <a:pt x="2070842" y="3540300"/>
                </a:lnTo>
                <a:lnTo>
                  <a:pt x="2210017" y="3511839"/>
                </a:lnTo>
                <a:lnTo>
                  <a:pt x="2345021" y="3472787"/>
                </a:lnTo>
                <a:lnTo>
                  <a:pt x="2475394" y="3423604"/>
                </a:lnTo>
                <a:lnTo>
                  <a:pt x="2600679" y="3364748"/>
                </a:lnTo>
                <a:lnTo>
                  <a:pt x="2720416" y="3296677"/>
                </a:lnTo>
                <a:lnTo>
                  <a:pt x="2834148" y="3219850"/>
                </a:lnTo>
                <a:lnTo>
                  <a:pt x="2941415" y="3134725"/>
                </a:lnTo>
                <a:lnTo>
                  <a:pt x="3041761" y="3041761"/>
                </a:lnTo>
                <a:lnTo>
                  <a:pt x="3134725" y="2941415"/>
                </a:lnTo>
                <a:lnTo>
                  <a:pt x="3219850" y="2834148"/>
                </a:lnTo>
                <a:lnTo>
                  <a:pt x="3296677" y="2720416"/>
                </a:lnTo>
                <a:lnTo>
                  <a:pt x="3364748" y="2600679"/>
                </a:lnTo>
                <a:lnTo>
                  <a:pt x="3423604" y="2475394"/>
                </a:lnTo>
                <a:lnTo>
                  <a:pt x="3472787" y="2345021"/>
                </a:lnTo>
                <a:lnTo>
                  <a:pt x="3511839" y="2210017"/>
                </a:lnTo>
                <a:lnTo>
                  <a:pt x="3540300" y="2070842"/>
                </a:lnTo>
                <a:lnTo>
                  <a:pt x="3557713" y="1927953"/>
                </a:lnTo>
                <a:lnTo>
                  <a:pt x="3563620" y="1781809"/>
                </a:lnTo>
                <a:lnTo>
                  <a:pt x="3557713" y="1635666"/>
                </a:lnTo>
                <a:lnTo>
                  <a:pt x="3540300" y="1492777"/>
                </a:lnTo>
                <a:lnTo>
                  <a:pt x="3511839" y="1353602"/>
                </a:lnTo>
                <a:lnTo>
                  <a:pt x="3472787" y="1218598"/>
                </a:lnTo>
                <a:lnTo>
                  <a:pt x="3423604" y="1088225"/>
                </a:lnTo>
                <a:lnTo>
                  <a:pt x="3364748" y="962940"/>
                </a:lnTo>
                <a:lnTo>
                  <a:pt x="3296677" y="843203"/>
                </a:lnTo>
                <a:lnTo>
                  <a:pt x="3219850" y="729471"/>
                </a:lnTo>
                <a:lnTo>
                  <a:pt x="3134725" y="622204"/>
                </a:lnTo>
                <a:lnTo>
                  <a:pt x="3041761" y="521858"/>
                </a:lnTo>
                <a:lnTo>
                  <a:pt x="2941415" y="428894"/>
                </a:lnTo>
                <a:lnTo>
                  <a:pt x="2834148" y="343769"/>
                </a:lnTo>
                <a:lnTo>
                  <a:pt x="2720416" y="266942"/>
                </a:lnTo>
                <a:lnTo>
                  <a:pt x="2600679" y="198871"/>
                </a:lnTo>
                <a:lnTo>
                  <a:pt x="2475394" y="140015"/>
                </a:lnTo>
                <a:lnTo>
                  <a:pt x="2345021" y="90832"/>
                </a:lnTo>
                <a:lnTo>
                  <a:pt x="2210017" y="51780"/>
                </a:lnTo>
                <a:lnTo>
                  <a:pt x="2070842" y="23319"/>
                </a:lnTo>
                <a:lnTo>
                  <a:pt x="1927953" y="5906"/>
                </a:lnTo>
                <a:lnTo>
                  <a:pt x="1781810" y="0"/>
                </a:lnTo>
                <a:lnTo>
                  <a:pt x="1635666" y="5906"/>
                </a:lnTo>
                <a:lnTo>
                  <a:pt x="1492777" y="23319"/>
                </a:lnTo>
                <a:lnTo>
                  <a:pt x="1353602" y="51780"/>
                </a:lnTo>
                <a:lnTo>
                  <a:pt x="1218598" y="90832"/>
                </a:lnTo>
                <a:lnTo>
                  <a:pt x="1088225" y="140015"/>
                </a:lnTo>
                <a:lnTo>
                  <a:pt x="962940" y="198871"/>
                </a:lnTo>
                <a:lnTo>
                  <a:pt x="843203" y="266942"/>
                </a:lnTo>
                <a:lnTo>
                  <a:pt x="729471" y="343769"/>
                </a:lnTo>
                <a:lnTo>
                  <a:pt x="622204" y="428894"/>
                </a:lnTo>
                <a:lnTo>
                  <a:pt x="521858" y="521858"/>
                </a:lnTo>
                <a:lnTo>
                  <a:pt x="428894" y="622204"/>
                </a:lnTo>
                <a:lnTo>
                  <a:pt x="343769" y="729471"/>
                </a:lnTo>
                <a:lnTo>
                  <a:pt x="266942" y="843203"/>
                </a:lnTo>
                <a:lnTo>
                  <a:pt x="198871" y="962940"/>
                </a:lnTo>
                <a:lnTo>
                  <a:pt x="140015" y="1088225"/>
                </a:lnTo>
                <a:lnTo>
                  <a:pt x="90832" y="1218598"/>
                </a:lnTo>
                <a:lnTo>
                  <a:pt x="51780" y="1353602"/>
                </a:lnTo>
                <a:lnTo>
                  <a:pt x="23319" y="1492777"/>
                </a:lnTo>
                <a:lnTo>
                  <a:pt x="5906" y="1635666"/>
                </a:lnTo>
                <a:lnTo>
                  <a:pt x="0" y="1781809"/>
                </a:lnTo>
                <a:close/>
              </a:path>
            </a:pathLst>
          </a:custGeom>
          <a:solidFill>
            <a:srgbClr val="640000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9" name="object 81"/>
          <p:cNvSpPr/>
          <p:nvPr/>
        </p:nvSpPr>
        <p:spPr>
          <a:xfrm>
            <a:off x="952264" y="1975062"/>
            <a:ext cx="1315753" cy="1544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78"/>
          <p:cNvSpPr/>
          <p:nvPr/>
        </p:nvSpPr>
        <p:spPr>
          <a:xfrm>
            <a:off x="6839478" y="478070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79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8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8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80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8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8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A4A4A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75"/>
          <p:cNvSpPr/>
          <p:nvPr/>
        </p:nvSpPr>
        <p:spPr>
          <a:xfrm>
            <a:off x="6839478" y="254888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76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9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9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77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9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9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4"/>
          <p:cNvSpPr/>
          <p:nvPr/>
        </p:nvSpPr>
        <p:spPr>
          <a:xfrm>
            <a:off x="3276129" y="6178858"/>
            <a:ext cx="8484869" cy="0"/>
          </a:xfrm>
          <a:custGeom>
            <a:avLst/>
            <a:gdLst/>
            <a:ahLst/>
            <a:cxnLst/>
            <a:rect l="l" t="t" r="r" b="b"/>
            <a:pathLst>
              <a:path w="8484869">
                <a:moveTo>
                  <a:pt x="0" y="0"/>
                </a:moveTo>
                <a:lnTo>
                  <a:pt x="8484869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28"/>
          <p:cNvSpPr txBox="1"/>
          <p:nvPr/>
        </p:nvSpPr>
        <p:spPr>
          <a:xfrm>
            <a:off x="7319157" y="2126986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7" name="object 27"/>
          <p:cNvSpPr txBox="1"/>
          <p:nvPr/>
        </p:nvSpPr>
        <p:spPr>
          <a:xfrm>
            <a:off x="8036707" y="2135875"/>
            <a:ext cx="1898128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4" baseline="3034" dirty="0" smtClean="0">
                <a:latin typeface="Calibri"/>
                <a:cs typeface="Calibri"/>
              </a:rPr>
              <a:t>L</a:t>
            </a:r>
            <a:r>
              <a:rPr sz="4050" spc="0" baseline="3034" dirty="0" smtClean="0">
                <a:latin typeface="Calibri"/>
                <a:cs typeface="Calibri"/>
              </a:rPr>
              <a:t>u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-59" baseline="3034" dirty="0" smtClean="0">
                <a:latin typeface="Calibri"/>
                <a:cs typeface="Calibri"/>
              </a:rPr>
              <a:t>r</a:t>
            </a:r>
            <a:r>
              <a:rPr sz="4050" spc="4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104" baseline="3034" dirty="0" smtClean="0">
                <a:latin typeface="Calibri"/>
                <a:cs typeface="Calibri"/>
              </a:rPr>
              <a:t>W</a:t>
            </a:r>
            <a:r>
              <a:rPr sz="4050" spc="0" baseline="3034" dirty="0" smtClean="0">
                <a:latin typeface="Calibri"/>
                <a:cs typeface="Calibri"/>
              </a:rPr>
              <a:t>ajib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59" name="object 25"/>
          <p:cNvSpPr txBox="1"/>
          <p:nvPr/>
        </p:nvSpPr>
        <p:spPr>
          <a:xfrm>
            <a:off x="6855988" y="2582535"/>
            <a:ext cx="15707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0" name="object 24"/>
          <p:cNvSpPr txBox="1"/>
          <p:nvPr/>
        </p:nvSpPr>
        <p:spPr>
          <a:xfrm>
            <a:off x="7029088" y="2582535"/>
            <a:ext cx="4268089" cy="20204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defPPr>
              <a:defRPr lang="de-DE"/>
            </a:defPPr>
            <a:lvl1pPr marL="12700">
              <a:lnSpc>
                <a:spcPts val="1730"/>
              </a:lnSpc>
              <a:spcBef>
                <a:spcPts val="86"/>
              </a:spcBef>
              <a:defRPr sz="2400" spc="-4" baseline="3413">
                <a:latin typeface="Calibri"/>
                <a:cs typeface="Calibri"/>
              </a:defRPr>
            </a:lvl1pPr>
          </a:lstStyle>
          <a:p>
            <a:pPr algn="just"/>
            <a:r>
              <a:rPr lang="en-US" sz="2000" b="0" dirty="0"/>
              <a:t>Minimal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IPTEK-SOSBUD </a:t>
            </a:r>
            <a:r>
              <a:rPr lang="en-US" sz="2000" b="0" dirty="0"/>
              <a:t>yang </a:t>
            </a:r>
            <a:r>
              <a:rPr lang="en-US" sz="2000" b="0" dirty="0" err="1"/>
              <a:t>dapat</a:t>
            </a:r>
            <a:r>
              <a:rPr lang="en-US" sz="2000" b="0" dirty="0"/>
              <a:t> </a:t>
            </a:r>
            <a:r>
              <a:rPr lang="en-US" sz="2000" b="0" dirty="0" err="1"/>
              <a:t>berupa</a:t>
            </a:r>
            <a:r>
              <a:rPr lang="en-US" sz="2000" b="0" dirty="0"/>
              <a:t> </a:t>
            </a:r>
            <a:r>
              <a:rPr lang="en-US" sz="2000" b="0" dirty="0" err="1"/>
              <a:t>metode</a:t>
            </a:r>
            <a:r>
              <a:rPr lang="en-US" sz="2000" b="0" dirty="0"/>
              <a:t>, blue print, </a:t>
            </a:r>
            <a:r>
              <a:rPr lang="en-US" sz="2000" b="0" dirty="0" err="1"/>
              <a:t>purwarupa</a:t>
            </a:r>
            <a:r>
              <a:rPr lang="en-US" sz="2000" b="0" dirty="0"/>
              <a:t>, </a:t>
            </a:r>
            <a:r>
              <a:rPr lang="en-US" sz="2000" b="0" dirty="0" err="1"/>
              <a:t>sistem</a:t>
            </a:r>
            <a:r>
              <a:rPr lang="en-US" sz="2000" b="0" dirty="0"/>
              <a:t>, </a:t>
            </a:r>
            <a:r>
              <a:rPr lang="en-US" sz="2000" b="0" dirty="0" err="1"/>
              <a:t>kebijakan</a:t>
            </a:r>
            <a:r>
              <a:rPr lang="en-US" sz="2000" b="0" dirty="0"/>
              <a:t>, model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b="0" dirty="0"/>
              <a:t>TTG yang </a:t>
            </a:r>
            <a:r>
              <a:rPr lang="en-US" sz="2000" b="0" dirty="0" err="1"/>
              <a:t>dilindungi</a:t>
            </a:r>
            <a:r>
              <a:rPr lang="en-US" sz="2000" b="0" dirty="0"/>
              <a:t> </a:t>
            </a:r>
            <a:r>
              <a:rPr lang="en-US" sz="2000" b="0" dirty="0" err="1"/>
              <a:t>oleh</a:t>
            </a:r>
            <a:r>
              <a:rPr lang="en-US" sz="2000" b="0" dirty="0"/>
              <a:t> KI di </a:t>
            </a:r>
            <a:r>
              <a:rPr lang="en-US" sz="2000" b="0" dirty="0" err="1"/>
              <a:t>tahun</a:t>
            </a:r>
            <a:r>
              <a:rPr lang="en-US" sz="2000" b="0" dirty="0"/>
              <a:t> </a:t>
            </a:r>
            <a:r>
              <a:rPr lang="en-US" sz="2000" b="0" dirty="0" err="1"/>
              <a:t>pertama</a:t>
            </a:r>
            <a:r>
              <a:rPr lang="en-US" sz="2000" b="0" dirty="0"/>
              <a:t> </a:t>
            </a:r>
            <a:r>
              <a:rPr lang="en-US" sz="2000" dirty="0" err="1"/>
              <a:t>dan</a:t>
            </a:r>
            <a:r>
              <a:rPr lang="en-US" sz="2000" b="0" dirty="0"/>
              <a:t> </a:t>
            </a:r>
          </a:p>
          <a:p>
            <a:pPr algn="just"/>
            <a:r>
              <a:rPr lang="en-US" sz="2000" dirty="0" err="1"/>
              <a:t>Dokumentasi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coba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b="0" dirty="0"/>
              <a:t>, </a:t>
            </a:r>
            <a:r>
              <a:rPr lang="en-US" sz="2000" b="0" dirty="0" err="1"/>
              <a:t>purwarupa</a:t>
            </a:r>
            <a:r>
              <a:rPr lang="en-US" sz="2000" b="0" dirty="0"/>
              <a:t>, </a:t>
            </a:r>
            <a:r>
              <a:rPr lang="en-US" sz="2000" b="0" dirty="0" err="1"/>
              <a:t>kebijakan</a:t>
            </a:r>
            <a:r>
              <a:rPr lang="en-US" sz="2000" b="0" dirty="0"/>
              <a:t> </a:t>
            </a:r>
            <a:r>
              <a:rPr lang="en-US" sz="2000" b="0" dirty="0" err="1"/>
              <a:t>atau</a:t>
            </a:r>
            <a:r>
              <a:rPr lang="en-US" sz="2000" b="0" dirty="0"/>
              <a:t> </a:t>
            </a:r>
            <a:r>
              <a:rPr lang="en-US" sz="2000" b="0" dirty="0" err="1"/>
              <a:t>pertunjukan</a:t>
            </a:r>
            <a:r>
              <a:rPr lang="en-US" sz="2000" b="0" dirty="0"/>
              <a:t> </a:t>
            </a:r>
            <a:r>
              <a:rPr lang="en-US" sz="2000" b="0" dirty="0" err="1"/>
              <a:t>karya</a:t>
            </a:r>
            <a:r>
              <a:rPr lang="en-US" sz="2000" b="0" dirty="0"/>
              <a:t> </a:t>
            </a:r>
            <a:r>
              <a:rPr lang="en-US" sz="2000" b="0" dirty="0" err="1"/>
              <a:t>seni</a:t>
            </a:r>
            <a:r>
              <a:rPr lang="en-US" sz="2000" b="0" dirty="0"/>
              <a:t> </a:t>
            </a:r>
            <a:r>
              <a:rPr lang="en-US" sz="2000" b="0" dirty="0" err="1"/>
              <a:t>pada</a:t>
            </a:r>
            <a:r>
              <a:rPr lang="en-US" sz="2000" b="0" dirty="0"/>
              <a:t> </a:t>
            </a:r>
            <a:r>
              <a:rPr lang="en-US" sz="2000" b="0" dirty="0" err="1"/>
              <a:t>tahun</a:t>
            </a:r>
            <a:r>
              <a:rPr lang="en-US" sz="2000" b="0" dirty="0"/>
              <a:t> ke-2 </a:t>
            </a:r>
            <a:r>
              <a:rPr lang="en-US" sz="2000" b="0" dirty="0" err="1"/>
              <a:t>dan</a:t>
            </a:r>
            <a:r>
              <a:rPr lang="en-US" sz="2000" b="0" dirty="0"/>
              <a:t> </a:t>
            </a:r>
            <a:r>
              <a:rPr lang="en-US" sz="2000" b="0" dirty="0" err="1"/>
              <a:t>selanjutnya</a:t>
            </a:r>
            <a:endParaRPr sz="2000" b="0" dirty="0"/>
          </a:p>
        </p:txBody>
      </p:sp>
      <p:sp>
        <p:nvSpPr>
          <p:cNvPr id="62" name="object 22"/>
          <p:cNvSpPr txBox="1"/>
          <p:nvPr/>
        </p:nvSpPr>
        <p:spPr>
          <a:xfrm>
            <a:off x="3603517" y="3071322"/>
            <a:ext cx="3158893" cy="2041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Meningkatkan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kemampuan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peneliti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untuk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menghasilkan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produk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ilmu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pengetahuan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,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teknologi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biudaya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Memperkuat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peta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jalan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penelitian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Meningkatkan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kerja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sama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dengan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institusi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mitra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Mendapatkan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KI.</a:t>
            </a:r>
            <a:endParaRPr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</p:txBody>
      </p:sp>
      <p:sp>
        <p:nvSpPr>
          <p:cNvPr id="63" name="object 21"/>
          <p:cNvSpPr txBox="1"/>
          <p:nvPr/>
        </p:nvSpPr>
        <p:spPr>
          <a:xfrm>
            <a:off x="3451117" y="3849534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64" name="object 20"/>
          <p:cNvSpPr txBox="1"/>
          <p:nvPr/>
        </p:nvSpPr>
        <p:spPr>
          <a:xfrm>
            <a:off x="7319157" y="4358257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5" name="object 19"/>
          <p:cNvSpPr txBox="1"/>
          <p:nvPr/>
        </p:nvSpPr>
        <p:spPr>
          <a:xfrm>
            <a:off x="8036707" y="4366527"/>
            <a:ext cx="2550217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latin typeface="Calibri"/>
                <a:cs typeface="Calibri"/>
              </a:rPr>
              <a:t>L</a:t>
            </a:r>
            <a:r>
              <a:rPr sz="4050" spc="4" baseline="3034" dirty="0" smtClean="0">
                <a:latin typeface="Calibri"/>
                <a:cs typeface="Calibri"/>
              </a:rPr>
              <a:t>u</a:t>
            </a:r>
            <a:r>
              <a:rPr sz="4050" spc="0" baseline="3034" dirty="0" smtClean="0">
                <a:latin typeface="Calibri"/>
                <a:cs typeface="Calibri"/>
              </a:rPr>
              <a:t>a</a:t>
            </a:r>
            <a:r>
              <a:rPr sz="4050" spc="-50" baseline="3034" dirty="0" smtClean="0">
                <a:latin typeface="Calibri"/>
                <a:cs typeface="Calibri"/>
              </a:rPr>
              <a:t>r</a:t>
            </a:r>
            <a:r>
              <a:rPr sz="4050" spc="0" baseline="3034" dirty="0" smtClean="0">
                <a:latin typeface="Calibri"/>
                <a:cs typeface="Calibri"/>
              </a:rPr>
              <a:t>an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214" baseline="3034" dirty="0" smtClean="0">
                <a:latin typeface="Calibri"/>
                <a:cs typeface="Calibri"/>
              </a:rPr>
              <a:t>T</a:t>
            </a:r>
            <a:r>
              <a:rPr sz="4050" spc="0" baseline="3034" dirty="0" smtClean="0">
                <a:latin typeface="Calibri"/>
                <a:cs typeface="Calibri"/>
              </a:rPr>
              <a:t>amb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han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8" name="object 16"/>
          <p:cNvSpPr txBox="1"/>
          <p:nvPr/>
        </p:nvSpPr>
        <p:spPr>
          <a:xfrm>
            <a:off x="6855988" y="4813186"/>
            <a:ext cx="15727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9" name="object 15"/>
          <p:cNvSpPr txBox="1"/>
          <p:nvPr/>
        </p:nvSpPr>
        <p:spPr>
          <a:xfrm>
            <a:off x="7029089" y="4813186"/>
            <a:ext cx="4161136" cy="1119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1730"/>
              </a:lnSpc>
              <a:spcBef>
                <a:spcPts val="86"/>
              </a:spcBef>
            </a:pPr>
            <a:r>
              <a:rPr lang="en-US" sz="2000" b="0" spc="-4" baseline="3413" dirty="0" err="1" smtClean="0">
                <a:latin typeface="Calibri"/>
                <a:cs typeface="Calibri"/>
              </a:rPr>
              <a:t>Selain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wajib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merupakan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tambahan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seperti</a:t>
            </a:r>
            <a:r>
              <a:rPr lang="en-US" sz="2000" b="0" spc="-4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tercantum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pada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Tabel</a:t>
            </a:r>
            <a:r>
              <a:rPr lang="en-US" sz="2000" b="0" spc="-4" baseline="3413" dirty="0">
                <a:latin typeface="Calibri"/>
                <a:cs typeface="Calibri"/>
              </a:rPr>
              <a:t> 2.10</a:t>
            </a:r>
          </a:p>
          <a:p>
            <a:pPr marL="12700" marR="30527" algn="just">
              <a:lnSpc>
                <a:spcPts val="1764"/>
              </a:lnSpc>
              <a:spcBef>
                <a:spcPts val="1"/>
              </a:spcBef>
            </a:pPr>
            <a:endParaRPr sz="2000" spc="-4" baseline="3413" dirty="0">
              <a:latin typeface="Calibri"/>
              <a:cs typeface="Calibri"/>
            </a:endParaRPr>
          </a:p>
        </p:txBody>
      </p:sp>
      <p:sp>
        <p:nvSpPr>
          <p:cNvPr id="72" name="object 12"/>
          <p:cNvSpPr txBox="1"/>
          <p:nvPr/>
        </p:nvSpPr>
        <p:spPr>
          <a:xfrm>
            <a:off x="3282479" y="5874058"/>
            <a:ext cx="2302446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6"/>
          <p:cNvSpPr txBox="1"/>
          <p:nvPr/>
        </p:nvSpPr>
        <p:spPr>
          <a:xfrm>
            <a:off x="5386365" y="1842760"/>
            <a:ext cx="2037079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59106" marR="656907" algn="ctr">
              <a:lnSpc>
                <a:spcPct val="101725"/>
              </a:lnSpc>
              <a:spcBef>
                <a:spcPts val="459"/>
              </a:spcBef>
            </a:pPr>
            <a:r>
              <a:rPr sz="1600" b="1" spc="0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600" b="1" spc="4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14" dirty="0" smtClean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600" b="1" spc="4" dirty="0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600" b="1" spc="0" dirty="0" smtClean="0">
                <a:solidFill>
                  <a:srgbClr val="FFFFFF"/>
                </a:solidFill>
                <a:latin typeface="Calibri"/>
                <a:cs typeface="Calibri"/>
              </a:rPr>
              <a:t>hun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48736" y="3671997"/>
            <a:ext cx="2783378" cy="2528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K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e</a:t>
            </a:r>
            <a:r>
              <a:rPr lang="en-US" sz="2000" b="0" spc="4" baseline="3413" dirty="0" err="1">
                <a:latin typeface="Calibri" pitchFamily="34" charset="0"/>
                <a:cs typeface="Calibri"/>
              </a:rPr>
              <a:t>t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ua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berpendidikan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S3 (min</a:t>
            </a:r>
            <a:r>
              <a:rPr lang="en-US" sz="2000" b="0" spc="-25" dirty="0">
                <a:latin typeface="Calibri" pitchFamily="34" charset="0"/>
                <a:cs typeface="Calibri"/>
              </a:rPr>
              <a:t>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asisten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ahli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)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S2 (min.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Lektor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)</a:t>
            </a: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baseline="1706" dirty="0" err="1">
                <a:latin typeface="Calibri" pitchFamily="34" charset="0"/>
                <a:cs typeface="Calibri"/>
              </a:rPr>
              <a:t>Mempunyai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2 </a:t>
            </a:r>
            <a:r>
              <a:rPr lang="en-US" sz="2000" baseline="1706" dirty="0" err="1">
                <a:solidFill>
                  <a:srgbClr val="FF0000"/>
                </a:solidFill>
                <a:latin typeface="Calibri" pitchFamily="34" charset="0"/>
                <a:cs typeface="Calibri"/>
              </a:rPr>
              <a:t>artikel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di database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terindek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bereputasi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dan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/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jurnal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terakreditasi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sebagai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i="1" baseline="1706" dirty="0">
                <a:latin typeface="Calibri" pitchFamily="34" charset="0"/>
                <a:cs typeface="Calibri"/>
              </a:rPr>
              <a:t>first/corresponding</a:t>
            </a:r>
            <a:r>
              <a:rPr lang="en-US" sz="2000" b="0" i="1" dirty="0">
                <a:latin typeface="Calibri" pitchFamily="34" charset="0"/>
                <a:cs typeface="Calibri"/>
              </a:rPr>
              <a:t> </a:t>
            </a:r>
            <a:r>
              <a:rPr lang="en-US" sz="2000" b="0" i="1" spc="-9" baseline="3413" dirty="0" smtClean="0">
                <a:latin typeface="Calibri" pitchFamily="34" charset="0"/>
                <a:cs typeface="Calibri"/>
              </a:rPr>
              <a:t>author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atau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minimal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memiliki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aseline="1706" dirty="0" err="1">
                <a:solidFill>
                  <a:srgbClr val="FF0000"/>
                </a:solidFill>
                <a:latin typeface="Calibri" pitchFamily="34" charset="0"/>
                <a:cs typeface="Calibri"/>
              </a:rPr>
              <a:t>satu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aseline="1706" dirty="0" smtClean="0">
                <a:solidFill>
                  <a:srgbClr val="FF0000"/>
                </a:solidFill>
                <a:latin typeface="Calibri" pitchFamily="34" charset="0"/>
                <a:cs typeface="Calibri"/>
              </a:rPr>
              <a:t>KI 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status </a:t>
            </a:r>
            <a:r>
              <a:rPr lang="en-US" sz="2000" baseline="1706" dirty="0" err="1" smtClean="0">
                <a:solidFill>
                  <a:srgbClr val="FF0000"/>
                </a:solidFill>
                <a:latin typeface="Calibri" pitchFamily="34" charset="0"/>
                <a:cs typeface="Calibri"/>
              </a:rPr>
              <a:t>terdaftar</a:t>
            </a:r>
            <a:r>
              <a:rPr lang="en-US" sz="2000" baseline="1706" dirty="0" smtClean="0">
                <a:latin typeface="Calibri" pitchFamily="34" charset="0"/>
                <a:cs typeface="Calibri"/>
              </a:rPr>
              <a:t>.</a:t>
            </a: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latin typeface="Calibri" pitchFamily="34" charset="0"/>
                <a:cs typeface="Calibri"/>
              </a:rPr>
              <a:t>Memiliki</a:t>
            </a:r>
            <a:r>
              <a:rPr lang="en-US" sz="200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latin typeface="Calibri" pitchFamily="34" charset="0"/>
                <a:cs typeface="Calibri"/>
              </a:rPr>
              <a:t>Mitra</a:t>
            </a:r>
            <a:endParaRPr lang="en-US" sz="2000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Anggota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1-2 orang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780185" y="2160513"/>
            <a:ext cx="2376264" cy="764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Penelitian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Terapan</a:t>
            </a:r>
            <a:endParaRPr lang="en-US" sz="24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71" name="object 25"/>
          <p:cNvSpPr txBox="1"/>
          <p:nvPr/>
        </p:nvSpPr>
        <p:spPr>
          <a:xfrm>
            <a:off x="6876529" y="3300065"/>
            <a:ext cx="15707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30602"/>
              </p:ext>
            </p:extLst>
          </p:nvPr>
        </p:nvGraphicFramePr>
        <p:xfrm>
          <a:off x="3176119" y="5883329"/>
          <a:ext cx="81551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7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59432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Target Tingkat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Ketersiapan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Teknologi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5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8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958640"/>
              </p:ext>
            </p:extLst>
          </p:nvPr>
        </p:nvGraphicFramePr>
        <p:xfrm>
          <a:off x="372874" y="977694"/>
          <a:ext cx="5202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560"/>
                <a:gridCol w="1040560"/>
                <a:gridCol w="1040560"/>
                <a:gridCol w="1040560"/>
                <a:gridCol w="104056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Pengusul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Mandiri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Utama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Madya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Binaan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858585"/>
              </p:ext>
            </p:extLst>
          </p:nvPr>
        </p:nvGraphicFramePr>
        <p:xfrm>
          <a:off x="5722711" y="995056"/>
          <a:ext cx="569876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898"/>
                <a:gridCol w="38248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Ja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lang="en-US" sz="1600" b="1" spc="-25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4" dirty="0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spc="-5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end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2-3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Tahun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SBK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Riset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Terapan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77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PENELITIAN KOMPETITIF NASIONAL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0750755" y="6769025"/>
            <a:ext cx="586427" cy="408076"/>
          </a:xfrm>
        </p:spPr>
        <p:txBody>
          <a:bodyPr/>
          <a:lstStyle/>
          <a:p>
            <a:fld id="{0140F328-11E0-4915-B1C8-254D8226AFB0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object 82"/>
          <p:cNvSpPr/>
          <p:nvPr/>
        </p:nvSpPr>
        <p:spPr>
          <a:xfrm>
            <a:off x="3132114" y="2025640"/>
            <a:ext cx="3630296" cy="3470877"/>
          </a:xfrm>
          <a:custGeom>
            <a:avLst/>
            <a:gdLst/>
            <a:ahLst/>
            <a:cxnLst/>
            <a:rect l="l" t="t" r="r" b="b"/>
            <a:pathLst>
              <a:path w="3563620" h="3563620">
                <a:moveTo>
                  <a:pt x="0" y="1781809"/>
                </a:moveTo>
                <a:lnTo>
                  <a:pt x="5906" y="1927953"/>
                </a:lnTo>
                <a:lnTo>
                  <a:pt x="23319" y="2070842"/>
                </a:lnTo>
                <a:lnTo>
                  <a:pt x="51780" y="2210017"/>
                </a:lnTo>
                <a:lnTo>
                  <a:pt x="90832" y="2345021"/>
                </a:lnTo>
                <a:lnTo>
                  <a:pt x="140015" y="2475394"/>
                </a:lnTo>
                <a:lnTo>
                  <a:pt x="198871" y="2600679"/>
                </a:lnTo>
                <a:lnTo>
                  <a:pt x="266942" y="2720416"/>
                </a:lnTo>
                <a:lnTo>
                  <a:pt x="343769" y="2834148"/>
                </a:lnTo>
                <a:lnTo>
                  <a:pt x="428894" y="2941415"/>
                </a:lnTo>
                <a:lnTo>
                  <a:pt x="521858" y="3041761"/>
                </a:lnTo>
                <a:lnTo>
                  <a:pt x="622204" y="3134725"/>
                </a:lnTo>
                <a:lnTo>
                  <a:pt x="729471" y="3219850"/>
                </a:lnTo>
                <a:lnTo>
                  <a:pt x="843203" y="3296677"/>
                </a:lnTo>
                <a:lnTo>
                  <a:pt x="962940" y="3364748"/>
                </a:lnTo>
                <a:lnTo>
                  <a:pt x="1088225" y="3423604"/>
                </a:lnTo>
                <a:lnTo>
                  <a:pt x="1218598" y="3472787"/>
                </a:lnTo>
                <a:lnTo>
                  <a:pt x="1353602" y="3511839"/>
                </a:lnTo>
                <a:lnTo>
                  <a:pt x="1492777" y="3540300"/>
                </a:lnTo>
                <a:lnTo>
                  <a:pt x="1635666" y="3557713"/>
                </a:lnTo>
                <a:lnTo>
                  <a:pt x="1781810" y="3563620"/>
                </a:lnTo>
                <a:lnTo>
                  <a:pt x="1927953" y="3557713"/>
                </a:lnTo>
                <a:lnTo>
                  <a:pt x="2070842" y="3540300"/>
                </a:lnTo>
                <a:lnTo>
                  <a:pt x="2210017" y="3511839"/>
                </a:lnTo>
                <a:lnTo>
                  <a:pt x="2345021" y="3472787"/>
                </a:lnTo>
                <a:lnTo>
                  <a:pt x="2475394" y="3423604"/>
                </a:lnTo>
                <a:lnTo>
                  <a:pt x="2600679" y="3364748"/>
                </a:lnTo>
                <a:lnTo>
                  <a:pt x="2720416" y="3296677"/>
                </a:lnTo>
                <a:lnTo>
                  <a:pt x="2834148" y="3219850"/>
                </a:lnTo>
                <a:lnTo>
                  <a:pt x="2941415" y="3134725"/>
                </a:lnTo>
                <a:lnTo>
                  <a:pt x="3041761" y="3041761"/>
                </a:lnTo>
                <a:lnTo>
                  <a:pt x="3134725" y="2941415"/>
                </a:lnTo>
                <a:lnTo>
                  <a:pt x="3219850" y="2834148"/>
                </a:lnTo>
                <a:lnTo>
                  <a:pt x="3296677" y="2720416"/>
                </a:lnTo>
                <a:lnTo>
                  <a:pt x="3364748" y="2600679"/>
                </a:lnTo>
                <a:lnTo>
                  <a:pt x="3423604" y="2475394"/>
                </a:lnTo>
                <a:lnTo>
                  <a:pt x="3472787" y="2345021"/>
                </a:lnTo>
                <a:lnTo>
                  <a:pt x="3511839" y="2210017"/>
                </a:lnTo>
                <a:lnTo>
                  <a:pt x="3540300" y="2070842"/>
                </a:lnTo>
                <a:lnTo>
                  <a:pt x="3557713" y="1927953"/>
                </a:lnTo>
                <a:lnTo>
                  <a:pt x="3563620" y="1781809"/>
                </a:lnTo>
                <a:lnTo>
                  <a:pt x="3557713" y="1635666"/>
                </a:lnTo>
                <a:lnTo>
                  <a:pt x="3540300" y="1492777"/>
                </a:lnTo>
                <a:lnTo>
                  <a:pt x="3511839" y="1353602"/>
                </a:lnTo>
                <a:lnTo>
                  <a:pt x="3472787" y="1218598"/>
                </a:lnTo>
                <a:lnTo>
                  <a:pt x="3423604" y="1088225"/>
                </a:lnTo>
                <a:lnTo>
                  <a:pt x="3364748" y="962940"/>
                </a:lnTo>
                <a:lnTo>
                  <a:pt x="3296677" y="843203"/>
                </a:lnTo>
                <a:lnTo>
                  <a:pt x="3219850" y="729471"/>
                </a:lnTo>
                <a:lnTo>
                  <a:pt x="3134725" y="622204"/>
                </a:lnTo>
                <a:lnTo>
                  <a:pt x="3041761" y="521858"/>
                </a:lnTo>
                <a:lnTo>
                  <a:pt x="2941415" y="428894"/>
                </a:lnTo>
                <a:lnTo>
                  <a:pt x="2834148" y="343769"/>
                </a:lnTo>
                <a:lnTo>
                  <a:pt x="2720416" y="266942"/>
                </a:lnTo>
                <a:lnTo>
                  <a:pt x="2600679" y="198871"/>
                </a:lnTo>
                <a:lnTo>
                  <a:pt x="2475394" y="140015"/>
                </a:lnTo>
                <a:lnTo>
                  <a:pt x="2345021" y="90832"/>
                </a:lnTo>
                <a:lnTo>
                  <a:pt x="2210017" y="51780"/>
                </a:lnTo>
                <a:lnTo>
                  <a:pt x="2070842" y="23319"/>
                </a:lnTo>
                <a:lnTo>
                  <a:pt x="1927953" y="5906"/>
                </a:lnTo>
                <a:lnTo>
                  <a:pt x="1781810" y="0"/>
                </a:lnTo>
                <a:lnTo>
                  <a:pt x="1635666" y="5906"/>
                </a:lnTo>
                <a:lnTo>
                  <a:pt x="1492777" y="23319"/>
                </a:lnTo>
                <a:lnTo>
                  <a:pt x="1353602" y="51780"/>
                </a:lnTo>
                <a:lnTo>
                  <a:pt x="1218598" y="90832"/>
                </a:lnTo>
                <a:lnTo>
                  <a:pt x="1088225" y="140015"/>
                </a:lnTo>
                <a:lnTo>
                  <a:pt x="962940" y="198871"/>
                </a:lnTo>
                <a:lnTo>
                  <a:pt x="843203" y="266942"/>
                </a:lnTo>
                <a:lnTo>
                  <a:pt x="729471" y="343769"/>
                </a:lnTo>
                <a:lnTo>
                  <a:pt x="622204" y="428894"/>
                </a:lnTo>
                <a:lnTo>
                  <a:pt x="521858" y="521858"/>
                </a:lnTo>
                <a:lnTo>
                  <a:pt x="428894" y="622204"/>
                </a:lnTo>
                <a:lnTo>
                  <a:pt x="343769" y="729471"/>
                </a:lnTo>
                <a:lnTo>
                  <a:pt x="266942" y="843203"/>
                </a:lnTo>
                <a:lnTo>
                  <a:pt x="198871" y="962940"/>
                </a:lnTo>
                <a:lnTo>
                  <a:pt x="140015" y="1088225"/>
                </a:lnTo>
                <a:lnTo>
                  <a:pt x="90832" y="1218598"/>
                </a:lnTo>
                <a:lnTo>
                  <a:pt x="51780" y="1353602"/>
                </a:lnTo>
                <a:lnTo>
                  <a:pt x="23319" y="1492777"/>
                </a:lnTo>
                <a:lnTo>
                  <a:pt x="5906" y="1635666"/>
                </a:lnTo>
                <a:lnTo>
                  <a:pt x="0" y="1781809"/>
                </a:lnTo>
                <a:close/>
              </a:path>
            </a:pathLst>
          </a:custGeom>
          <a:solidFill>
            <a:srgbClr val="640000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9" name="object 81"/>
          <p:cNvSpPr/>
          <p:nvPr/>
        </p:nvSpPr>
        <p:spPr>
          <a:xfrm>
            <a:off x="952264" y="1975062"/>
            <a:ext cx="1315753" cy="1544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78"/>
          <p:cNvSpPr/>
          <p:nvPr/>
        </p:nvSpPr>
        <p:spPr>
          <a:xfrm>
            <a:off x="6839478" y="478070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79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8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8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80"/>
          <p:cNvSpPr/>
          <p:nvPr/>
        </p:nvSpPr>
        <p:spPr>
          <a:xfrm>
            <a:off x="6839478" y="4256276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8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8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A4A4A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75"/>
          <p:cNvSpPr/>
          <p:nvPr/>
        </p:nvSpPr>
        <p:spPr>
          <a:xfrm>
            <a:off x="6839478" y="254888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76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76747" y="622"/>
                </a:lnTo>
                <a:lnTo>
                  <a:pt x="62713" y="3483"/>
                </a:lnTo>
                <a:lnTo>
                  <a:pt x="26927" y="24157"/>
                </a:lnTo>
                <a:lnTo>
                  <a:pt x="4697" y="58883"/>
                </a:lnTo>
                <a:lnTo>
                  <a:pt x="0" y="87249"/>
                </a:lnTo>
                <a:lnTo>
                  <a:pt x="0" y="523239"/>
                </a:lnTo>
                <a:lnTo>
                  <a:pt x="1158239" y="523239"/>
                </a:lnTo>
                <a:lnTo>
                  <a:pt x="1158239" y="87249"/>
                </a:lnTo>
                <a:lnTo>
                  <a:pt x="1149750" y="49603"/>
                </a:lnTo>
                <a:lnTo>
                  <a:pt x="1123809" y="17752"/>
                </a:lnTo>
                <a:lnTo>
                  <a:pt x="1085565" y="1206"/>
                </a:lnTo>
                <a:lnTo>
                  <a:pt x="1070990" y="0"/>
                </a:lnTo>
                <a:lnTo>
                  <a:pt x="87249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77"/>
          <p:cNvSpPr/>
          <p:nvPr/>
        </p:nvSpPr>
        <p:spPr>
          <a:xfrm>
            <a:off x="6839478" y="2025640"/>
            <a:ext cx="1158239" cy="523239"/>
          </a:xfrm>
          <a:custGeom>
            <a:avLst/>
            <a:gdLst/>
            <a:ahLst/>
            <a:cxnLst/>
            <a:rect l="l" t="t" r="r" b="b"/>
            <a:pathLst>
              <a:path w="1158239" h="523239">
                <a:moveTo>
                  <a:pt x="87249" y="0"/>
                </a:moveTo>
                <a:lnTo>
                  <a:pt x="1070990" y="0"/>
                </a:lnTo>
                <a:lnTo>
                  <a:pt x="1085565" y="1206"/>
                </a:lnTo>
                <a:lnTo>
                  <a:pt x="1123809" y="17752"/>
                </a:lnTo>
                <a:lnTo>
                  <a:pt x="1149750" y="49603"/>
                </a:lnTo>
                <a:lnTo>
                  <a:pt x="1158239" y="87249"/>
                </a:lnTo>
                <a:lnTo>
                  <a:pt x="1158239" y="523239"/>
                </a:lnTo>
                <a:lnTo>
                  <a:pt x="0" y="523239"/>
                </a:lnTo>
                <a:lnTo>
                  <a:pt x="0" y="87249"/>
                </a:lnTo>
                <a:lnTo>
                  <a:pt x="10277" y="46070"/>
                </a:lnTo>
                <a:lnTo>
                  <a:pt x="37609" y="15445"/>
                </a:lnTo>
                <a:lnTo>
                  <a:pt x="76747" y="622"/>
                </a:lnTo>
                <a:lnTo>
                  <a:pt x="87249" y="0"/>
                </a:lnTo>
                <a:close/>
              </a:path>
            </a:pathLst>
          </a:custGeom>
          <a:ln w="12700">
            <a:solidFill>
              <a:srgbClr val="EC7C3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28"/>
          <p:cNvSpPr txBox="1"/>
          <p:nvPr/>
        </p:nvSpPr>
        <p:spPr>
          <a:xfrm>
            <a:off x="7319157" y="2126986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7" name="object 27"/>
          <p:cNvSpPr txBox="1"/>
          <p:nvPr/>
        </p:nvSpPr>
        <p:spPr>
          <a:xfrm>
            <a:off x="8036707" y="2135875"/>
            <a:ext cx="1898128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4" baseline="3034" dirty="0" smtClean="0">
                <a:latin typeface="Calibri"/>
                <a:cs typeface="Calibri"/>
              </a:rPr>
              <a:t>L</a:t>
            </a:r>
            <a:r>
              <a:rPr sz="4050" spc="0" baseline="3034" dirty="0" smtClean="0">
                <a:latin typeface="Calibri"/>
                <a:cs typeface="Calibri"/>
              </a:rPr>
              <a:t>u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-59" baseline="3034" dirty="0" smtClean="0">
                <a:latin typeface="Calibri"/>
                <a:cs typeface="Calibri"/>
              </a:rPr>
              <a:t>r</a:t>
            </a:r>
            <a:r>
              <a:rPr sz="4050" spc="4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104" baseline="3034" dirty="0" smtClean="0">
                <a:latin typeface="Calibri"/>
                <a:cs typeface="Calibri"/>
              </a:rPr>
              <a:t>W</a:t>
            </a:r>
            <a:r>
              <a:rPr sz="4050" spc="0" baseline="3034" dirty="0" smtClean="0">
                <a:latin typeface="Calibri"/>
                <a:cs typeface="Calibri"/>
              </a:rPr>
              <a:t>ajib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59" name="object 25"/>
          <p:cNvSpPr txBox="1"/>
          <p:nvPr/>
        </p:nvSpPr>
        <p:spPr>
          <a:xfrm>
            <a:off x="6855988" y="2582535"/>
            <a:ext cx="15707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0" name="object 24"/>
          <p:cNvSpPr txBox="1"/>
          <p:nvPr/>
        </p:nvSpPr>
        <p:spPr>
          <a:xfrm>
            <a:off x="7029088" y="2582535"/>
            <a:ext cx="4268089" cy="20204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defPPr>
              <a:defRPr lang="de-DE"/>
            </a:defPPr>
            <a:lvl1pPr marL="12700">
              <a:lnSpc>
                <a:spcPts val="1730"/>
              </a:lnSpc>
              <a:spcBef>
                <a:spcPts val="86"/>
              </a:spcBef>
              <a:defRPr sz="2400" spc="-4" baseline="3413">
                <a:latin typeface="Calibri"/>
                <a:cs typeface="Calibri"/>
              </a:defRPr>
            </a:lvl1pPr>
          </a:lstStyle>
          <a:p>
            <a:pPr algn="just"/>
            <a:r>
              <a:rPr lang="en-US" sz="2000" b="0" dirty="0" err="1" smtClean="0"/>
              <a:t>Tahun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kesatu</a:t>
            </a:r>
            <a:r>
              <a:rPr lang="en-US" sz="2000" b="0" dirty="0" smtClean="0"/>
              <a:t>: </a:t>
            </a:r>
            <a:r>
              <a:rPr lang="en-US" sz="2000" b="0" dirty="0" err="1" smtClean="0"/>
              <a:t>purwarupa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laik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industri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dari</a:t>
            </a:r>
            <a:r>
              <a:rPr lang="en-US" sz="2000" b="0" dirty="0" smtClean="0"/>
              <a:t> IPTEK-SOSBUD yang </a:t>
            </a:r>
            <a:r>
              <a:rPr lang="en-US" sz="2000" b="0" dirty="0" err="1" smtClean="0"/>
              <a:t>ber</a:t>
            </a:r>
            <a:r>
              <a:rPr lang="en-US" sz="2000" b="0" dirty="0" smtClean="0"/>
              <a:t>-KI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dokumen</a:t>
            </a:r>
            <a:r>
              <a:rPr lang="en-US" sz="2000" b="0" dirty="0" smtClean="0"/>
              <a:t> feasibility study;</a:t>
            </a:r>
          </a:p>
          <a:p>
            <a:pPr algn="just"/>
            <a:r>
              <a:rPr lang="en-US" sz="2000" b="0" dirty="0" err="1" smtClean="0"/>
              <a:t>Tahun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kedua</a:t>
            </a:r>
            <a:r>
              <a:rPr lang="en-US" sz="2000" b="0" dirty="0" smtClean="0"/>
              <a:t>: </a:t>
            </a:r>
            <a:r>
              <a:rPr lang="en-US" sz="2000" b="0" dirty="0" err="1" smtClean="0"/>
              <a:t>hasil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uji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laik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industri</a:t>
            </a:r>
            <a:r>
              <a:rPr lang="en-US" sz="2000" b="0" dirty="0" smtClean="0"/>
              <a:t>; </a:t>
            </a:r>
            <a:r>
              <a:rPr lang="en-US" sz="2000" dirty="0" err="1" smtClean="0"/>
              <a:t>dan</a:t>
            </a:r>
            <a:endParaRPr lang="en-US" sz="2000" dirty="0" smtClean="0"/>
          </a:p>
          <a:p>
            <a:pPr algn="just"/>
            <a:r>
              <a:rPr lang="en-US" sz="2000" b="0" dirty="0" err="1" smtClean="0"/>
              <a:t>Tahun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ketiga</a:t>
            </a:r>
            <a:r>
              <a:rPr lang="en-US" sz="2000" b="0" dirty="0" smtClean="0"/>
              <a:t>: </a:t>
            </a:r>
            <a:r>
              <a:rPr lang="en-US" sz="2000" b="0" i="1" dirty="0" smtClean="0"/>
              <a:t>business plan</a:t>
            </a:r>
            <a:endParaRPr sz="2000" b="0" i="1" dirty="0"/>
          </a:p>
        </p:txBody>
      </p:sp>
      <p:sp>
        <p:nvSpPr>
          <p:cNvPr id="62" name="object 22"/>
          <p:cNvSpPr txBox="1"/>
          <p:nvPr/>
        </p:nvSpPr>
        <p:spPr>
          <a:xfrm>
            <a:off x="3603517" y="3000584"/>
            <a:ext cx="3158893" cy="2041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Menghasilkan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produk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ilmu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pengetahuan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,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teknologi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,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seni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dan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budaya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yang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siap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diterapkan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Merealisasikan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peta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jalan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hasil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penelitian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yang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bersifat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multidisiplin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Membangun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kemitraan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ABGC;</a:t>
            </a:r>
            <a:endParaRPr lang="en-US"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268288" marR="38100" indent="-255588">
              <a:lnSpc>
                <a:spcPts val="2140"/>
              </a:lnSpc>
              <a:spcBef>
                <a:spcPts val="107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Meningkatkan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kemampuan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solidFill>
                  <a:schemeClr val="bg1"/>
                </a:solidFill>
                <a:latin typeface="Calibri" pitchFamily="34" charset="0"/>
                <a:cs typeface="Calibri"/>
              </a:rPr>
              <a:t>peneliti</a:t>
            </a:r>
            <a:r>
              <a:rPr lang="en-US" sz="2000" spc="-9" baseline="3413" dirty="0">
                <a:solidFill>
                  <a:schemeClr val="bg1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bekerjasama</a:t>
            </a:r>
            <a:r>
              <a:rPr lang="en-US" sz="2000" spc="-9" baseline="3413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. </a:t>
            </a:r>
            <a:endParaRPr sz="2000" spc="-9" baseline="3413" dirty="0">
              <a:solidFill>
                <a:schemeClr val="bg1"/>
              </a:solidFill>
              <a:latin typeface="Calibri" pitchFamily="34" charset="0"/>
              <a:cs typeface="Calibri"/>
            </a:endParaRPr>
          </a:p>
        </p:txBody>
      </p:sp>
      <p:sp>
        <p:nvSpPr>
          <p:cNvPr id="63" name="object 21"/>
          <p:cNvSpPr txBox="1"/>
          <p:nvPr/>
        </p:nvSpPr>
        <p:spPr>
          <a:xfrm>
            <a:off x="3451117" y="3849534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64" name="object 20"/>
          <p:cNvSpPr txBox="1"/>
          <p:nvPr/>
        </p:nvSpPr>
        <p:spPr>
          <a:xfrm>
            <a:off x="7319157" y="4358257"/>
            <a:ext cx="250629" cy="368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5" name="object 19"/>
          <p:cNvSpPr txBox="1"/>
          <p:nvPr/>
        </p:nvSpPr>
        <p:spPr>
          <a:xfrm>
            <a:off x="8036707" y="4366527"/>
            <a:ext cx="2550217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50"/>
              </a:lnSpc>
              <a:spcBef>
                <a:spcPts val="142"/>
              </a:spcBef>
            </a:pPr>
            <a:r>
              <a:rPr sz="4050" spc="0" baseline="3034" dirty="0" smtClean="0">
                <a:latin typeface="Calibri"/>
                <a:cs typeface="Calibri"/>
              </a:rPr>
              <a:t>L</a:t>
            </a:r>
            <a:r>
              <a:rPr sz="4050" spc="4" baseline="3034" dirty="0" smtClean="0">
                <a:latin typeface="Calibri"/>
                <a:cs typeface="Calibri"/>
              </a:rPr>
              <a:t>u</a:t>
            </a:r>
            <a:r>
              <a:rPr sz="4050" spc="0" baseline="3034" dirty="0" smtClean="0">
                <a:latin typeface="Calibri"/>
                <a:cs typeface="Calibri"/>
              </a:rPr>
              <a:t>a</a:t>
            </a:r>
            <a:r>
              <a:rPr sz="4050" spc="-50" baseline="3034" dirty="0" smtClean="0">
                <a:latin typeface="Calibri"/>
                <a:cs typeface="Calibri"/>
              </a:rPr>
              <a:t>r</a:t>
            </a:r>
            <a:r>
              <a:rPr sz="4050" spc="0" baseline="3034" dirty="0" smtClean="0">
                <a:latin typeface="Calibri"/>
                <a:cs typeface="Calibri"/>
              </a:rPr>
              <a:t>an</a:t>
            </a:r>
            <a:r>
              <a:rPr sz="4050" spc="-9" baseline="3034" dirty="0" smtClean="0">
                <a:latin typeface="Calibri"/>
                <a:cs typeface="Calibri"/>
              </a:rPr>
              <a:t> </a:t>
            </a:r>
            <a:r>
              <a:rPr sz="4050" spc="-214" baseline="3034" dirty="0" smtClean="0">
                <a:latin typeface="Calibri"/>
                <a:cs typeface="Calibri"/>
              </a:rPr>
              <a:t>T</a:t>
            </a:r>
            <a:r>
              <a:rPr sz="4050" spc="0" baseline="3034" dirty="0" smtClean="0">
                <a:latin typeface="Calibri"/>
                <a:cs typeface="Calibri"/>
              </a:rPr>
              <a:t>amb</a:t>
            </a:r>
            <a:r>
              <a:rPr sz="4050" spc="9" baseline="3034" dirty="0" smtClean="0">
                <a:latin typeface="Calibri"/>
                <a:cs typeface="Calibri"/>
              </a:rPr>
              <a:t>a</a:t>
            </a:r>
            <a:r>
              <a:rPr sz="4050" spc="0" baseline="3034" dirty="0" smtClean="0">
                <a:latin typeface="Calibri"/>
                <a:cs typeface="Calibri"/>
              </a:rPr>
              <a:t>han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68" name="object 16"/>
          <p:cNvSpPr txBox="1"/>
          <p:nvPr/>
        </p:nvSpPr>
        <p:spPr>
          <a:xfrm>
            <a:off x="6855988" y="4813186"/>
            <a:ext cx="15727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9" name="object 15"/>
          <p:cNvSpPr txBox="1"/>
          <p:nvPr/>
        </p:nvSpPr>
        <p:spPr>
          <a:xfrm>
            <a:off x="7029089" y="4813186"/>
            <a:ext cx="4161136" cy="11196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lang="en-US" sz="2000" b="0" spc="-4" baseline="3413" dirty="0" err="1" smtClean="0">
                <a:latin typeface="Calibri"/>
                <a:cs typeface="Calibri"/>
              </a:rPr>
              <a:t>Selain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wajib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merupakan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luaran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tambahan</a:t>
            </a:r>
            <a:r>
              <a:rPr lang="en-US" sz="2000" b="0" spc="-4" baseline="3413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 smtClean="0">
                <a:latin typeface="Calibri"/>
                <a:cs typeface="Calibri"/>
              </a:rPr>
              <a:t>seperti</a:t>
            </a:r>
            <a:r>
              <a:rPr lang="en-US" sz="2000" b="0" spc="-4" dirty="0" smtClean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tercantum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pada</a:t>
            </a:r>
            <a:r>
              <a:rPr lang="en-US" sz="2000" b="0" spc="-4" baseline="3413" dirty="0">
                <a:latin typeface="Calibri"/>
                <a:cs typeface="Calibri"/>
              </a:rPr>
              <a:t> </a:t>
            </a:r>
            <a:r>
              <a:rPr lang="en-US" sz="2000" b="0" spc="-4" baseline="3413" dirty="0" err="1">
                <a:latin typeface="Calibri"/>
                <a:cs typeface="Calibri"/>
              </a:rPr>
              <a:t>Tabel</a:t>
            </a:r>
            <a:r>
              <a:rPr lang="en-US" sz="2000" b="0" spc="-4" baseline="3413" dirty="0">
                <a:latin typeface="Calibri"/>
                <a:cs typeface="Calibri"/>
              </a:rPr>
              <a:t> 2.10</a:t>
            </a:r>
          </a:p>
          <a:p>
            <a:pPr marL="12700" marR="30527">
              <a:lnSpc>
                <a:spcPts val="1764"/>
              </a:lnSpc>
              <a:spcBef>
                <a:spcPts val="1"/>
              </a:spcBef>
            </a:pPr>
            <a:endParaRPr sz="2000" spc="-4" baseline="3413" dirty="0">
              <a:latin typeface="Calibri"/>
              <a:cs typeface="Calibri"/>
            </a:endParaRPr>
          </a:p>
        </p:txBody>
      </p:sp>
      <p:sp>
        <p:nvSpPr>
          <p:cNvPr id="78" name="object 6"/>
          <p:cNvSpPr txBox="1"/>
          <p:nvPr/>
        </p:nvSpPr>
        <p:spPr>
          <a:xfrm>
            <a:off x="5386365" y="1842760"/>
            <a:ext cx="2037079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59106" marR="656907" algn="ctr">
              <a:lnSpc>
                <a:spcPct val="101725"/>
              </a:lnSpc>
              <a:spcBef>
                <a:spcPts val="459"/>
              </a:spcBef>
            </a:pPr>
            <a:r>
              <a:rPr sz="1600" b="1" spc="0" dirty="0" smtClean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600" b="1" spc="4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14" dirty="0" smtClean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1600" b="1" spc="4" dirty="0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600" b="1" spc="0" dirty="0" smtClean="0">
                <a:solidFill>
                  <a:srgbClr val="FFFFFF"/>
                </a:solidFill>
                <a:latin typeface="Calibri"/>
                <a:cs typeface="Calibri"/>
              </a:rPr>
              <a:t>hun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48736" y="3671997"/>
            <a:ext cx="278337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K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e</a:t>
            </a:r>
            <a:r>
              <a:rPr lang="en-US" sz="2000" b="0" spc="4" baseline="3413" dirty="0" err="1">
                <a:latin typeface="Calibri" pitchFamily="34" charset="0"/>
                <a:cs typeface="Calibri"/>
              </a:rPr>
              <a:t>t</a:t>
            </a:r>
            <a:r>
              <a:rPr lang="en-US" sz="2000" b="0" baseline="3413" dirty="0" err="1">
                <a:latin typeface="Calibri" pitchFamily="34" charset="0"/>
                <a:cs typeface="Calibri"/>
              </a:rPr>
              <a:t>ua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25" baseline="3413" dirty="0" err="1">
                <a:latin typeface="Calibri" pitchFamily="34" charset="0"/>
                <a:cs typeface="Calibri"/>
              </a:rPr>
              <a:t>berpendidikan</a:t>
            </a:r>
            <a:r>
              <a:rPr lang="en-US" sz="2000" b="0" spc="-25" baseline="3413" dirty="0">
                <a:latin typeface="Calibri" pitchFamily="34" charset="0"/>
                <a:cs typeface="Calibri"/>
              </a:rPr>
              <a:t> S3 (min</a:t>
            </a:r>
            <a:r>
              <a:rPr lang="en-US" sz="2000" b="0" spc="-25" dirty="0">
                <a:latin typeface="Calibri" pitchFamily="34" charset="0"/>
                <a:cs typeface="Calibri"/>
              </a:rPr>
              <a:t>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asisten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ahli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)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S2 (min.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Lektor</a:t>
            </a:r>
            <a:r>
              <a:rPr lang="en-US" sz="2000" b="0" spc="-9" baseline="3413" dirty="0" smtClean="0">
                <a:latin typeface="Calibri" pitchFamily="34" charset="0"/>
                <a:cs typeface="Calibri"/>
              </a:rPr>
              <a:t>);</a:t>
            </a:r>
            <a:endParaRPr lang="en-US" sz="2000" b="0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baseline="1706" dirty="0" err="1" smtClean="0">
                <a:latin typeface="Calibri" pitchFamily="34" charset="0"/>
                <a:cs typeface="Calibri"/>
              </a:rPr>
              <a:t>Ketua</a:t>
            </a:r>
            <a:r>
              <a:rPr lang="en-US" sz="2000" b="0" dirty="0" smtClean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 smtClean="0">
                <a:latin typeface="Calibri" pitchFamily="34" charset="0"/>
                <a:cs typeface="Calibri"/>
              </a:rPr>
              <a:t>mempunyai</a:t>
            </a:r>
            <a:r>
              <a:rPr lang="en-US" sz="2000" b="0" baseline="1706" dirty="0" smtClean="0">
                <a:latin typeface="Calibri" pitchFamily="34" charset="0"/>
                <a:cs typeface="Calibri"/>
              </a:rPr>
              <a:t> 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5</a:t>
            </a:r>
            <a:r>
              <a:rPr lang="en-US" sz="2000" baseline="1706" dirty="0" smtClean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aseline="1706" dirty="0" err="1">
                <a:solidFill>
                  <a:srgbClr val="FF0000"/>
                </a:solidFill>
                <a:latin typeface="Calibri" pitchFamily="34" charset="0"/>
                <a:cs typeface="Calibri"/>
              </a:rPr>
              <a:t>artikel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di database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terindek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bereputasi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dan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/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atau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jurnal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terakreditasi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sebagai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="0" i="1" baseline="1706" dirty="0">
                <a:latin typeface="Calibri" pitchFamily="34" charset="0"/>
                <a:cs typeface="Calibri"/>
              </a:rPr>
              <a:t>first/corresponding</a:t>
            </a:r>
            <a:r>
              <a:rPr lang="en-US" sz="2000" b="0" i="1" dirty="0">
                <a:latin typeface="Calibri" pitchFamily="34" charset="0"/>
                <a:cs typeface="Calibri"/>
              </a:rPr>
              <a:t> </a:t>
            </a:r>
            <a:r>
              <a:rPr lang="en-US" sz="2000" b="0" i="1" spc="-9" baseline="3413" dirty="0" smtClean="0">
                <a:latin typeface="Calibri" pitchFamily="34" charset="0"/>
                <a:cs typeface="Calibri"/>
              </a:rPr>
              <a:t>author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atau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minimal </a:t>
            </a:r>
            <a:r>
              <a:rPr lang="en-US" sz="2000" b="0" baseline="1706" dirty="0" err="1">
                <a:latin typeface="Calibri" pitchFamily="34" charset="0"/>
                <a:cs typeface="Calibri"/>
              </a:rPr>
              <a:t>memiliki</a:t>
            </a:r>
            <a:r>
              <a:rPr lang="en-US" sz="2000" b="0" baseline="1706" dirty="0">
                <a:latin typeface="Calibri" pitchFamily="34" charset="0"/>
                <a:cs typeface="Calibri"/>
              </a:rPr>
              <a:t> </a:t>
            </a:r>
            <a:r>
              <a:rPr lang="en-US" sz="2000" baseline="1706" dirty="0" err="1">
                <a:solidFill>
                  <a:srgbClr val="FF0000"/>
                </a:solidFill>
                <a:latin typeface="Calibri" pitchFamily="34" charset="0"/>
                <a:cs typeface="Calibri"/>
              </a:rPr>
              <a:t>satu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 </a:t>
            </a:r>
            <a:r>
              <a:rPr lang="en-US" sz="2000" baseline="1706" dirty="0" smtClean="0">
                <a:solidFill>
                  <a:srgbClr val="FF0000"/>
                </a:solidFill>
                <a:latin typeface="Calibri" pitchFamily="34" charset="0"/>
                <a:cs typeface="Calibri"/>
              </a:rPr>
              <a:t>KI </a:t>
            </a:r>
            <a:r>
              <a:rPr lang="en-US" sz="2000" baseline="1706" dirty="0">
                <a:solidFill>
                  <a:srgbClr val="FF0000"/>
                </a:solidFill>
                <a:latin typeface="Calibri" pitchFamily="34" charset="0"/>
                <a:cs typeface="Calibri"/>
              </a:rPr>
              <a:t>status </a:t>
            </a:r>
            <a:r>
              <a:rPr lang="en-US" sz="2000" baseline="1706" dirty="0" smtClean="0">
                <a:solidFill>
                  <a:srgbClr val="FF0000"/>
                </a:solidFill>
                <a:latin typeface="Calibri" pitchFamily="34" charset="0"/>
                <a:cs typeface="Calibri"/>
              </a:rPr>
              <a:t>granted;</a:t>
            </a: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spc="-9" baseline="3413" dirty="0" err="1">
                <a:latin typeface="Calibri" pitchFamily="34" charset="0"/>
                <a:cs typeface="Calibri"/>
              </a:rPr>
              <a:t>Memiliki</a:t>
            </a:r>
            <a:r>
              <a:rPr lang="en-US" sz="200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>
                <a:latin typeface="Calibri" pitchFamily="34" charset="0"/>
                <a:cs typeface="Calibri"/>
              </a:rPr>
              <a:t>m</a:t>
            </a:r>
            <a:r>
              <a:rPr lang="en-US" sz="2000" spc="-9" baseline="3413" dirty="0" err="1" smtClean="0">
                <a:latin typeface="Calibri" pitchFamily="34" charset="0"/>
                <a:cs typeface="Calibri"/>
              </a:rPr>
              <a:t>itra</a:t>
            </a:r>
            <a:r>
              <a:rPr lang="en-US" sz="2000" spc="-9" baseline="3413" dirty="0" smtClean="0">
                <a:latin typeface="Calibri" pitchFamily="34" charset="0"/>
                <a:cs typeface="Calibri"/>
              </a:rPr>
              <a:t> investor (in cash 10% </a:t>
            </a:r>
            <a:r>
              <a:rPr lang="en-US" sz="2000" spc="-9" baseline="3413" dirty="0" err="1" smtClean="0">
                <a:latin typeface="Calibri" pitchFamily="34" charset="0"/>
                <a:cs typeface="Calibri"/>
              </a:rPr>
              <a:t>dari</a:t>
            </a:r>
            <a:r>
              <a:rPr lang="en-US" sz="2000" spc="-9" baseline="3413" dirty="0" smtClean="0">
                <a:latin typeface="Calibri" pitchFamily="34" charset="0"/>
                <a:cs typeface="Calibri"/>
              </a:rPr>
              <a:t> </a:t>
            </a:r>
            <a:r>
              <a:rPr lang="en-US" sz="2000" spc="-9" baseline="3413" dirty="0" err="1" smtClean="0">
                <a:latin typeface="Calibri" pitchFamily="34" charset="0"/>
                <a:cs typeface="Calibri"/>
              </a:rPr>
              <a:t>dana</a:t>
            </a:r>
            <a:r>
              <a:rPr lang="en-US" sz="2000" spc="-9" baseline="3413" dirty="0" smtClean="0">
                <a:latin typeface="Calibri" pitchFamily="34" charset="0"/>
                <a:cs typeface="Calibri"/>
              </a:rPr>
              <a:t> yang </a:t>
            </a:r>
            <a:r>
              <a:rPr lang="en-US" sz="2000" spc="-9" baseline="3413" dirty="0" err="1" smtClean="0">
                <a:latin typeface="Calibri" pitchFamily="34" charset="0"/>
                <a:cs typeface="Calibri"/>
              </a:rPr>
              <a:t>diajukan</a:t>
            </a:r>
            <a:r>
              <a:rPr lang="en-US" sz="2000" spc="-9" baseline="3413" dirty="0" smtClean="0">
                <a:latin typeface="Calibri" pitchFamily="34" charset="0"/>
                <a:cs typeface="Calibri"/>
              </a:rPr>
              <a:t>);</a:t>
            </a:r>
            <a:endParaRPr lang="en-US" sz="2000" spc="-9" baseline="3413" dirty="0">
              <a:latin typeface="Calibri" pitchFamily="34" charset="0"/>
              <a:cs typeface="Calibri"/>
            </a:endParaRPr>
          </a:p>
          <a:p>
            <a:pPr marL="173038" marR="30527" indent="-160338">
              <a:lnSpc>
                <a:spcPts val="1730"/>
              </a:lnSpc>
              <a:spcBef>
                <a:spcPts val="86"/>
              </a:spcBef>
              <a:buSzPct val="70000"/>
              <a:buFont typeface="Arial" pitchFamily="34" charset="0"/>
              <a:buChar char="•"/>
            </a:pPr>
            <a:r>
              <a:rPr lang="en-US" sz="2000" b="0" spc="-9" baseline="3413" dirty="0" err="1">
                <a:latin typeface="Calibri" pitchFamily="34" charset="0"/>
                <a:cs typeface="Calibri"/>
              </a:rPr>
              <a:t>Anggota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</a:t>
            </a:r>
            <a:r>
              <a:rPr lang="en-US" sz="2000" b="0" spc="-9" baseline="3413" dirty="0" err="1">
                <a:latin typeface="Calibri" pitchFamily="34" charset="0"/>
                <a:cs typeface="Calibri"/>
              </a:rPr>
              <a:t>pengusul</a:t>
            </a:r>
            <a:r>
              <a:rPr lang="en-US" sz="2000" b="0" spc="-9" baseline="3413" dirty="0">
                <a:latin typeface="Calibri" pitchFamily="34" charset="0"/>
                <a:cs typeface="Calibri"/>
              </a:rPr>
              <a:t> 1-2 </a:t>
            </a:r>
            <a:r>
              <a:rPr lang="en-US" sz="2000" b="0" spc="-9" baseline="3413" dirty="0" smtClean="0">
                <a:latin typeface="Calibri" pitchFamily="34" charset="0"/>
                <a:cs typeface="Calibri"/>
              </a:rPr>
              <a:t>orang.</a:t>
            </a:r>
            <a:endParaRPr lang="en-US" sz="2000" b="0" spc="-9" baseline="3413" dirty="0">
              <a:latin typeface="Calibri" pitchFamily="34" charset="0"/>
              <a:cs typeface="Calibri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871037" y="2160513"/>
            <a:ext cx="2152449" cy="764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Penelitian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alibri" pitchFamily="34" charset="0"/>
              </a:rPr>
              <a:t>Pengembangan</a:t>
            </a:r>
            <a:endParaRPr lang="en-US" sz="24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71" name="object 25"/>
          <p:cNvSpPr txBox="1"/>
          <p:nvPr/>
        </p:nvSpPr>
        <p:spPr>
          <a:xfrm>
            <a:off x="6876529" y="3300065"/>
            <a:ext cx="15707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4" name="object 25"/>
          <p:cNvSpPr txBox="1"/>
          <p:nvPr/>
        </p:nvSpPr>
        <p:spPr>
          <a:xfrm>
            <a:off x="6876529" y="3084041"/>
            <a:ext cx="15707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latin typeface="Calibri"/>
                <a:cs typeface="Calibri"/>
              </a:rPr>
              <a:t>•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838558"/>
              </p:ext>
            </p:extLst>
          </p:nvPr>
        </p:nvGraphicFramePr>
        <p:xfrm>
          <a:off x="3176119" y="5883329"/>
          <a:ext cx="815517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7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648072"/>
                <a:gridCol w="594327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Target Tingkat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Ketersiapan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Teknologi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1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2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3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4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5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6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7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8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libri" pitchFamily="34" charset="0"/>
                        </a:rPr>
                        <a:t>TKT 9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rgbClr val="EC7C2A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3023" dirty="0" smtClean="0">
                          <a:solidFill>
                            <a:srgbClr val="FFFFFF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800" b="1" dirty="0" smtClean="0"/>
                    </a:p>
                  </a:txBody>
                  <a:tcPr anchor="ctr"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938895"/>
              </p:ext>
            </p:extLst>
          </p:nvPr>
        </p:nvGraphicFramePr>
        <p:xfrm>
          <a:off x="372874" y="977694"/>
          <a:ext cx="5202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560"/>
                <a:gridCol w="1040560"/>
                <a:gridCol w="1040560"/>
                <a:gridCol w="1040560"/>
                <a:gridCol w="104056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Pengusul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Mandiri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Utama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Madya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8E0000"/>
                          </a:solidFill>
                          <a:latin typeface="Calibri" pitchFamily="34" charset="0"/>
                        </a:rPr>
                        <a:t>Binaan</a:t>
                      </a:r>
                      <a:endParaRPr lang="en-US" sz="1600" dirty="0">
                        <a:solidFill>
                          <a:srgbClr val="8E0000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6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smtClean="0">
                          <a:solidFill>
                            <a:schemeClr val="bg1"/>
                          </a:solidFill>
                          <a:latin typeface="Symbol"/>
                          <a:cs typeface="Symbol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3" name="Table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00932"/>
              </p:ext>
            </p:extLst>
          </p:nvPr>
        </p:nvGraphicFramePr>
        <p:xfrm>
          <a:off x="5722711" y="995056"/>
          <a:ext cx="569876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898"/>
                <a:gridCol w="382486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Ja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lang="en-US" sz="1600" b="1" spc="-25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4" dirty="0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spc="-5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end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lang="en-US" sz="1600" b="1" spc="-4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600" b="1" spc="-9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aa</a:t>
                      </a:r>
                      <a:r>
                        <a:rPr lang="en-US" sz="1600" b="1" spc="0" dirty="0" err="1" smtClean="0">
                          <a:solidFill>
                            <a:srgbClr val="8E0000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lang="en-US" sz="1600" dirty="0" smtClean="0">
                        <a:solidFill>
                          <a:srgbClr val="8E000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3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Tahun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</a:p>
                  </a:txBody>
                  <a:tcPr>
                    <a:solidFill>
                      <a:srgbClr val="8E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86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SBK 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Riset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Pengembangan</a:t>
                      </a:r>
                      <a:endParaRPr lang="en-US" sz="1600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8E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6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trag_Vorlage_EIT9">
  <a:themeElements>
    <a:clrScheme name="Vortrag_Vorlage_EIT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ortrag_Vorlage_EIT9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trag_Vorlage_EIT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_Vorlage_EIT9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Vortrag_Vorlage_EIT9</Template>
  <TotalTime>8218</TotalTime>
  <Words>1341</Words>
  <Application>Microsoft Office PowerPoint</Application>
  <PresentationFormat>Custom</PresentationFormat>
  <Paragraphs>342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Vortrag_Vorlage_EIT9</vt:lpstr>
      <vt:lpstr>STRATEGI PEMILIHAN TOPIK PENELITIAN</vt:lpstr>
      <vt:lpstr>MOTIVASI</vt:lpstr>
      <vt:lpstr>HAL-HAL YANG PERLU DIPERHATIKAN</vt:lpstr>
      <vt:lpstr>KATEGORI DAN SKEMA PENELITIAN</vt:lpstr>
      <vt:lpstr>SUBSTANSI PENELITIAN KOMPETITIF NASIONAL</vt:lpstr>
      <vt:lpstr>SUBSTANSI PENELITIAN DESENTRALISASI</vt:lpstr>
      <vt:lpstr>PENELITIAN KOMPETITIF NASIONAL</vt:lpstr>
      <vt:lpstr>PENELITIAN KOMPETITIF NASIONAL</vt:lpstr>
      <vt:lpstr>PENELITIAN KOMPETITIF NASIONAL</vt:lpstr>
      <vt:lpstr>PENELITIAN KOMPETITIF NASIONAL</vt:lpstr>
      <vt:lpstr>TEMA PENELITIAN</vt:lpstr>
      <vt:lpstr>PROSES PENALARAN</vt:lpstr>
      <vt:lpstr>KETERBARUAN (NOVELTY) DALAM PENELITIAN</vt:lpstr>
      <vt:lpstr>PENELUSURAN LITERATUR</vt:lpstr>
      <vt:lpstr>BASIS DATA PENELUSURAN</vt:lpstr>
      <vt:lpstr>PowerPoint Presentation</vt:lpstr>
    </vt:vector>
  </TitlesOfParts>
  <Company>UniBw Muenchen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Wahyu</dc:creator>
  <cp:lastModifiedBy>X131e</cp:lastModifiedBy>
  <cp:revision>698</cp:revision>
  <cp:lastPrinted>2001-01-03T15:36:04Z</cp:lastPrinted>
  <dcterms:created xsi:type="dcterms:W3CDTF">2006-05-23T13:56:22Z</dcterms:created>
  <dcterms:modified xsi:type="dcterms:W3CDTF">2019-02-04T03:45:14Z</dcterms:modified>
</cp:coreProperties>
</file>