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19"/>
  </p:notesMasterIdLst>
  <p:handoutMasterIdLst>
    <p:handoutMasterId r:id="rId20"/>
  </p:handoutMasterIdLst>
  <p:sldIdLst>
    <p:sldId id="256" r:id="rId2"/>
    <p:sldId id="399" r:id="rId3"/>
    <p:sldId id="400" r:id="rId4"/>
    <p:sldId id="401" r:id="rId5"/>
    <p:sldId id="402" r:id="rId6"/>
    <p:sldId id="403" r:id="rId7"/>
    <p:sldId id="404" r:id="rId8"/>
    <p:sldId id="405" r:id="rId9"/>
    <p:sldId id="406" r:id="rId10"/>
    <p:sldId id="407" r:id="rId11"/>
    <p:sldId id="408" r:id="rId12"/>
    <p:sldId id="409" r:id="rId13"/>
    <p:sldId id="410" r:id="rId14"/>
    <p:sldId id="411" r:id="rId15"/>
    <p:sldId id="412" r:id="rId16"/>
    <p:sldId id="413" r:id="rId17"/>
    <p:sldId id="415" r:id="rId18"/>
  </p:sldIdLst>
  <p:sldSz cx="11880850" cy="7345363"/>
  <p:notesSz cx="7099300" cy="10234613"/>
  <p:defaultTextStyle>
    <a:defPPr>
      <a:defRPr lang="de-DE"/>
    </a:defPPr>
    <a:lvl1pPr algn="l" rtl="0" eaLnBrk="0" fontAlgn="base" hangingPunct="0">
      <a:lnSpc>
        <a:spcPct val="80000"/>
      </a:lnSpc>
      <a:spcBef>
        <a:spcPct val="20000"/>
      </a:spcBef>
      <a:spcAft>
        <a:spcPct val="0"/>
      </a:spcAft>
      <a:defRPr sz="2800" b="1" kern="1200">
        <a:solidFill>
          <a:schemeClr val="tx1"/>
        </a:solidFill>
        <a:latin typeface="Arial" charset="0"/>
        <a:ea typeface="+mn-ea"/>
        <a:cs typeface="+mn-cs"/>
      </a:defRPr>
    </a:lvl1pPr>
    <a:lvl2pPr marL="524317" algn="l" rtl="0" eaLnBrk="0" fontAlgn="base" hangingPunct="0">
      <a:lnSpc>
        <a:spcPct val="80000"/>
      </a:lnSpc>
      <a:spcBef>
        <a:spcPct val="20000"/>
      </a:spcBef>
      <a:spcAft>
        <a:spcPct val="0"/>
      </a:spcAft>
      <a:defRPr sz="2800" b="1" kern="1200">
        <a:solidFill>
          <a:schemeClr val="tx1"/>
        </a:solidFill>
        <a:latin typeface="Arial" charset="0"/>
        <a:ea typeface="+mn-ea"/>
        <a:cs typeface="+mn-cs"/>
      </a:defRPr>
    </a:lvl2pPr>
    <a:lvl3pPr marL="1048634" algn="l" rtl="0" eaLnBrk="0" fontAlgn="base" hangingPunct="0">
      <a:lnSpc>
        <a:spcPct val="80000"/>
      </a:lnSpc>
      <a:spcBef>
        <a:spcPct val="20000"/>
      </a:spcBef>
      <a:spcAft>
        <a:spcPct val="0"/>
      </a:spcAft>
      <a:defRPr sz="2800" b="1" kern="1200">
        <a:solidFill>
          <a:schemeClr val="tx1"/>
        </a:solidFill>
        <a:latin typeface="Arial" charset="0"/>
        <a:ea typeface="+mn-ea"/>
        <a:cs typeface="+mn-cs"/>
      </a:defRPr>
    </a:lvl3pPr>
    <a:lvl4pPr marL="1572951" algn="l" rtl="0" eaLnBrk="0" fontAlgn="base" hangingPunct="0">
      <a:lnSpc>
        <a:spcPct val="80000"/>
      </a:lnSpc>
      <a:spcBef>
        <a:spcPct val="20000"/>
      </a:spcBef>
      <a:spcAft>
        <a:spcPct val="0"/>
      </a:spcAft>
      <a:defRPr sz="2800" b="1" kern="1200">
        <a:solidFill>
          <a:schemeClr val="tx1"/>
        </a:solidFill>
        <a:latin typeface="Arial" charset="0"/>
        <a:ea typeface="+mn-ea"/>
        <a:cs typeface="+mn-cs"/>
      </a:defRPr>
    </a:lvl4pPr>
    <a:lvl5pPr marL="2097268" algn="l" rtl="0" eaLnBrk="0" fontAlgn="base" hangingPunct="0">
      <a:lnSpc>
        <a:spcPct val="80000"/>
      </a:lnSpc>
      <a:spcBef>
        <a:spcPct val="20000"/>
      </a:spcBef>
      <a:spcAft>
        <a:spcPct val="0"/>
      </a:spcAft>
      <a:defRPr sz="2800" b="1" kern="1200">
        <a:solidFill>
          <a:schemeClr val="tx1"/>
        </a:solidFill>
        <a:latin typeface="Arial" charset="0"/>
        <a:ea typeface="+mn-ea"/>
        <a:cs typeface="+mn-cs"/>
      </a:defRPr>
    </a:lvl5pPr>
    <a:lvl6pPr marL="2621585" algn="l" defTabSz="1048634" rtl="0" eaLnBrk="1" latinLnBrk="0" hangingPunct="1">
      <a:defRPr sz="2800" b="1" kern="1200">
        <a:solidFill>
          <a:schemeClr val="tx1"/>
        </a:solidFill>
        <a:latin typeface="Arial" charset="0"/>
        <a:ea typeface="+mn-ea"/>
        <a:cs typeface="+mn-cs"/>
      </a:defRPr>
    </a:lvl6pPr>
    <a:lvl7pPr marL="3145902" algn="l" defTabSz="1048634" rtl="0" eaLnBrk="1" latinLnBrk="0" hangingPunct="1">
      <a:defRPr sz="2800" b="1" kern="1200">
        <a:solidFill>
          <a:schemeClr val="tx1"/>
        </a:solidFill>
        <a:latin typeface="Arial" charset="0"/>
        <a:ea typeface="+mn-ea"/>
        <a:cs typeface="+mn-cs"/>
      </a:defRPr>
    </a:lvl7pPr>
    <a:lvl8pPr marL="3670219" algn="l" defTabSz="1048634" rtl="0" eaLnBrk="1" latinLnBrk="0" hangingPunct="1">
      <a:defRPr sz="2800" b="1" kern="1200">
        <a:solidFill>
          <a:schemeClr val="tx1"/>
        </a:solidFill>
        <a:latin typeface="Arial" charset="0"/>
        <a:ea typeface="+mn-ea"/>
        <a:cs typeface="+mn-cs"/>
      </a:defRPr>
    </a:lvl8pPr>
    <a:lvl9pPr marL="4194536" algn="l" defTabSz="1048634" rtl="0" eaLnBrk="1" latinLnBrk="0" hangingPunct="1">
      <a:defRPr sz="2800" b="1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wahyu" initials="" lastIdx="6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00000"/>
    <a:srgbClr val="FDFDE1"/>
    <a:srgbClr val="FEEBBA"/>
    <a:srgbClr val="8E0000"/>
    <a:srgbClr val="640000"/>
    <a:srgbClr val="FFFF66"/>
    <a:srgbClr val="CC0000"/>
    <a:srgbClr val="FFCC00"/>
    <a:srgbClr val="FF6600"/>
    <a:srgbClr val="FFDD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38" autoAdjust="0"/>
    <p:restoredTop sz="94606" autoAdjust="0"/>
  </p:normalViewPr>
  <p:slideViewPr>
    <p:cSldViewPr>
      <p:cViewPr>
        <p:scale>
          <a:sx n="60" d="100"/>
          <a:sy n="60" d="100"/>
        </p:scale>
        <p:origin x="-1038" y="-114"/>
      </p:cViewPr>
      <p:guideLst>
        <p:guide orient="horz" pos="2314"/>
        <p:guide pos="374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commentAuthors" Target="commentAuthor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559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370" tIns="48185" rIns="96370" bIns="48185" numCol="1" anchor="t" anchorCtr="0" compatLnSpc="1">
            <a:prstTxWarp prst="textNoShape">
              <a:avLst/>
            </a:prstTxWarp>
          </a:bodyPr>
          <a:lstStyle>
            <a:lvl1pPr defTabSz="963613">
              <a:defRPr sz="1200">
                <a:latin typeface="AvantGarde Bk BT" pitchFamily="34" charset="0"/>
              </a:defRPr>
            </a:lvl1pPr>
          </a:lstStyle>
          <a:p>
            <a:endParaRPr lang="de-DE"/>
          </a:p>
        </p:txBody>
      </p:sp>
      <p:sp>
        <p:nvSpPr>
          <p:cNvPr id="11366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19550" y="0"/>
            <a:ext cx="3054350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370" tIns="48185" rIns="96370" bIns="48185" numCol="1" anchor="t" anchorCtr="0" compatLnSpc="1">
            <a:prstTxWarp prst="textNoShape">
              <a:avLst/>
            </a:prstTxWarp>
          </a:bodyPr>
          <a:lstStyle>
            <a:lvl1pPr algn="r" defTabSz="963613">
              <a:defRPr sz="1200">
                <a:latin typeface="AvantGarde Bk BT" pitchFamily="34" charset="0"/>
              </a:defRPr>
            </a:lvl1pPr>
          </a:lstStyle>
          <a:p>
            <a:endParaRPr lang="de-DE"/>
          </a:p>
        </p:txBody>
      </p:sp>
      <p:sp>
        <p:nvSpPr>
          <p:cNvPr id="11366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712325"/>
            <a:ext cx="30559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370" tIns="48185" rIns="96370" bIns="48185" numCol="1" anchor="b" anchorCtr="0" compatLnSpc="1">
            <a:prstTxWarp prst="textNoShape">
              <a:avLst/>
            </a:prstTxWarp>
          </a:bodyPr>
          <a:lstStyle>
            <a:lvl1pPr defTabSz="963613">
              <a:defRPr sz="1200">
                <a:latin typeface="AvantGarde Bk BT" pitchFamily="34" charset="0"/>
              </a:defRPr>
            </a:lvl1pPr>
          </a:lstStyle>
          <a:p>
            <a:endParaRPr lang="de-DE"/>
          </a:p>
        </p:txBody>
      </p:sp>
      <p:sp>
        <p:nvSpPr>
          <p:cNvPr id="11366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19550" y="9712325"/>
            <a:ext cx="3054350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370" tIns="48185" rIns="96370" bIns="48185" numCol="1" anchor="b" anchorCtr="0" compatLnSpc="1">
            <a:prstTxWarp prst="textNoShape">
              <a:avLst/>
            </a:prstTxWarp>
          </a:bodyPr>
          <a:lstStyle>
            <a:lvl1pPr algn="r" defTabSz="963613">
              <a:defRPr sz="1200">
                <a:latin typeface="AvantGarde Bk BT" pitchFamily="34" charset="0"/>
              </a:defRPr>
            </a:lvl1pPr>
          </a:lstStyle>
          <a:p>
            <a:fld id="{515E89D7-33E4-4339-BFC0-246650759367}" type="slidenum">
              <a:rPr lang="de-DE"/>
              <a:pPr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8543899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15" tIns="47359" rIns="94715" bIns="47359" numCol="1" anchor="t" anchorCtr="0" compatLnSpc="1">
            <a:prstTxWarp prst="textNoShape">
              <a:avLst/>
            </a:prstTxWarp>
          </a:bodyPr>
          <a:lstStyle>
            <a:lvl1pPr defTabSz="947738">
              <a:lnSpc>
                <a:spcPct val="100000"/>
              </a:lnSpc>
              <a:spcBef>
                <a:spcPct val="0"/>
              </a:spcBef>
              <a:defRPr sz="1200" b="0">
                <a:latin typeface="Times New Roman" pitchFamily="18" charset="0"/>
              </a:defRPr>
            </a:lvl1pPr>
          </a:lstStyle>
          <a:p>
            <a:endParaRPr lang="de-DE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2725" y="0"/>
            <a:ext cx="3076575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15" tIns="47359" rIns="94715" bIns="47359" numCol="1" anchor="t" anchorCtr="0" compatLnSpc="1">
            <a:prstTxWarp prst="textNoShape">
              <a:avLst/>
            </a:prstTxWarp>
          </a:bodyPr>
          <a:lstStyle>
            <a:lvl1pPr algn="r" defTabSz="947738">
              <a:lnSpc>
                <a:spcPct val="100000"/>
              </a:lnSpc>
              <a:spcBef>
                <a:spcPct val="0"/>
              </a:spcBef>
              <a:defRPr sz="1200" b="0">
                <a:latin typeface="Times New Roman" pitchFamily="18" charset="0"/>
              </a:defRPr>
            </a:lvl1pPr>
          </a:lstStyle>
          <a:p>
            <a:endParaRPr lang="de-DE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447675" y="766763"/>
            <a:ext cx="6207125" cy="38385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46150" y="4860925"/>
            <a:ext cx="5207000" cy="4606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15" tIns="47359" rIns="94715" bIns="4735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smtClean="0"/>
              <a:t>Klicken Sie, um die Formate des Vorlagentextes zu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721850"/>
            <a:ext cx="3076575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15" tIns="47359" rIns="94715" bIns="47359" numCol="1" anchor="b" anchorCtr="0" compatLnSpc="1">
            <a:prstTxWarp prst="textNoShape">
              <a:avLst/>
            </a:prstTxWarp>
          </a:bodyPr>
          <a:lstStyle>
            <a:lvl1pPr defTabSz="947738">
              <a:lnSpc>
                <a:spcPct val="100000"/>
              </a:lnSpc>
              <a:spcBef>
                <a:spcPct val="0"/>
              </a:spcBef>
              <a:defRPr sz="1200" b="0">
                <a:latin typeface="Times New Roman" pitchFamily="18" charset="0"/>
              </a:defRPr>
            </a:lvl1pPr>
          </a:lstStyle>
          <a:p>
            <a:endParaRPr lang="de-DE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2725" y="9721850"/>
            <a:ext cx="3076575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15" tIns="47359" rIns="94715" bIns="47359" numCol="1" anchor="b" anchorCtr="0" compatLnSpc="1">
            <a:prstTxWarp prst="textNoShape">
              <a:avLst/>
            </a:prstTxWarp>
          </a:bodyPr>
          <a:lstStyle>
            <a:lvl1pPr algn="r" defTabSz="947738">
              <a:lnSpc>
                <a:spcPct val="100000"/>
              </a:lnSpc>
              <a:spcBef>
                <a:spcPct val="0"/>
              </a:spcBef>
              <a:defRPr sz="1200" b="0">
                <a:latin typeface="Times New Roman" pitchFamily="18" charset="0"/>
              </a:defRPr>
            </a:lvl1pPr>
          </a:lstStyle>
          <a:p>
            <a:fld id="{E0A7062C-6E0E-4F39-A8A9-E38BA76F8C98}" type="slidenum">
              <a:rPr lang="de-DE"/>
              <a:pPr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7895090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524317" algn="l" rtl="0" fontAlgn="base">
      <a:spcBef>
        <a:spcPct val="30000"/>
      </a:spcBef>
      <a:spcAft>
        <a:spcPct val="0"/>
      </a:spcAft>
      <a:defRPr sz="1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1048634" algn="l" rtl="0" fontAlgn="base">
      <a:spcBef>
        <a:spcPct val="30000"/>
      </a:spcBef>
      <a:spcAft>
        <a:spcPct val="0"/>
      </a:spcAft>
      <a:defRPr sz="1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572951" algn="l" rtl="0" fontAlgn="base">
      <a:spcBef>
        <a:spcPct val="30000"/>
      </a:spcBef>
      <a:spcAft>
        <a:spcPct val="0"/>
      </a:spcAft>
      <a:defRPr sz="1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2097268" algn="l" rtl="0" fontAlgn="base">
      <a:spcBef>
        <a:spcPct val="30000"/>
      </a:spcBef>
      <a:spcAft>
        <a:spcPct val="0"/>
      </a:spcAft>
      <a:defRPr sz="1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621585" algn="l" defTabSz="104863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6pPr>
    <a:lvl7pPr marL="3145902" algn="l" defTabSz="104863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7pPr>
    <a:lvl8pPr marL="3670219" algn="l" defTabSz="104863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8pPr>
    <a:lvl9pPr marL="4194536" algn="l" defTabSz="104863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Rectangle 1026"/>
          <p:cNvSpPr>
            <a:spLocks noGrp="1" noChangeArrowheads="1"/>
          </p:cNvSpPr>
          <p:nvPr>
            <p:ph type="subTitle" idx="1"/>
          </p:nvPr>
        </p:nvSpPr>
        <p:spPr>
          <a:xfrm>
            <a:off x="1801167" y="4652063"/>
            <a:ext cx="8316595" cy="1877148"/>
          </a:xfrm>
          <a:prstGeom prst="rect">
            <a:avLst/>
          </a:prstGeom>
        </p:spPr>
        <p:txBody>
          <a:bodyPr lIns="104863" tIns="52432" rIns="104863" bIns="52432"/>
          <a:lstStyle>
            <a:lvl1pPr marL="0" indent="0" algn="ctr">
              <a:defRPr b="0">
                <a:solidFill>
                  <a:schemeClr val="tx1"/>
                </a:solidFill>
                <a:latin typeface="Bookman Old Style" pitchFamily="18" charset="0"/>
              </a:defRPr>
            </a:lvl1pPr>
          </a:lstStyle>
          <a:p>
            <a:r>
              <a:rPr lang="de-DE" dirty="0"/>
              <a:t>Klicken Sie, um das Format des Untertitelmasters zu bearbeiten</a:t>
            </a:r>
          </a:p>
        </p:txBody>
      </p:sp>
      <p:sp>
        <p:nvSpPr>
          <p:cNvPr id="117771" name="Rectangle 1035"/>
          <p:cNvSpPr>
            <a:spLocks noGrp="1" noChangeArrowheads="1"/>
          </p:cNvSpPr>
          <p:nvPr>
            <p:ph type="ctrTitle"/>
          </p:nvPr>
        </p:nvSpPr>
        <p:spPr>
          <a:xfrm>
            <a:off x="913912" y="2040379"/>
            <a:ext cx="10053027" cy="1224227"/>
          </a:xfrm>
        </p:spPr>
        <p:txBody>
          <a:bodyPr/>
          <a:lstStyle>
            <a:lvl1pPr algn="ctr">
              <a:defRPr sz="3200" b="1">
                <a:solidFill>
                  <a:schemeClr val="tx1"/>
                </a:solidFill>
                <a:latin typeface="Bookman Old Style" pitchFamily="18" charset="0"/>
              </a:defRPr>
            </a:lvl1pPr>
          </a:lstStyle>
          <a:p>
            <a:r>
              <a:rPr lang="de-DE" dirty="0"/>
              <a:t>Klicken Sie, um das Titelformat zu bearbeiten</a:t>
            </a:r>
          </a:p>
        </p:txBody>
      </p:sp>
      <p:sp>
        <p:nvSpPr>
          <p:cNvPr id="6" name="Rectangle 5"/>
          <p:cNvSpPr/>
          <p:nvPr userDrawn="1"/>
        </p:nvSpPr>
        <p:spPr bwMode="auto">
          <a:xfrm>
            <a:off x="-12340" y="0"/>
            <a:ext cx="10777301" cy="842356"/>
          </a:xfrm>
          <a:prstGeom prst="rect">
            <a:avLst/>
          </a:prstGeom>
          <a:solidFill>
            <a:srgbClr val="800000"/>
          </a:solidFill>
          <a:ln w="190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1048634" rtl="0" eaLnBrk="0" fontAlgn="base" latinLnBrk="0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5" name="Straight Connector 4"/>
          <p:cNvCxnSpPr/>
          <p:nvPr userDrawn="1"/>
        </p:nvCxnSpPr>
        <p:spPr bwMode="auto">
          <a:xfrm>
            <a:off x="1276799" y="47795"/>
            <a:ext cx="0" cy="717436"/>
          </a:xfrm>
          <a:prstGeom prst="line">
            <a:avLst/>
          </a:prstGeom>
          <a:noFill/>
          <a:ln w="1905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4546" y="53817"/>
            <a:ext cx="721344" cy="711414"/>
          </a:xfrm>
          <a:prstGeom prst="rect">
            <a:avLst/>
          </a:prstGeom>
        </p:spPr>
      </p:pic>
      <p:sp>
        <p:nvSpPr>
          <p:cNvPr id="8" name="Text Box 1043"/>
          <p:cNvSpPr txBox="1">
            <a:spLocks noChangeArrowheads="1"/>
          </p:cNvSpPr>
          <p:nvPr userDrawn="1"/>
        </p:nvSpPr>
        <p:spPr bwMode="auto">
          <a:xfrm>
            <a:off x="1422491" y="216297"/>
            <a:ext cx="2984791" cy="455509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 eaLnBrk="0" hangingPunct="0">
              <a:spcBef>
                <a:spcPts val="0"/>
              </a:spcBef>
              <a:defRPr/>
            </a:pPr>
            <a:r>
              <a:rPr lang="en-US" sz="2300" b="1" baseline="0" dirty="0" smtClean="0">
                <a:solidFill>
                  <a:srgbClr val="FFFF00"/>
                </a:solidFill>
                <a:effectLst/>
                <a:latin typeface="Bookman Old Style" pitchFamily="18" charset="0"/>
                <a:cs typeface="Segoe UI" pitchFamily="34" charset="0"/>
              </a:rPr>
              <a:t>F I S I K A</a:t>
            </a:r>
          </a:p>
          <a:p>
            <a:pPr eaLnBrk="0" hangingPunct="0">
              <a:spcBef>
                <a:spcPts val="0"/>
              </a:spcBef>
              <a:defRPr/>
            </a:pPr>
            <a:r>
              <a:rPr lang="en-US" sz="1400" b="1" dirty="0" err="1" smtClean="0">
                <a:solidFill>
                  <a:schemeClr val="bg1"/>
                </a:solidFill>
                <a:effectLst/>
                <a:latin typeface="Bookman Old Style" pitchFamily="18" charset="0"/>
                <a:cs typeface="Segoe UI" pitchFamily="34" charset="0"/>
              </a:rPr>
              <a:t>U</a:t>
            </a:r>
            <a:r>
              <a:rPr lang="en-US" sz="1400" b="1" baseline="0" dirty="0" err="1" smtClean="0">
                <a:solidFill>
                  <a:schemeClr val="bg1"/>
                </a:solidFill>
                <a:effectLst/>
                <a:latin typeface="Bookman Old Style" pitchFamily="18" charset="0"/>
                <a:cs typeface="Segoe UI" pitchFamily="34" charset="0"/>
              </a:rPr>
              <a:t>niversitas</a:t>
            </a:r>
            <a:r>
              <a:rPr lang="en-US" sz="1400" b="1" baseline="0" dirty="0" smtClean="0">
                <a:solidFill>
                  <a:schemeClr val="bg1"/>
                </a:solidFill>
                <a:effectLst/>
                <a:latin typeface="Bookman Old Style" pitchFamily="18" charset="0"/>
                <a:cs typeface="Segoe UI" pitchFamily="34" charset="0"/>
              </a:rPr>
              <a:t> </a:t>
            </a:r>
            <a:r>
              <a:rPr lang="en-US" sz="1400" b="1" baseline="0" dirty="0" err="1" smtClean="0">
                <a:solidFill>
                  <a:schemeClr val="bg1"/>
                </a:solidFill>
                <a:effectLst/>
                <a:latin typeface="Bookman Old Style" pitchFamily="18" charset="0"/>
                <a:cs typeface="Segoe UI" pitchFamily="34" charset="0"/>
              </a:rPr>
              <a:t>Jenderal</a:t>
            </a:r>
            <a:r>
              <a:rPr lang="en-US" sz="1400" b="1" baseline="0" dirty="0" smtClean="0">
                <a:solidFill>
                  <a:schemeClr val="bg1"/>
                </a:solidFill>
                <a:effectLst/>
                <a:latin typeface="Bookman Old Style" pitchFamily="18" charset="0"/>
                <a:cs typeface="Segoe UI" pitchFamily="34" charset="0"/>
              </a:rPr>
              <a:t> </a:t>
            </a:r>
            <a:r>
              <a:rPr lang="en-US" sz="1400" b="1" baseline="0" dirty="0" err="1" smtClean="0">
                <a:solidFill>
                  <a:schemeClr val="bg1"/>
                </a:solidFill>
                <a:effectLst/>
                <a:latin typeface="Bookman Old Style" pitchFamily="18" charset="0"/>
                <a:cs typeface="Segoe UI" pitchFamily="34" charset="0"/>
              </a:rPr>
              <a:t>Soedirman</a:t>
            </a:r>
            <a:endParaRPr lang="en-US" sz="1400" b="1" dirty="0" smtClean="0">
              <a:solidFill>
                <a:schemeClr val="bg1"/>
              </a:solidFill>
              <a:effectLst/>
              <a:latin typeface="Bookman Old Style" pitchFamily="18" charset="0"/>
              <a:cs typeface="Segoe UI" pitchFamily="34" charset="0"/>
            </a:endParaRPr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26164" y="-14665"/>
            <a:ext cx="903991" cy="842356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6095" y="1084786"/>
            <a:ext cx="10966938" cy="5468215"/>
          </a:xfrm>
          <a:prstGeom prst="rect">
            <a:avLst/>
          </a:prstGeom>
        </p:spPr>
        <p:txBody>
          <a:bodyPr lIns="104863" tIns="52432" rIns="104863" bIns="52432"/>
          <a:lstStyle>
            <a:lvl1pPr>
              <a:defRPr>
                <a:latin typeface="Bookman Old Style" pitchFamily="18" charset="0"/>
              </a:defRPr>
            </a:lvl1pPr>
            <a:lvl2pPr>
              <a:defRPr>
                <a:latin typeface="Bookman Old Style" pitchFamily="18" charset="0"/>
              </a:defRPr>
            </a:lvl2pPr>
            <a:lvl3pPr>
              <a:defRPr>
                <a:latin typeface="Bookman Old Style" pitchFamily="18" charset="0"/>
              </a:defRPr>
            </a:lvl3pPr>
            <a:lvl4pPr>
              <a:defRPr>
                <a:latin typeface="Bookman Old Style" pitchFamily="18" charset="0"/>
              </a:defRPr>
            </a:lvl4pPr>
            <a:lvl5pPr>
              <a:defRPr>
                <a:latin typeface="Bookman Old Style" pitchFamily="18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0140F328-11E0-4915-B1C8-254D8226AFB0}" type="slidenum">
              <a:rPr lang="de-DE"/>
              <a:pPr/>
              <a:t>‹#›</a:t>
            </a:fld>
            <a:endParaRPr lang="de-DE"/>
          </a:p>
        </p:txBody>
      </p:sp>
      <p:sp>
        <p:nvSpPr>
          <p:cNvPr id="6" name="Rectangle 38"/>
          <p:cNvSpPr>
            <a:spLocks noGrp="1" noChangeArrowheads="1"/>
          </p:cNvSpPr>
          <p:nvPr>
            <p:ph type="title"/>
          </p:nvPr>
        </p:nvSpPr>
        <p:spPr bwMode="auto">
          <a:xfrm>
            <a:off x="4500264" y="302670"/>
            <a:ext cx="6923627" cy="4896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4863" tIns="52432" rIns="104863" bIns="52432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DE" dirty="0" smtClean="0"/>
              <a:t>ÜBERSCHRIFT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 userDrawn="1"/>
        </p:nvSpPr>
        <p:spPr bwMode="auto">
          <a:xfrm>
            <a:off x="-12341" y="0"/>
            <a:ext cx="11893191" cy="842356"/>
          </a:xfrm>
          <a:prstGeom prst="rect">
            <a:avLst/>
          </a:prstGeom>
          <a:solidFill>
            <a:srgbClr val="800000"/>
          </a:solidFill>
          <a:ln w="190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1048634" rtl="0" eaLnBrk="0" fontAlgn="base" latinLnBrk="0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800" b="1" i="0" u="none" strike="noStrike" cap="none" normalizeH="0" baseline="0" dirty="0" smtClean="0">
              <a:ln>
                <a:noFill/>
              </a:ln>
              <a:solidFill>
                <a:srgbClr val="FFCC00"/>
              </a:solidFill>
              <a:effectLst/>
              <a:latin typeface="Cambria" pitchFamily="18" charset="0"/>
            </a:endParaRPr>
          </a:p>
        </p:txBody>
      </p:sp>
      <p:sp>
        <p:nvSpPr>
          <p:cNvPr id="1049" name="Rectangle 25"/>
          <p:cNvSpPr>
            <a:spLocks noGrp="1" noChangeArrowheads="1"/>
          </p:cNvSpPr>
          <p:nvPr userDrawn="1">
            <p:ph type="sldNum" sz="quarter" idx="4"/>
          </p:nvPr>
        </p:nvSpPr>
        <p:spPr bwMode="auto">
          <a:xfrm>
            <a:off x="10776540" y="6794461"/>
            <a:ext cx="586427" cy="4080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52432" rIns="0" bIns="52432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spcBef>
                <a:spcPct val="0"/>
              </a:spcBef>
              <a:defRPr sz="1600"/>
            </a:lvl1pPr>
          </a:lstStyle>
          <a:p>
            <a:fld id="{0246F460-9B01-4990-B36D-F7D7BAA7EEE1}" type="slidenum">
              <a:rPr lang="de-DE"/>
              <a:pPr/>
              <a:t>‹#›</a:t>
            </a:fld>
            <a:endParaRPr lang="de-DE"/>
          </a:p>
        </p:txBody>
      </p:sp>
      <p:sp>
        <p:nvSpPr>
          <p:cNvPr id="1062" name="Rectangle 38"/>
          <p:cNvSpPr>
            <a:spLocks noGrp="1" noChangeArrowheads="1"/>
          </p:cNvSpPr>
          <p:nvPr>
            <p:ph type="title"/>
          </p:nvPr>
        </p:nvSpPr>
        <p:spPr bwMode="auto">
          <a:xfrm>
            <a:off x="4500264" y="288305"/>
            <a:ext cx="6923627" cy="4896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4863" tIns="52432" rIns="104863" bIns="52432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DE" dirty="0" smtClean="0"/>
              <a:t>ÜBERSCHRIFT</a:t>
            </a:r>
          </a:p>
        </p:txBody>
      </p:sp>
      <p:sp>
        <p:nvSpPr>
          <p:cNvPr id="1067" name="Line 43"/>
          <p:cNvSpPr>
            <a:spLocks noChangeShapeType="1"/>
          </p:cNvSpPr>
          <p:nvPr userDrawn="1"/>
        </p:nvSpPr>
        <p:spPr bwMode="auto">
          <a:xfrm>
            <a:off x="413165" y="6757054"/>
            <a:ext cx="10968842" cy="0"/>
          </a:xfrm>
          <a:prstGeom prst="line">
            <a:avLst/>
          </a:prstGeom>
          <a:noFill/>
          <a:ln w="12700">
            <a:solidFill>
              <a:srgbClr val="640000"/>
            </a:solidFill>
            <a:round/>
            <a:headEnd/>
            <a:tailEnd/>
          </a:ln>
          <a:effectLst/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9" name="TextBox 8"/>
          <p:cNvSpPr txBox="1"/>
          <p:nvPr userDrawn="1"/>
        </p:nvSpPr>
        <p:spPr>
          <a:xfrm>
            <a:off x="4788297" y="6855672"/>
            <a:ext cx="4079821" cy="302865"/>
          </a:xfrm>
          <a:prstGeom prst="rect">
            <a:avLst/>
          </a:prstGeom>
          <a:noFill/>
        </p:spPr>
        <p:txBody>
          <a:bodyPr wrap="none" lIns="104863" tIns="52432" rIns="104863" bIns="52432" rtlCol="0">
            <a:spAutoFit/>
          </a:bodyPr>
          <a:lstStyle/>
          <a:p>
            <a:r>
              <a:rPr lang="de-DE" sz="1600" b="0" baseline="0" dirty="0" smtClean="0">
                <a:solidFill>
                  <a:schemeClr val="tx1"/>
                </a:solidFill>
                <a:latin typeface="Century Gothic" pitchFamily="34" charset="0"/>
              </a:rPr>
              <a:t>Workshop </a:t>
            </a:r>
            <a:r>
              <a:rPr lang="en-US" sz="1600" b="0" baseline="0" dirty="0" err="1" smtClean="0">
                <a:solidFill>
                  <a:schemeClr val="tx1"/>
                </a:solidFill>
                <a:latin typeface="Century Gothic" pitchFamily="34" charset="0"/>
              </a:rPr>
              <a:t>Penulisan</a:t>
            </a:r>
            <a:r>
              <a:rPr lang="en-US" sz="1600" b="0" baseline="0" dirty="0" smtClean="0">
                <a:solidFill>
                  <a:schemeClr val="tx1"/>
                </a:solidFill>
                <a:latin typeface="Century Gothic" pitchFamily="34" charset="0"/>
              </a:rPr>
              <a:t> Proposal P2M 2019</a:t>
            </a:r>
            <a:endParaRPr lang="en-US" sz="1600" b="0" dirty="0">
              <a:solidFill>
                <a:schemeClr val="tx1"/>
              </a:solidFill>
              <a:latin typeface="Century Gothic" pitchFamily="34" charset="0"/>
            </a:endParaRPr>
          </a:p>
        </p:txBody>
      </p:sp>
      <p:cxnSp>
        <p:nvCxnSpPr>
          <p:cNvPr id="14" name="Straight Connector 13"/>
          <p:cNvCxnSpPr/>
          <p:nvPr userDrawn="1"/>
        </p:nvCxnSpPr>
        <p:spPr bwMode="auto">
          <a:xfrm>
            <a:off x="1276799" y="47795"/>
            <a:ext cx="0" cy="717436"/>
          </a:xfrm>
          <a:prstGeom prst="line">
            <a:avLst/>
          </a:prstGeom>
          <a:noFill/>
          <a:ln w="1905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7" name="Text Box 1043"/>
          <p:cNvSpPr txBox="1">
            <a:spLocks noChangeArrowheads="1"/>
          </p:cNvSpPr>
          <p:nvPr userDrawn="1"/>
        </p:nvSpPr>
        <p:spPr bwMode="auto">
          <a:xfrm>
            <a:off x="1422491" y="216297"/>
            <a:ext cx="2984791" cy="455509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 eaLnBrk="0" hangingPunct="0">
              <a:spcBef>
                <a:spcPts val="0"/>
              </a:spcBef>
              <a:defRPr/>
            </a:pPr>
            <a:r>
              <a:rPr lang="en-US" sz="2300" b="1" baseline="0" dirty="0" smtClean="0">
                <a:solidFill>
                  <a:srgbClr val="FFFF00"/>
                </a:solidFill>
                <a:effectLst/>
                <a:latin typeface="Bookman Old Style" pitchFamily="18" charset="0"/>
                <a:cs typeface="Segoe UI" pitchFamily="34" charset="0"/>
              </a:rPr>
              <a:t>F I S I K A</a:t>
            </a:r>
          </a:p>
          <a:p>
            <a:pPr eaLnBrk="0" hangingPunct="0">
              <a:spcBef>
                <a:spcPts val="0"/>
              </a:spcBef>
              <a:defRPr/>
            </a:pPr>
            <a:r>
              <a:rPr lang="en-US" sz="1400" b="1" dirty="0" err="1" smtClean="0">
                <a:solidFill>
                  <a:schemeClr val="bg1"/>
                </a:solidFill>
                <a:effectLst/>
                <a:latin typeface="Bookman Old Style" pitchFamily="18" charset="0"/>
                <a:cs typeface="Segoe UI" pitchFamily="34" charset="0"/>
              </a:rPr>
              <a:t>U</a:t>
            </a:r>
            <a:r>
              <a:rPr lang="en-US" sz="1400" b="1" baseline="0" dirty="0" err="1" smtClean="0">
                <a:solidFill>
                  <a:schemeClr val="bg1"/>
                </a:solidFill>
                <a:effectLst/>
                <a:latin typeface="Bookman Old Style" pitchFamily="18" charset="0"/>
                <a:cs typeface="Segoe UI" pitchFamily="34" charset="0"/>
              </a:rPr>
              <a:t>niversitas</a:t>
            </a:r>
            <a:r>
              <a:rPr lang="en-US" sz="1400" b="1" baseline="0" dirty="0" smtClean="0">
                <a:solidFill>
                  <a:schemeClr val="bg1"/>
                </a:solidFill>
                <a:effectLst/>
                <a:latin typeface="Bookman Old Style" pitchFamily="18" charset="0"/>
                <a:cs typeface="Segoe UI" pitchFamily="34" charset="0"/>
              </a:rPr>
              <a:t> </a:t>
            </a:r>
            <a:r>
              <a:rPr lang="en-US" sz="1400" b="1" baseline="0" dirty="0" err="1" smtClean="0">
                <a:solidFill>
                  <a:schemeClr val="bg1"/>
                </a:solidFill>
                <a:effectLst/>
                <a:latin typeface="Bookman Old Style" pitchFamily="18" charset="0"/>
                <a:cs typeface="Segoe UI" pitchFamily="34" charset="0"/>
              </a:rPr>
              <a:t>Jenderal</a:t>
            </a:r>
            <a:r>
              <a:rPr lang="en-US" sz="1400" b="1" baseline="0" dirty="0" smtClean="0">
                <a:solidFill>
                  <a:schemeClr val="bg1"/>
                </a:solidFill>
                <a:effectLst/>
                <a:latin typeface="Bookman Old Style" pitchFamily="18" charset="0"/>
                <a:cs typeface="Segoe UI" pitchFamily="34" charset="0"/>
              </a:rPr>
              <a:t> </a:t>
            </a:r>
            <a:r>
              <a:rPr lang="en-US" sz="1400" b="1" baseline="0" dirty="0" err="1" smtClean="0">
                <a:solidFill>
                  <a:schemeClr val="bg1"/>
                </a:solidFill>
                <a:effectLst/>
                <a:latin typeface="Bookman Old Style" pitchFamily="18" charset="0"/>
                <a:cs typeface="Segoe UI" pitchFamily="34" charset="0"/>
              </a:rPr>
              <a:t>Soedirman</a:t>
            </a:r>
            <a:endParaRPr lang="en-US" sz="1400" b="1" dirty="0" smtClean="0">
              <a:solidFill>
                <a:schemeClr val="bg1"/>
              </a:solidFill>
              <a:effectLst/>
              <a:latin typeface="Bookman Old Style" pitchFamily="18" charset="0"/>
              <a:cs typeface="Segoe UI" pitchFamily="34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4546" y="53817"/>
            <a:ext cx="721344" cy="711414"/>
          </a:xfrm>
          <a:prstGeom prst="rect">
            <a:avLst/>
          </a:prstGeom>
        </p:spPr>
      </p:pic>
      <p:sp>
        <p:nvSpPr>
          <p:cNvPr id="10" name="TextBox 9"/>
          <p:cNvSpPr txBox="1"/>
          <p:nvPr userDrawn="1"/>
        </p:nvSpPr>
        <p:spPr>
          <a:xfrm>
            <a:off x="394546" y="6856664"/>
            <a:ext cx="1571121" cy="302865"/>
          </a:xfrm>
          <a:prstGeom prst="rect">
            <a:avLst/>
          </a:prstGeom>
          <a:noFill/>
        </p:spPr>
        <p:txBody>
          <a:bodyPr wrap="none" lIns="104863" tIns="52432" rIns="104863" bIns="52432" rtlCol="0">
            <a:spAutoFit/>
          </a:bodyPr>
          <a:lstStyle/>
          <a:p>
            <a:r>
              <a:rPr lang="en-US" sz="1600" b="0" baseline="0" dirty="0" smtClean="0">
                <a:solidFill>
                  <a:schemeClr val="tx1"/>
                </a:solidFill>
                <a:latin typeface="Century Gothic" pitchFamily="34" charset="0"/>
              </a:rPr>
              <a:t>W. </a:t>
            </a:r>
            <a:r>
              <a:rPr lang="en-US" sz="1600" b="0" baseline="0" dirty="0" err="1" smtClean="0">
                <a:solidFill>
                  <a:schemeClr val="tx1"/>
                </a:solidFill>
                <a:latin typeface="Century Gothic" pitchFamily="34" charset="0"/>
              </a:rPr>
              <a:t>Widanarto</a:t>
            </a:r>
            <a:endParaRPr lang="en-US" sz="1600" b="0" dirty="0">
              <a:solidFill>
                <a:schemeClr val="tx1"/>
              </a:solidFill>
              <a:latin typeface="Century Gothic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hdr="0" dt="0"/>
  <p:txStyles>
    <p:titleStyle>
      <a:lvl1pPr algn="r" rtl="0" eaLnBrk="0" fontAlgn="base" hangingPunct="0">
        <a:spcBef>
          <a:spcPct val="0"/>
        </a:spcBef>
        <a:spcAft>
          <a:spcPct val="0"/>
        </a:spcAft>
        <a:defRPr sz="1800" b="1">
          <a:solidFill>
            <a:srgbClr val="FFFF00"/>
          </a:solidFill>
          <a:effectLst/>
          <a:latin typeface="Bookman Old Style" pitchFamily="18" charset="0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sz="23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2pPr>
      <a:lvl3pPr algn="r" rtl="0" eaLnBrk="0" fontAlgn="base" hangingPunct="0">
        <a:spcBef>
          <a:spcPct val="0"/>
        </a:spcBef>
        <a:spcAft>
          <a:spcPct val="0"/>
        </a:spcAft>
        <a:defRPr sz="23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3pPr>
      <a:lvl4pPr algn="r" rtl="0" eaLnBrk="0" fontAlgn="base" hangingPunct="0">
        <a:spcBef>
          <a:spcPct val="0"/>
        </a:spcBef>
        <a:spcAft>
          <a:spcPct val="0"/>
        </a:spcAft>
        <a:defRPr sz="23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4pPr>
      <a:lvl5pPr algn="r" rtl="0" eaLnBrk="0" fontAlgn="base" hangingPunct="0">
        <a:spcBef>
          <a:spcPct val="0"/>
        </a:spcBef>
        <a:spcAft>
          <a:spcPct val="0"/>
        </a:spcAft>
        <a:defRPr sz="23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5pPr>
      <a:lvl6pPr marL="524317" algn="r" rtl="0" eaLnBrk="0" fontAlgn="base" hangingPunct="0">
        <a:spcBef>
          <a:spcPct val="0"/>
        </a:spcBef>
        <a:spcAft>
          <a:spcPct val="0"/>
        </a:spcAft>
        <a:defRPr sz="23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6pPr>
      <a:lvl7pPr marL="1048634" algn="r" rtl="0" eaLnBrk="0" fontAlgn="base" hangingPunct="0">
        <a:spcBef>
          <a:spcPct val="0"/>
        </a:spcBef>
        <a:spcAft>
          <a:spcPct val="0"/>
        </a:spcAft>
        <a:defRPr sz="23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7pPr>
      <a:lvl8pPr marL="1572951" algn="r" rtl="0" eaLnBrk="0" fontAlgn="base" hangingPunct="0">
        <a:spcBef>
          <a:spcPct val="0"/>
        </a:spcBef>
        <a:spcAft>
          <a:spcPct val="0"/>
        </a:spcAft>
        <a:defRPr sz="23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8pPr>
      <a:lvl9pPr marL="2097268" algn="r" rtl="0" eaLnBrk="0" fontAlgn="base" hangingPunct="0">
        <a:spcBef>
          <a:spcPct val="0"/>
        </a:spcBef>
        <a:spcAft>
          <a:spcPct val="0"/>
        </a:spcAft>
        <a:defRPr sz="23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9pPr>
    </p:titleStyle>
    <p:bodyStyle>
      <a:lvl1pPr marL="393238" indent="-393238" algn="l" rtl="0" eaLnBrk="0" fontAlgn="base" hangingPunct="0">
        <a:spcBef>
          <a:spcPct val="20000"/>
        </a:spcBef>
        <a:spcAft>
          <a:spcPct val="0"/>
        </a:spcAft>
        <a:defRPr sz="2300" b="1">
          <a:solidFill>
            <a:schemeClr val="tx1"/>
          </a:solidFill>
          <a:latin typeface="Cambria" pitchFamily="18" charset="0"/>
          <a:ea typeface="+mn-ea"/>
          <a:cs typeface="+mn-cs"/>
        </a:defRPr>
      </a:lvl1pPr>
      <a:lvl2pPr marL="852015" indent="-327698" algn="l" rtl="0" eaLnBrk="0" fontAlgn="base" hangingPunct="0">
        <a:spcBef>
          <a:spcPct val="20000"/>
        </a:spcBef>
        <a:spcAft>
          <a:spcPct val="0"/>
        </a:spcAft>
        <a:buChar char="–"/>
        <a:defRPr sz="1800" b="1">
          <a:solidFill>
            <a:schemeClr val="tx1"/>
          </a:solidFill>
          <a:latin typeface="Cambria" pitchFamily="18" charset="0"/>
        </a:defRPr>
      </a:lvl2pPr>
      <a:lvl3pPr marL="1310792" indent="-262158" algn="l" rtl="0" eaLnBrk="0" fontAlgn="base" hangingPunct="0">
        <a:spcBef>
          <a:spcPct val="20000"/>
        </a:spcBef>
        <a:spcAft>
          <a:spcPct val="0"/>
        </a:spcAft>
        <a:buChar char="•"/>
        <a:defRPr sz="2800">
          <a:solidFill>
            <a:schemeClr val="tx1"/>
          </a:solidFill>
          <a:latin typeface="Cambria" pitchFamily="18" charset="0"/>
        </a:defRPr>
      </a:lvl3pPr>
      <a:lvl4pPr marL="1835109" indent="-262158" algn="l" rtl="0" eaLnBrk="0" fontAlgn="base" hangingPunct="0">
        <a:spcBef>
          <a:spcPct val="20000"/>
        </a:spcBef>
        <a:spcAft>
          <a:spcPct val="0"/>
        </a:spcAft>
        <a:buChar char="–"/>
        <a:defRPr sz="2300">
          <a:solidFill>
            <a:schemeClr val="tx1"/>
          </a:solidFill>
          <a:latin typeface="Cambria" pitchFamily="18" charset="0"/>
        </a:defRPr>
      </a:lvl4pPr>
      <a:lvl5pPr marL="2359426" indent="-262158" algn="l" rtl="0" eaLnBrk="0" fontAlgn="base" hangingPunct="0">
        <a:spcBef>
          <a:spcPct val="20000"/>
        </a:spcBef>
        <a:spcAft>
          <a:spcPct val="0"/>
        </a:spcAft>
        <a:buChar char="»"/>
        <a:defRPr sz="2300">
          <a:solidFill>
            <a:schemeClr val="tx1"/>
          </a:solidFill>
          <a:latin typeface="Cambria" pitchFamily="18" charset="0"/>
        </a:defRPr>
      </a:lvl5pPr>
      <a:lvl6pPr marL="2883743" indent="-262158" algn="l" rtl="0" eaLnBrk="0" fontAlgn="base" hangingPunct="0">
        <a:spcBef>
          <a:spcPct val="20000"/>
        </a:spcBef>
        <a:spcAft>
          <a:spcPct val="0"/>
        </a:spcAft>
        <a:buChar char="»"/>
        <a:defRPr sz="2300">
          <a:solidFill>
            <a:schemeClr val="tx1"/>
          </a:solidFill>
          <a:latin typeface="+mn-lt"/>
        </a:defRPr>
      </a:lvl6pPr>
      <a:lvl7pPr marL="3408060" indent="-262158" algn="l" rtl="0" eaLnBrk="0" fontAlgn="base" hangingPunct="0">
        <a:spcBef>
          <a:spcPct val="20000"/>
        </a:spcBef>
        <a:spcAft>
          <a:spcPct val="0"/>
        </a:spcAft>
        <a:buChar char="»"/>
        <a:defRPr sz="2300">
          <a:solidFill>
            <a:schemeClr val="tx1"/>
          </a:solidFill>
          <a:latin typeface="+mn-lt"/>
        </a:defRPr>
      </a:lvl7pPr>
      <a:lvl8pPr marL="3932377" indent="-262158" algn="l" rtl="0" eaLnBrk="0" fontAlgn="base" hangingPunct="0">
        <a:spcBef>
          <a:spcPct val="20000"/>
        </a:spcBef>
        <a:spcAft>
          <a:spcPct val="0"/>
        </a:spcAft>
        <a:buChar char="»"/>
        <a:defRPr sz="2300">
          <a:solidFill>
            <a:schemeClr val="tx1"/>
          </a:solidFill>
          <a:latin typeface="+mn-lt"/>
        </a:defRPr>
      </a:lvl8pPr>
      <a:lvl9pPr marL="4456694" indent="-262158" algn="l" rtl="0" eaLnBrk="0" fontAlgn="base" hangingPunct="0">
        <a:spcBef>
          <a:spcPct val="20000"/>
        </a:spcBef>
        <a:spcAft>
          <a:spcPct val="0"/>
        </a:spcAft>
        <a:buChar char="»"/>
        <a:defRPr sz="23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1048634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24317" algn="l" defTabSz="1048634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48634" algn="l" defTabSz="1048634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572951" algn="l" defTabSz="1048634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097268" algn="l" defTabSz="1048634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21585" algn="l" defTabSz="1048634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45902" algn="l" defTabSz="1048634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670219" algn="l" defTabSz="1048634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194536" algn="l" defTabSz="1048634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955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2016406"/>
            <a:ext cx="11880850" cy="1224227"/>
          </a:xfrm>
        </p:spPr>
        <p:txBody>
          <a:bodyPr/>
          <a:lstStyle/>
          <a:p>
            <a:r>
              <a:rPr lang="en-US" dirty="0" smtClean="0"/>
              <a:t>TEKNIK PENULISAN PROPOSAL PENELITIAN</a:t>
            </a:r>
            <a:endParaRPr lang="de-DE" dirty="0"/>
          </a:p>
        </p:txBody>
      </p:sp>
      <p:sp>
        <p:nvSpPr>
          <p:cNvPr id="27955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0" y="4080063"/>
            <a:ext cx="11880850" cy="1104786"/>
          </a:xfrm>
          <a:noFill/>
        </p:spPr>
        <p:txBody>
          <a:bodyPr/>
          <a:lstStyle/>
          <a:p>
            <a:r>
              <a:rPr lang="pt-BR" altLang="ko-KR" sz="1800" b="1" dirty="0" smtClean="0">
                <a:ea typeface="굴림" pitchFamily="34" charset="-127"/>
              </a:rPr>
              <a:t>R. Wahyu Widanarto</a:t>
            </a:r>
          </a:p>
          <a:p>
            <a:r>
              <a:rPr lang="pt-BR" altLang="ko-KR" sz="1600" b="1" dirty="0" smtClean="0">
                <a:ea typeface="굴림" pitchFamily="34" charset="-127"/>
              </a:rPr>
              <a:t>Jurusan Fisika, Fakultas Matematika dan Ilmu Pengetahuan Alam</a:t>
            </a:r>
          </a:p>
          <a:p>
            <a:r>
              <a:rPr lang="pt-BR" altLang="ko-KR" sz="1600" b="1" dirty="0" smtClean="0">
                <a:ea typeface="굴림" pitchFamily="34" charset="-127"/>
              </a:rPr>
              <a:t>Jl. Dr. Soeparno No. 61 Purwokerto (53123)</a:t>
            </a:r>
          </a:p>
          <a:p>
            <a:endParaRPr lang="pt-BR" altLang="ko-KR" sz="2400" b="1" dirty="0" smtClean="0">
              <a:ea typeface="굴림" pitchFamily="34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METODE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140F328-11E0-4915-B1C8-254D8226AFB0}" type="slidenum">
              <a:rPr lang="de-DE" smtClean="0"/>
              <a:pPr/>
              <a:t>10</a:t>
            </a:fld>
            <a:endParaRPr lang="de-DE"/>
          </a:p>
        </p:txBody>
      </p:sp>
      <p:sp>
        <p:nvSpPr>
          <p:cNvPr id="5" name="Content Placeholder 2">
            <a:extLst>
              <a:ext uri="{FF2B5EF4-FFF2-40B4-BE49-F238E27FC236}">
                <a16:creationId xmlns="" xmlns:a16="http://schemas.microsoft.com/office/drawing/2014/main" id="{A35B356E-6697-45A5-AC22-C6E43C73B7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9904" y="979382"/>
            <a:ext cx="10163989" cy="5468215"/>
          </a:xfrm>
        </p:spPr>
        <p:txBody>
          <a:bodyPr>
            <a:noAutofit/>
          </a:bodyPr>
          <a:lstStyle/>
          <a:p>
            <a:pPr algn="just">
              <a:buClr>
                <a:srgbClr val="C00000"/>
              </a:buClr>
              <a:buFont typeface="Wingdings 3" pitchFamily="18" charset="2"/>
              <a:buChar char="´"/>
            </a:pPr>
            <a:r>
              <a:rPr lang="id-ID" sz="2400" b="0" dirty="0" smtClean="0"/>
              <a:t>Metode pe</a:t>
            </a:r>
            <a:r>
              <a:rPr lang="en-US" sz="2400" b="0" dirty="0" err="1" smtClean="0"/>
              <a:t>nelitian</a:t>
            </a:r>
            <a:r>
              <a:rPr lang="id-ID" sz="2400" b="0" dirty="0" smtClean="0"/>
              <a:t> </a:t>
            </a:r>
            <a:r>
              <a:rPr lang="en-US" sz="2400" b="0" dirty="0" err="1" smtClean="0"/>
              <a:t>ditulis</a:t>
            </a:r>
            <a:r>
              <a:rPr lang="en-US" sz="2400" b="0" dirty="0" smtClean="0"/>
              <a:t> </a:t>
            </a:r>
            <a:r>
              <a:rPr lang="id-ID" sz="2400" b="0" dirty="0" smtClean="0"/>
              <a:t>maksimal 600 </a:t>
            </a:r>
            <a:r>
              <a:rPr lang="id-ID" sz="2400" b="0" dirty="0" smtClean="0"/>
              <a:t>kata</a:t>
            </a:r>
            <a:endParaRPr lang="id-ID" sz="2400" b="0" dirty="0"/>
          </a:p>
          <a:p>
            <a:pPr algn="just">
              <a:buClr>
                <a:srgbClr val="C00000"/>
              </a:buClr>
              <a:buFont typeface="Wingdings 3" pitchFamily="18" charset="2"/>
              <a:buChar char="´"/>
            </a:pPr>
            <a:r>
              <a:rPr lang="en-US" sz="2400" b="0" dirty="0" err="1" smtClean="0"/>
              <a:t>Metode</a:t>
            </a:r>
            <a:r>
              <a:rPr lang="en-US" sz="2400" b="0" dirty="0" smtClean="0"/>
              <a:t> </a:t>
            </a:r>
            <a:r>
              <a:rPr lang="en-US" sz="2400" b="0" dirty="0" err="1" smtClean="0"/>
              <a:t>penelitian</a:t>
            </a:r>
            <a:r>
              <a:rPr lang="en-US" sz="2400" b="0" dirty="0" smtClean="0"/>
              <a:t> d</a:t>
            </a:r>
            <a:r>
              <a:rPr lang="id-ID" sz="2400" b="0" dirty="0" smtClean="0"/>
              <a:t>ilengkapi </a:t>
            </a:r>
            <a:r>
              <a:rPr lang="id-ID" sz="2400" b="0" dirty="0"/>
              <a:t>dengan diagram alir penelitian yang menggambarkan apa </a:t>
            </a:r>
            <a:r>
              <a:rPr lang="id-ID" sz="2400" b="0" dirty="0" smtClean="0"/>
              <a:t>ya</a:t>
            </a:r>
            <a:r>
              <a:rPr lang="en-US" sz="2400" b="0" dirty="0" smtClean="0"/>
              <a:t>n</a:t>
            </a:r>
            <a:r>
              <a:rPr lang="id-ID" sz="2400" b="0" dirty="0" smtClean="0"/>
              <a:t>g </a:t>
            </a:r>
            <a:r>
              <a:rPr lang="id-ID" sz="2400" b="0" dirty="0"/>
              <a:t>sudah, sedang dan akan </a:t>
            </a:r>
            <a:r>
              <a:rPr lang="id-ID" sz="2400" b="0" dirty="0" smtClean="0"/>
              <a:t>dilaksanakan</a:t>
            </a:r>
            <a:endParaRPr lang="id-ID" sz="2400" b="0" dirty="0"/>
          </a:p>
          <a:p>
            <a:pPr algn="just">
              <a:buClr>
                <a:srgbClr val="C00000"/>
              </a:buClr>
              <a:buFont typeface="Wingdings 3" pitchFamily="18" charset="2"/>
              <a:buChar char="´"/>
            </a:pPr>
            <a:r>
              <a:rPr lang="id-ID" sz="2400" b="0" dirty="0"/>
              <a:t>Format diagram alir berupa </a:t>
            </a:r>
            <a:r>
              <a:rPr lang="id-ID" sz="2400" b="0" dirty="0" smtClean="0"/>
              <a:t>JPG/PNG</a:t>
            </a:r>
            <a:endParaRPr lang="id-ID" sz="2400" b="0" dirty="0"/>
          </a:p>
          <a:p>
            <a:pPr algn="just">
              <a:buClr>
                <a:srgbClr val="C00000"/>
              </a:buClr>
              <a:buFont typeface="Wingdings 3" pitchFamily="18" charset="2"/>
              <a:buChar char="´"/>
            </a:pPr>
            <a:r>
              <a:rPr lang="en-US" sz="2400" b="0" dirty="0" err="1" smtClean="0"/>
              <a:t>Metode</a:t>
            </a:r>
            <a:r>
              <a:rPr lang="en-US" sz="2400" b="0" dirty="0" smtClean="0"/>
              <a:t> </a:t>
            </a:r>
            <a:r>
              <a:rPr lang="id-ID" sz="2400" b="0" dirty="0" smtClean="0"/>
              <a:t>harus </a:t>
            </a:r>
            <a:r>
              <a:rPr lang="id-ID" sz="2400" b="0" dirty="0"/>
              <a:t>dibuat secara utuh dengan penahapan yang jelas, mulai dari awal bagaimana </a:t>
            </a:r>
            <a:r>
              <a:rPr lang="id-ID" sz="2400" b="0" dirty="0" smtClean="0"/>
              <a:t>proses</a:t>
            </a:r>
            <a:r>
              <a:rPr lang="en-US" sz="2400" b="0" dirty="0" smtClean="0"/>
              <a:t>, </a:t>
            </a:r>
            <a:r>
              <a:rPr lang="id-ID" sz="2400" b="0" dirty="0" smtClean="0"/>
              <a:t>dan </a:t>
            </a:r>
            <a:r>
              <a:rPr lang="id-ID" sz="2400" b="0" dirty="0"/>
              <a:t>luaran serta indikator capaian yang </a:t>
            </a:r>
            <a:r>
              <a:rPr lang="id-ID" sz="2400" b="0" dirty="0" smtClean="0"/>
              <a:t>ditargetkan</a:t>
            </a:r>
            <a:endParaRPr lang="en-US" sz="2400" b="0" dirty="0" smtClean="0"/>
          </a:p>
          <a:p>
            <a:pPr algn="just">
              <a:buClr>
                <a:srgbClr val="C00000"/>
              </a:buClr>
              <a:buFont typeface="Wingdings 3" pitchFamily="18" charset="2"/>
              <a:buChar char="´"/>
            </a:pPr>
            <a:r>
              <a:rPr lang="en-US" sz="2400" b="0" dirty="0" err="1" smtClean="0"/>
              <a:t>Teknik</a:t>
            </a:r>
            <a:r>
              <a:rPr lang="en-US" sz="2400" b="0" dirty="0" smtClean="0"/>
              <a:t> </a:t>
            </a:r>
            <a:r>
              <a:rPr lang="en-US" sz="2400" b="0" dirty="0" err="1"/>
              <a:t>pengambilan</a:t>
            </a:r>
            <a:r>
              <a:rPr lang="en-US" sz="2400" b="0" dirty="0"/>
              <a:t> data, </a:t>
            </a:r>
            <a:r>
              <a:rPr lang="en-US" sz="2400" b="0" dirty="0" err="1"/>
              <a:t>analisa</a:t>
            </a:r>
            <a:r>
              <a:rPr lang="en-US" sz="2400" b="0" dirty="0"/>
              <a:t> data, </a:t>
            </a:r>
            <a:r>
              <a:rPr lang="de-DE" sz="2400" b="0" dirty="0"/>
              <a:t>teknik pendekatan</a:t>
            </a:r>
            <a:endParaRPr lang="en-US" sz="2400" b="0" dirty="0"/>
          </a:p>
          <a:p>
            <a:pPr algn="just">
              <a:buClr>
                <a:srgbClr val="C00000"/>
              </a:buClr>
              <a:buFont typeface="Wingdings 3" pitchFamily="18" charset="2"/>
              <a:buChar char="´"/>
            </a:pPr>
            <a:r>
              <a:rPr lang="en-US" sz="2400" b="0" dirty="0" err="1" smtClean="0"/>
              <a:t>Instrumen</a:t>
            </a:r>
            <a:r>
              <a:rPr lang="en-US" sz="2400" b="0" dirty="0" smtClean="0"/>
              <a:t>- </a:t>
            </a:r>
            <a:r>
              <a:rPr lang="en-US" sz="2400" b="0" dirty="0" err="1"/>
              <a:t>instrumen</a:t>
            </a:r>
            <a:r>
              <a:rPr lang="en-US" sz="2400" b="0" dirty="0"/>
              <a:t> yang </a:t>
            </a:r>
            <a:r>
              <a:rPr lang="en-US" sz="2400" b="0" dirty="0" err="1"/>
              <a:t>akan</a:t>
            </a:r>
            <a:r>
              <a:rPr lang="en-US" sz="2400" b="0" dirty="0"/>
              <a:t> </a:t>
            </a:r>
            <a:r>
              <a:rPr lang="en-US" sz="2400" b="0" dirty="0" err="1" smtClean="0"/>
              <a:t>dipakai</a:t>
            </a:r>
            <a:endParaRPr lang="en-US" sz="2400" b="0" dirty="0" smtClean="0"/>
          </a:p>
          <a:p>
            <a:pPr algn="just">
              <a:buClr>
                <a:srgbClr val="C00000"/>
              </a:buClr>
              <a:buFont typeface="Wingdings 3" pitchFamily="18" charset="2"/>
              <a:buChar char="´"/>
            </a:pPr>
            <a:r>
              <a:rPr lang="de-DE" sz="2400" b="0" dirty="0" smtClean="0"/>
              <a:t>Mendiskripsikan </a:t>
            </a:r>
            <a:r>
              <a:rPr lang="de-DE" sz="2400" b="0" dirty="0"/>
              <a:t>langkah-langkah atau urut-urutan yang harus diikuti dalam pemakaian instrumen yang tidak </a:t>
            </a:r>
            <a:r>
              <a:rPr lang="de-DE" sz="2400" b="0" dirty="0" smtClean="0"/>
              <a:t>umum;</a:t>
            </a:r>
            <a:endParaRPr lang="id-ID" sz="2400" b="0" dirty="0"/>
          </a:p>
          <a:p>
            <a:pPr algn="just">
              <a:buClr>
                <a:srgbClr val="C00000"/>
              </a:buClr>
              <a:buFont typeface="Wingdings 3" pitchFamily="18" charset="2"/>
              <a:buChar char="´"/>
            </a:pPr>
            <a:r>
              <a:rPr lang="id-ID" sz="2400" b="0" dirty="0"/>
              <a:t>Tugas masing-masing pengusul sesuai tahapan.</a:t>
            </a:r>
          </a:p>
        </p:txBody>
      </p:sp>
    </p:spTree>
    <p:extLst>
      <p:ext uri="{BB962C8B-B14F-4D97-AF65-F5344CB8AC3E}">
        <p14:creationId xmlns:p14="http://schemas.microsoft.com/office/powerpoint/2010/main" val="19387130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CONTOH DIAGRAM ALIR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140F328-11E0-4915-B1C8-254D8226AFB0}" type="slidenum">
              <a:rPr lang="de-DE" smtClean="0"/>
              <a:pPr/>
              <a:t>11</a:t>
            </a:fld>
            <a:endParaRPr lang="de-DE"/>
          </a:p>
        </p:txBody>
      </p:sp>
      <p:pic>
        <p:nvPicPr>
          <p:cNvPr id="5" name="Picture 4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60065" y="842485"/>
            <a:ext cx="5904696" cy="58545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71485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LUARAN DAN TARGET CAPAIAN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140F328-11E0-4915-B1C8-254D8226AFB0}" type="slidenum">
              <a:rPr lang="de-DE" smtClean="0"/>
              <a:pPr/>
              <a:t>12</a:t>
            </a:fld>
            <a:endParaRPr lang="de-DE"/>
          </a:p>
        </p:txBody>
      </p:sp>
      <p:sp>
        <p:nvSpPr>
          <p:cNvPr id="5" name="Content Placeholder 2">
            <a:extLst>
              <a:ext uri="{FF2B5EF4-FFF2-40B4-BE49-F238E27FC236}">
                <a16:creationId xmlns="" xmlns:a16="http://schemas.microsoft.com/office/drawing/2014/main" id="{E98CDCB3-F576-4F35-820F-E7658BB2AC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9904" y="979382"/>
            <a:ext cx="10163989" cy="5468215"/>
          </a:xfrm>
        </p:spPr>
        <p:txBody>
          <a:bodyPr>
            <a:normAutofit/>
          </a:bodyPr>
          <a:lstStyle/>
          <a:p>
            <a:pPr marL="457200" indent="-457200" algn="just">
              <a:buClr>
                <a:srgbClr val="C00000"/>
              </a:buClr>
              <a:buFont typeface="Wingdings 3" pitchFamily="18" charset="2"/>
              <a:buChar char="´"/>
            </a:pPr>
            <a:endParaRPr lang="en-US" sz="2400" b="0" dirty="0" smtClean="0"/>
          </a:p>
          <a:p>
            <a:pPr marL="457200" indent="-457200" algn="just">
              <a:buClr>
                <a:srgbClr val="C00000"/>
              </a:buClr>
              <a:buFont typeface="Wingdings 3" pitchFamily="18" charset="2"/>
              <a:buChar char="´"/>
            </a:pPr>
            <a:r>
              <a:rPr lang="id-ID" sz="2400" b="0" dirty="0" smtClean="0"/>
              <a:t>Pengusul </a:t>
            </a:r>
            <a:r>
              <a:rPr lang="id-ID" sz="2400" b="0" dirty="0"/>
              <a:t>wajib mengisi luaran wajib dan tambahan, tahun capaian dan status pencapaiannya.</a:t>
            </a:r>
          </a:p>
          <a:p>
            <a:pPr marL="457200" indent="-457200" algn="just">
              <a:buClr>
                <a:srgbClr val="C00000"/>
              </a:buClr>
              <a:buFont typeface="Wingdings 3" pitchFamily="18" charset="2"/>
              <a:buChar char="´"/>
            </a:pPr>
            <a:r>
              <a:rPr lang="id-ID" sz="2400" b="0" dirty="0"/>
              <a:t>Luaran publikasi berupa artikel dengan menyebut nama jurnal dan nama penerbit untuk </a:t>
            </a:r>
            <a:r>
              <a:rPr lang="id-ID" sz="2400" b="0" dirty="0" smtClean="0"/>
              <a:t>buku</a:t>
            </a:r>
            <a:r>
              <a:rPr lang="en-US" sz="2400" b="0" dirty="0" smtClean="0"/>
              <a:t>.</a:t>
            </a:r>
            <a:endParaRPr lang="id-ID" sz="2400" b="0" dirty="0"/>
          </a:p>
        </p:txBody>
      </p:sp>
    </p:spTree>
    <p:extLst>
      <p:ext uri="{BB962C8B-B14F-4D97-AF65-F5344CB8AC3E}">
        <p14:creationId xmlns:p14="http://schemas.microsoft.com/office/powerpoint/2010/main" val="17843207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RENCANA ANGGARAN BIAYA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140F328-11E0-4915-B1C8-254D8226AFB0}" type="slidenum">
              <a:rPr lang="de-DE" smtClean="0"/>
              <a:pPr/>
              <a:t>13</a:t>
            </a:fld>
            <a:endParaRPr lang="de-DE"/>
          </a:p>
        </p:txBody>
      </p:sp>
      <p:sp>
        <p:nvSpPr>
          <p:cNvPr id="5" name="Content Placeholder 2">
            <a:extLst>
              <a:ext uri="{FF2B5EF4-FFF2-40B4-BE49-F238E27FC236}">
                <a16:creationId xmlns="" xmlns:a16="http://schemas.microsoft.com/office/drawing/2014/main" id="{AD02F9C1-325F-416C-A368-EEB37C7C3B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9904" y="979382"/>
            <a:ext cx="10163989" cy="5468215"/>
          </a:xfrm>
        </p:spPr>
        <p:txBody>
          <a:bodyPr>
            <a:noAutofit/>
          </a:bodyPr>
          <a:lstStyle/>
          <a:p>
            <a:pPr marL="0" indent="0" algn="just">
              <a:buClr>
                <a:srgbClr val="C00000"/>
              </a:buClr>
            </a:pPr>
            <a:endParaRPr lang="en-US" sz="2400" b="0" dirty="0"/>
          </a:p>
          <a:p>
            <a:pPr marL="457200" indent="-457200" algn="just">
              <a:buClr>
                <a:srgbClr val="C00000"/>
              </a:buClr>
              <a:buFont typeface="Wingdings 3" pitchFamily="18" charset="2"/>
              <a:buChar char="´"/>
            </a:pPr>
            <a:r>
              <a:rPr lang="id-ID" sz="2400" b="0" dirty="0" smtClean="0"/>
              <a:t>RAB </a:t>
            </a:r>
            <a:r>
              <a:rPr lang="id-ID" sz="2400" b="0" dirty="0"/>
              <a:t>maksimum mengacu pada PMK tentang SBK Sub Keluaran Penelitian yang berlaku.</a:t>
            </a:r>
          </a:p>
          <a:p>
            <a:pPr marL="457200" indent="-457200" algn="just">
              <a:buClr>
                <a:srgbClr val="C00000"/>
              </a:buClr>
              <a:buFont typeface="Wingdings 3" pitchFamily="18" charset="2"/>
              <a:buChar char="´"/>
            </a:pPr>
            <a:r>
              <a:rPr lang="id-ID" sz="2400" b="0" dirty="0"/>
              <a:t>Rincian biaya harus mengacu pada SBM yang berlaku</a:t>
            </a:r>
          </a:p>
          <a:p>
            <a:pPr marL="457200" indent="-457200" algn="just">
              <a:buClr>
                <a:srgbClr val="C00000"/>
              </a:buClr>
              <a:buFont typeface="Wingdings 3" pitchFamily="18" charset="2"/>
              <a:buChar char="´"/>
            </a:pPr>
            <a:r>
              <a:rPr lang="id-ID" sz="2400" b="0" dirty="0"/>
              <a:t>Besarnya anggaran yang diusulkan tergantung pada skema dan bidang fokus penelitian</a:t>
            </a:r>
          </a:p>
          <a:p>
            <a:pPr marL="457200" indent="-457200" algn="just">
              <a:buClr>
                <a:srgbClr val="C00000"/>
              </a:buClr>
              <a:buFont typeface="Wingdings 3" pitchFamily="18" charset="2"/>
              <a:buChar char="´"/>
            </a:pPr>
            <a:r>
              <a:rPr lang="id-ID" sz="2400" b="0" dirty="0"/>
              <a:t>Biaya ini sudah termasuk biaya pencapaian luaran wajib dan luaran tambahan yang akan </a:t>
            </a:r>
            <a:r>
              <a:rPr lang="id-ID" sz="2400" b="0" dirty="0" smtClean="0"/>
              <a:t>dicapai</a:t>
            </a:r>
            <a:endParaRPr lang="en-US" sz="2400" b="0" dirty="0" smtClean="0"/>
          </a:p>
          <a:p>
            <a:pPr marL="457200" indent="-457200" algn="just">
              <a:buClr>
                <a:srgbClr val="C00000"/>
              </a:buClr>
              <a:buFont typeface="Wingdings 3" pitchFamily="18" charset="2"/>
              <a:buChar char="´"/>
            </a:pPr>
            <a:r>
              <a:rPr lang="en-US" sz="2400" b="0" dirty="0" err="1" smtClean="0"/>
              <a:t>Tidak</a:t>
            </a:r>
            <a:r>
              <a:rPr lang="en-US" sz="2400" b="0" dirty="0" smtClean="0"/>
              <a:t> </a:t>
            </a:r>
            <a:r>
              <a:rPr lang="en-US" sz="2400" b="0" dirty="0" err="1" smtClean="0"/>
              <a:t>ada</a:t>
            </a:r>
            <a:r>
              <a:rPr lang="en-US" sz="2400" b="0" dirty="0" smtClean="0"/>
              <a:t> honor </a:t>
            </a:r>
            <a:r>
              <a:rPr lang="en-US" sz="2400" b="0" dirty="0" err="1" smtClean="0"/>
              <a:t>untuk</a:t>
            </a:r>
            <a:r>
              <a:rPr lang="en-US" sz="2400" b="0" dirty="0" smtClean="0"/>
              <a:t> </a:t>
            </a:r>
            <a:r>
              <a:rPr lang="en-US" sz="2400" b="0" dirty="0" err="1" smtClean="0"/>
              <a:t>peneliti</a:t>
            </a:r>
            <a:endParaRPr lang="id-ID" sz="2400" b="0" dirty="0"/>
          </a:p>
        </p:txBody>
      </p:sp>
    </p:spTree>
    <p:extLst>
      <p:ext uri="{BB962C8B-B14F-4D97-AF65-F5344CB8AC3E}">
        <p14:creationId xmlns:p14="http://schemas.microsoft.com/office/powerpoint/2010/main" val="39618648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CONTOH RAB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140F328-11E0-4915-B1C8-254D8226AFB0}" type="slidenum">
              <a:rPr lang="de-DE" smtClean="0"/>
              <a:pPr/>
              <a:t>14</a:t>
            </a:fld>
            <a:endParaRPr lang="de-DE"/>
          </a:p>
        </p:txBody>
      </p:sp>
      <p:graphicFrame>
        <p:nvGraphicFramePr>
          <p:cNvPr id="5" name="Content Placeholder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46705804"/>
              </p:ext>
            </p:extLst>
          </p:nvPr>
        </p:nvGraphicFramePr>
        <p:xfrm>
          <a:off x="1619945" y="1728466"/>
          <a:ext cx="8496945" cy="396276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975689"/>
                <a:gridCol w="1313451"/>
                <a:gridCol w="1000454"/>
                <a:gridCol w="1238270"/>
                <a:gridCol w="1031277"/>
                <a:gridCol w="1031277"/>
                <a:gridCol w="906527"/>
              </a:tblGrid>
              <a:tr h="412647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Material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/>
                        <a:cs typeface="Times New Roman"/>
                      </a:endParaRPr>
                    </a:p>
                  </a:txBody>
                  <a:tcPr marL="48423" marR="48423" marT="0" marB="0" anchor="ctr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Justifikasi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Pemakaian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/>
                        <a:cs typeface="Times New Roman"/>
                      </a:endParaRPr>
                    </a:p>
                  </a:txBody>
                  <a:tcPr marL="48423" marR="48423" marT="0" marB="0" anchor="ctr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Kuantitas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/>
                        <a:cs typeface="Times New Roman"/>
                      </a:endParaRPr>
                    </a:p>
                  </a:txBody>
                  <a:tcPr marL="48423" marR="48423" marT="0" marB="0" anchor="ctr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Harga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Satuan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 (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Rp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.)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/>
                        <a:cs typeface="Times New Roman"/>
                      </a:endParaRPr>
                    </a:p>
                  </a:txBody>
                  <a:tcPr marL="48423" marR="48423" marT="0" marB="0" anchor="ctr"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Biaya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 per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Tahun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 (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Rp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)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/>
                        <a:cs typeface="Times New Roman"/>
                      </a:endParaRPr>
                    </a:p>
                  </a:txBody>
                  <a:tcPr marL="48423" marR="48423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1264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 err="1"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Thn</a:t>
                      </a:r>
                      <a:r>
                        <a:rPr lang="en-US" sz="1600" b="1" dirty="0"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 I</a:t>
                      </a:r>
                      <a:endParaRPr lang="en-US" sz="1600" b="1" dirty="0"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/>
                        <a:cs typeface="Times New Roman"/>
                      </a:endParaRPr>
                    </a:p>
                  </a:txBody>
                  <a:tcPr marL="48423" marR="48423" marT="0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 err="1"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Thn</a:t>
                      </a:r>
                      <a:r>
                        <a:rPr lang="en-US" sz="1600" b="1" dirty="0"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 II</a:t>
                      </a:r>
                      <a:endParaRPr lang="en-US" sz="1600" b="1" dirty="0"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/>
                        <a:cs typeface="Times New Roman"/>
                      </a:endParaRPr>
                    </a:p>
                  </a:txBody>
                  <a:tcPr marL="48423" marR="48423" marT="0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 err="1"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Thn</a:t>
                      </a:r>
                      <a:r>
                        <a:rPr lang="en-US" sz="1600" b="1" dirty="0"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 III</a:t>
                      </a:r>
                      <a:endParaRPr lang="en-US" sz="1600" b="1" dirty="0"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/>
                        <a:cs typeface="Times New Roman"/>
                      </a:endParaRPr>
                    </a:p>
                  </a:txBody>
                  <a:tcPr marL="48423" marR="48423" marT="0" marB="0" anchor="ctr">
                    <a:solidFill>
                      <a:schemeClr val="accent1"/>
                    </a:solidFill>
                  </a:tcPr>
                </a:tc>
              </a:tr>
              <a:tr h="50253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Barium Nitrat @500 g</a:t>
                      </a:r>
                      <a:endParaRPr lang="en-US" sz="1600"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/>
                        <a:cs typeface="Times New Roman"/>
                      </a:endParaRPr>
                    </a:p>
                  </a:txBody>
                  <a:tcPr marL="48423" marR="48423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Modifier magnetik</a:t>
                      </a:r>
                      <a:endParaRPr lang="en-US" sz="1600"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/>
                        <a:cs typeface="Times New Roman"/>
                      </a:endParaRPr>
                    </a:p>
                  </a:txBody>
                  <a:tcPr marL="48423" marR="48423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1</a:t>
                      </a:r>
                      <a:endParaRPr lang="en-US" sz="1600"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/>
                        <a:cs typeface="Times New Roman"/>
                      </a:endParaRPr>
                    </a:p>
                  </a:txBody>
                  <a:tcPr marL="48423" marR="48423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2.500.000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/>
                        <a:cs typeface="Times New Roman"/>
                      </a:endParaRPr>
                    </a:p>
                  </a:txBody>
                  <a:tcPr marL="48423" marR="48423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2.500.000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/>
                        <a:cs typeface="Times New Roman"/>
                      </a:endParaRPr>
                    </a:p>
                  </a:txBody>
                  <a:tcPr marL="48423" marR="48423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 </a:t>
                      </a:r>
                      <a:endParaRPr lang="en-US" sz="1600"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/>
                        <a:cs typeface="Times New Roman"/>
                      </a:endParaRPr>
                    </a:p>
                  </a:txBody>
                  <a:tcPr marL="48423" marR="48423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 </a:t>
                      </a:r>
                      <a:endParaRPr lang="en-US" sz="1600"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/>
                        <a:cs typeface="Times New Roman"/>
                      </a:endParaRPr>
                    </a:p>
                  </a:txBody>
                  <a:tcPr marL="48423" marR="48423" marT="0" marB="0" anchor="ctr"/>
                </a:tc>
              </a:tr>
              <a:tr h="50995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Cerium Nitrat Heksahidrat @100g</a:t>
                      </a:r>
                      <a:endParaRPr lang="en-US" sz="1600"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/>
                        <a:cs typeface="Times New Roman"/>
                      </a:endParaRPr>
                    </a:p>
                  </a:txBody>
                  <a:tcPr marL="48423" marR="48423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Dopan</a:t>
                      </a:r>
                      <a:endParaRPr lang="en-US" sz="1600"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/>
                        <a:cs typeface="Times New Roman"/>
                      </a:endParaRPr>
                    </a:p>
                  </a:txBody>
                  <a:tcPr marL="48423" marR="48423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1</a:t>
                      </a:r>
                      <a:endParaRPr lang="en-US" sz="1600"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/>
                        <a:cs typeface="Times New Roman"/>
                      </a:endParaRPr>
                    </a:p>
                  </a:txBody>
                  <a:tcPr marL="48423" marR="48423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2.400.000</a:t>
                      </a:r>
                      <a:endParaRPr lang="en-US" sz="1600"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/>
                        <a:cs typeface="Times New Roman"/>
                      </a:endParaRPr>
                    </a:p>
                  </a:txBody>
                  <a:tcPr marL="48423" marR="48423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 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/>
                        <a:cs typeface="Times New Roman"/>
                      </a:endParaRPr>
                    </a:p>
                  </a:txBody>
                  <a:tcPr marL="48423" marR="48423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2.400.000</a:t>
                      </a:r>
                      <a:endParaRPr lang="en-US" sz="1600"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/>
                        <a:cs typeface="Times New Roman"/>
                      </a:endParaRPr>
                    </a:p>
                  </a:txBody>
                  <a:tcPr marL="48423" marR="48423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 </a:t>
                      </a:r>
                      <a:endParaRPr lang="en-US" sz="1600"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/>
                        <a:cs typeface="Times New Roman"/>
                      </a:endParaRPr>
                    </a:p>
                  </a:txBody>
                  <a:tcPr marL="48423" marR="48423" marT="0" marB="0" anchor="ctr"/>
                </a:tc>
              </a:tr>
              <a:tr h="41264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Nd</a:t>
                      </a:r>
                      <a:r>
                        <a:rPr lang="en-US" sz="1600" baseline="-25000"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2</a:t>
                      </a:r>
                      <a:r>
                        <a:rPr lang="en-US" sz="1600"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O</a:t>
                      </a:r>
                      <a:r>
                        <a:rPr lang="en-US" sz="1600" baseline="-25000"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3</a:t>
                      </a:r>
                      <a:r>
                        <a:rPr lang="en-US" sz="1600"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  @ 25 g</a:t>
                      </a:r>
                      <a:endParaRPr lang="en-US" sz="1600"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/>
                        <a:cs typeface="Times New Roman"/>
                      </a:endParaRPr>
                    </a:p>
                  </a:txBody>
                  <a:tcPr marL="48423" marR="48423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Dopan</a:t>
                      </a:r>
                      <a:endParaRPr lang="en-US" sz="1600"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/>
                        <a:cs typeface="Times New Roman"/>
                      </a:endParaRPr>
                    </a:p>
                  </a:txBody>
                  <a:tcPr marL="48423" marR="48423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2</a:t>
                      </a:r>
                      <a:endParaRPr lang="en-US" sz="1600"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/>
                        <a:cs typeface="Times New Roman"/>
                      </a:endParaRPr>
                    </a:p>
                  </a:txBody>
                  <a:tcPr marL="48423" marR="48423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3.350.000</a:t>
                      </a:r>
                      <a:endParaRPr lang="en-US" sz="1600"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/>
                        <a:cs typeface="Times New Roman"/>
                      </a:endParaRPr>
                    </a:p>
                  </a:txBody>
                  <a:tcPr marL="48423" marR="48423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6.700.000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/>
                        <a:cs typeface="Times New Roman"/>
                      </a:endParaRPr>
                    </a:p>
                  </a:txBody>
                  <a:tcPr marL="48423" marR="48423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 </a:t>
                      </a:r>
                      <a:endParaRPr lang="en-US" sz="1600"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/>
                        <a:cs typeface="Times New Roman"/>
                      </a:endParaRPr>
                    </a:p>
                  </a:txBody>
                  <a:tcPr marL="48423" marR="48423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 </a:t>
                      </a:r>
                      <a:endParaRPr lang="en-US" sz="1600"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/>
                        <a:cs typeface="Times New Roman"/>
                      </a:endParaRPr>
                    </a:p>
                  </a:txBody>
                  <a:tcPr marL="48423" marR="48423" marT="0" marB="0" anchor="ctr"/>
                </a:tc>
              </a:tr>
              <a:tr h="50995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Asam Nitrat (HNO</a:t>
                      </a:r>
                      <a:r>
                        <a:rPr lang="en-US" sz="1600" baseline="-25000"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3</a:t>
                      </a:r>
                      <a:r>
                        <a:rPr lang="en-US" sz="1600"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) @ 1L</a:t>
                      </a:r>
                      <a:endParaRPr lang="en-US" sz="1600"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/>
                        <a:cs typeface="Times New Roman"/>
                      </a:endParaRPr>
                    </a:p>
                  </a:txBody>
                  <a:tcPr marL="48423" marR="48423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Asam pelarut </a:t>
                      </a:r>
                      <a:endParaRPr lang="en-US" sz="1600"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/>
                        <a:cs typeface="Times New Roman"/>
                      </a:endParaRPr>
                    </a:p>
                  </a:txBody>
                  <a:tcPr marL="48423" marR="48423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1</a:t>
                      </a:r>
                      <a:endParaRPr lang="en-US" sz="1600"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/>
                        <a:cs typeface="Times New Roman"/>
                      </a:endParaRPr>
                    </a:p>
                  </a:txBody>
                  <a:tcPr marL="48423" marR="48423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900.000</a:t>
                      </a:r>
                      <a:endParaRPr lang="en-US" sz="1600"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/>
                        <a:cs typeface="Times New Roman"/>
                      </a:endParaRPr>
                    </a:p>
                  </a:txBody>
                  <a:tcPr marL="48423" marR="48423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900.000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/>
                        <a:cs typeface="Times New Roman"/>
                      </a:endParaRPr>
                    </a:p>
                  </a:txBody>
                  <a:tcPr marL="48423" marR="48423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900.000</a:t>
                      </a:r>
                      <a:endParaRPr lang="en-US" sz="1600"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/>
                        <a:cs typeface="Times New Roman"/>
                      </a:endParaRPr>
                    </a:p>
                  </a:txBody>
                  <a:tcPr marL="48423" marR="48423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 </a:t>
                      </a:r>
                      <a:endParaRPr lang="en-US" sz="1600"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/>
                        <a:cs typeface="Times New Roman"/>
                      </a:endParaRPr>
                    </a:p>
                  </a:txBody>
                  <a:tcPr marL="48423" marR="48423" marT="0" marB="0" anchor="ctr"/>
                </a:tc>
              </a:tr>
              <a:tr h="50253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Asam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Oksalat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 @100g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/>
                        <a:cs typeface="Times New Roman"/>
                      </a:endParaRPr>
                    </a:p>
                  </a:txBody>
                  <a:tcPr marL="48423" marR="48423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Pembentuk sol-gel</a:t>
                      </a:r>
                      <a:endParaRPr lang="en-US" sz="1600"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/>
                        <a:cs typeface="Times New Roman"/>
                      </a:endParaRPr>
                    </a:p>
                  </a:txBody>
                  <a:tcPr marL="48423" marR="48423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1</a:t>
                      </a:r>
                      <a:endParaRPr lang="en-US" sz="1600"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/>
                        <a:cs typeface="Times New Roman"/>
                      </a:endParaRPr>
                    </a:p>
                  </a:txBody>
                  <a:tcPr marL="48423" marR="48423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800.000</a:t>
                      </a:r>
                      <a:endParaRPr lang="en-US" sz="1600"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/>
                        <a:cs typeface="Times New Roman"/>
                      </a:endParaRPr>
                    </a:p>
                  </a:txBody>
                  <a:tcPr marL="48423" marR="48423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800.000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/>
                        <a:cs typeface="Times New Roman"/>
                      </a:endParaRPr>
                    </a:p>
                  </a:txBody>
                  <a:tcPr marL="48423" marR="48423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800.000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/>
                        <a:cs typeface="Times New Roman"/>
                      </a:endParaRPr>
                    </a:p>
                  </a:txBody>
                  <a:tcPr marL="48423" marR="48423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 </a:t>
                      </a:r>
                      <a:endParaRPr lang="en-US" sz="1600"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/>
                        <a:cs typeface="Times New Roman"/>
                      </a:endParaRPr>
                    </a:p>
                  </a:txBody>
                  <a:tcPr marL="48423" marR="48423" marT="0" marB="0" anchor="ctr"/>
                </a:tc>
              </a:tr>
              <a:tr h="481492">
                <a:tc gridSpan="4"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SUB TOTAL 2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/>
                        <a:cs typeface="Times New Roman"/>
                      </a:endParaRPr>
                    </a:p>
                  </a:txBody>
                  <a:tcPr marL="48423" marR="48423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+mn-ea"/>
                          <a:cs typeface="+mn-cs"/>
                        </a:rPr>
                        <a:t>10.900.000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/>
                        <a:cs typeface="Times New Roman"/>
                      </a:endParaRPr>
                    </a:p>
                  </a:txBody>
                  <a:tcPr marL="48423" marR="48423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4.100.000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/>
                        <a:cs typeface="Times New Roman"/>
                      </a:endParaRPr>
                    </a:p>
                  </a:txBody>
                  <a:tcPr marL="48423" marR="48423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0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/>
                        <a:cs typeface="Times New Roman"/>
                      </a:endParaRPr>
                    </a:p>
                  </a:txBody>
                  <a:tcPr marL="48423" marR="48423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707074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JADWAL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59904" y="979382"/>
            <a:ext cx="10163989" cy="5468215"/>
          </a:xfrm>
        </p:spPr>
        <p:txBody>
          <a:bodyPr/>
          <a:lstStyle/>
          <a:p>
            <a:pPr marL="457200" indent="-457200" algn="just">
              <a:buClr>
                <a:srgbClr val="C00000"/>
              </a:buClr>
              <a:buFont typeface="Wingdings 3" pitchFamily="18" charset="2"/>
              <a:buChar char="´"/>
            </a:pPr>
            <a:endParaRPr lang="en-US" sz="2400" b="0" dirty="0" smtClean="0"/>
          </a:p>
          <a:p>
            <a:pPr marL="457200" indent="-457200" algn="just">
              <a:buClr>
                <a:srgbClr val="C00000"/>
              </a:buClr>
              <a:buFont typeface="Wingdings 3" pitchFamily="18" charset="2"/>
              <a:buChar char="´"/>
            </a:pPr>
            <a:r>
              <a:rPr lang="en-US" sz="2400" b="0" dirty="0" err="1" smtClean="0"/>
              <a:t>Jadwal</a:t>
            </a:r>
            <a:r>
              <a:rPr lang="en-US" sz="2400" b="0" dirty="0" smtClean="0"/>
              <a:t> </a:t>
            </a:r>
            <a:r>
              <a:rPr lang="en-US" sz="2400" b="0" dirty="0" err="1" smtClean="0"/>
              <a:t>penelitian</a:t>
            </a:r>
            <a:r>
              <a:rPr lang="en-US" sz="2400" b="0" dirty="0" smtClean="0"/>
              <a:t> </a:t>
            </a:r>
            <a:r>
              <a:rPr lang="en-US" sz="2400" b="0" dirty="0" err="1" smtClean="0"/>
              <a:t>disusun</a:t>
            </a:r>
            <a:r>
              <a:rPr lang="en-US" sz="2400" b="0" dirty="0" smtClean="0"/>
              <a:t> </a:t>
            </a:r>
            <a:r>
              <a:rPr lang="en-US" sz="2400" b="0" dirty="0" err="1" smtClean="0"/>
              <a:t>sesui</a:t>
            </a:r>
            <a:r>
              <a:rPr lang="en-US" sz="2400" b="0" dirty="0" smtClean="0"/>
              <a:t> </a:t>
            </a:r>
            <a:r>
              <a:rPr lang="en-US" sz="2400" b="0" dirty="0" err="1" smtClean="0"/>
              <a:t>dengan</a:t>
            </a:r>
            <a:r>
              <a:rPr lang="en-US" sz="2400" b="0" dirty="0" smtClean="0"/>
              <a:t> </a:t>
            </a:r>
            <a:r>
              <a:rPr lang="en-US" sz="2400" b="0" dirty="0" err="1" smtClean="0"/>
              <a:t>isian</a:t>
            </a:r>
            <a:r>
              <a:rPr lang="en-US" sz="2400" b="0" dirty="0" smtClean="0"/>
              <a:t> </a:t>
            </a:r>
            <a:r>
              <a:rPr lang="en-US" sz="2400" b="0" dirty="0" err="1" smtClean="0"/>
              <a:t>pada</a:t>
            </a:r>
            <a:r>
              <a:rPr lang="en-US" sz="2400" b="0" dirty="0" smtClean="0"/>
              <a:t> </a:t>
            </a:r>
            <a:r>
              <a:rPr lang="en-US" sz="2400" b="0" dirty="0" err="1" smtClean="0"/>
              <a:t>pengusulan</a:t>
            </a:r>
            <a:r>
              <a:rPr lang="en-US" sz="2400" b="0" dirty="0" smtClean="0"/>
              <a:t> di SIMLITABMAS;</a:t>
            </a:r>
            <a:endParaRPr lang="id-ID" sz="2400" b="0" dirty="0"/>
          </a:p>
          <a:p>
            <a:pPr marL="457200" indent="-457200" algn="just">
              <a:buClr>
                <a:srgbClr val="C00000"/>
              </a:buClr>
              <a:buFont typeface="Wingdings 3" pitchFamily="18" charset="2"/>
              <a:buChar char="´"/>
            </a:pPr>
            <a:r>
              <a:rPr lang="en-US" sz="2400" b="0" dirty="0" err="1" smtClean="0"/>
              <a:t>Jadwal</a:t>
            </a:r>
            <a:r>
              <a:rPr lang="en-US" sz="2400" b="0" dirty="0" smtClean="0"/>
              <a:t> </a:t>
            </a:r>
            <a:r>
              <a:rPr lang="en-US" sz="2400" b="0" dirty="0" err="1" smtClean="0"/>
              <a:t>harus</a:t>
            </a:r>
            <a:r>
              <a:rPr lang="en-US" sz="2400" b="0" dirty="0" smtClean="0"/>
              <a:t> </a:t>
            </a:r>
            <a:r>
              <a:rPr lang="en-US" sz="2400" b="0" dirty="0" err="1" smtClean="0"/>
              <a:t>realistis</a:t>
            </a:r>
            <a:r>
              <a:rPr lang="en-US" sz="2400" b="0" dirty="0" smtClean="0"/>
              <a:t> </a:t>
            </a:r>
            <a:r>
              <a:rPr lang="en-US" sz="2400" b="0" dirty="0" err="1" smtClean="0"/>
              <a:t>dan</a:t>
            </a:r>
            <a:r>
              <a:rPr lang="en-US" sz="2400" b="0" dirty="0" smtClean="0"/>
              <a:t> </a:t>
            </a:r>
            <a:r>
              <a:rPr lang="en-US" sz="2400" b="0" dirty="0" err="1" smtClean="0"/>
              <a:t>sesuai</a:t>
            </a:r>
            <a:r>
              <a:rPr lang="en-US" sz="2400" b="0" dirty="0" smtClean="0"/>
              <a:t> </a:t>
            </a:r>
            <a:r>
              <a:rPr lang="en-US" sz="2400" b="0" dirty="0" err="1" smtClean="0"/>
              <a:t>dengan</a:t>
            </a:r>
            <a:r>
              <a:rPr lang="en-US" sz="2400" b="0" dirty="0" smtClean="0"/>
              <a:t> </a:t>
            </a:r>
            <a:r>
              <a:rPr lang="en-US" sz="2400" b="0" dirty="0" err="1" smtClean="0"/>
              <a:t>jenis</a:t>
            </a:r>
            <a:r>
              <a:rPr lang="en-US" sz="2400" b="0" dirty="0" smtClean="0"/>
              <a:t> </a:t>
            </a:r>
            <a:r>
              <a:rPr lang="en-US" sz="2400" b="0" dirty="0" err="1" smtClean="0"/>
              <a:t>kegiatan</a:t>
            </a:r>
            <a:r>
              <a:rPr lang="en-US" sz="2400" b="0" dirty="0" smtClean="0"/>
              <a:t> yang </a:t>
            </a:r>
            <a:r>
              <a:rPr lang="en-US" sz="2400" b="0" dirty="0" err="1" smtClean="0"/>
              <a:t>ada</a:t>
            </a:r>
            <a:r>
              <a:rPr lang="en-US" sz="2400" b="0" dirty="0" smtClean="0"/>
              <a:t> </a:t>
            </a:r>
            <a:r>
              <a:rPr lang="en-US" sz="2400" b="0" dirty="0" err="1" smtClean="0"/>
              <a:t>pada</a:t>
            </a:r>
            <a:r>
              <a:rPr lang="en-US" sz="2400" b="0" dirty="0" smtClean="0"/>
              <a:t> </a:t>
            </a:r>
            <a:r>
              <a:rPr lang="en-US" sz="2400" b="0" dirty="0" err="1" smtClean="0"/>
              <a:t>metode</a:t>
            </a:r>
            <a:r>
              <a:rPr lang="en-US" sz="2400" b="0" dirty="0" smtClean="0"/>
              <a:t>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140F328-11E0-4915-B1C8-254D8226AFB0}" type="slidenum">
              <a:rPr lang="de-DE" smtClean="0"/>
              <a:pPr/>
              <a:t>15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137696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DAFTAR PUSTAKA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59904" y="979382"/>
            <a:ext cx="10163989" cy="5468215"/>
          </a:xfrm>
        </p:spPr>
        <p:txBody>
          <a:bodyPr/>
          <a:lstStyle/>
          <a:p>
            <a:endParaRPr lang="en-US" b="0" dirty="0" smtClean="0"/>
          </a:p>
          <a:p>
            <a:pPr algn="just">
              <a:buClr>
                <a:srgbClr val="C00000"/>
              </a:buClr>
              <a:buFont typeface="Wingdings 3" pitchFamily="18" charset="2"/>
              <a:buChar char="´"/>
            </a:pPr>
            <a:r>
              <a:rPr lang="en-US" sz="2400" b="0" dirty="0" err="1"/>
              <a:t>Daftar</a:t>
            </a:r>
            <a:r>
              <a:rPr lang="en-US" sz="2400" b="0" dirty="0"/>
              <a:t> </a:t>
            </a:r>
            <a:r>
              <a:rPr lang="en-US" sz="2400" b="0" dirty="0" err="1"/>
              <a:t>pustaka</a:t>
            </a:r>
            <a:r>
              <a:rPr lang="en-US" sz="2400" b="0" dirty="0"/>
              <a:t> </a:t>
            </a:r>
            <a:r>
              <a:rPr lang="en-US" sz="2400" b="0" dirty="0" err="1"/>
              <a:t>disusun</a:t>
            </a:r>
            <a:r>
              <a:rPr lang="en-US" sz="2400" b="0" dirty="0"/>
              <a:t> </a:t>
            </a:r>
            <a:r>
              <a:rPr lang="en-US" sz="2400" b="0" dirty="0" err="1"/>
              <a:t>dan</a:t>
            </a:r>
            <a:r>
              <a:rPr lang="en-US" sz="2400" b="0" dirty="0"/>
              <a:t> </a:t>
            </a:r>
            <a:r>
              <a:rPr lang="en-US" sz="2400" b="0" dirty="0" err="1"/>
              <a:t>ditulis</a:t>
            </a:r>
            <a:r>
              <a:rPr lang="en-US" sz="2400" b="0" dirty="0"/>
              <a:t> </a:t>
            </a:r>
            <a:r>
              <a:rPr lang="en-US" sz="2400" b="0" dirty="0" err="1"/>
              <a:t>berdasarkan</a:t>
            </a:r>
            <a:r>
              <a:rPr lang="en-US" sz="2400" b="0" dirty="0"/>
              <a:t> </a:t>
            </a:r>
            <a:r>
              <a:rPr lang="en-US" sz="2400" b="0" dirty="0" err="1"/>
              <a:t>sistem</a:t>
            </a:r>
            <a:r>
              <a:rPr lang="en-US" sz="2400" b="0" dirty="0"/>
              <a:t> </a:t>
            </a:r>
            <a:r>
              <a:rPr lang="en-US" sz="2400" b="0" dirty="0" err="1"/>
              <a:t>nomor</a:t>
            </a:r>
            <a:r>
              <a:rPr lang="en-US" sz="2400" b="0" dirty="0"/>
              <a:t> </a:t>
            </a:r>
            <a:r>
              <a:rPr lang="en-US" sz="2400" b="0" dirty="0" err="1"/>
              <a:t>sesuai</a:t>
            </a:r>
            <a:r>
              <a:rPr lang="en-US" sz="2400" b="0" dirty="0"/>
              <a:t> </a:t>
            </a:r>
            <a:r>
              <a:rPr lang="en-US" sz="2400" b="0" dirty="0" err="1"/>
              <a:t>dengan</a:t>
            </a:r>
            <a:r>
              <a:rPr lang="en-US" sz="2400" b="0" dirty="0"/>
              <a:t> </a:t>
            </a:r>
            <a:r>
              <a:rPr lang="en-US" sz="2400" b="0" dirty="0" err="1"/>
              <a:t>urutan</a:t>
            </a:r>
            <a:r>
              <a:rPr lang="en-US" sz="2400" b="0" dirty="0"/>
              <a:t> </a:t>
            </a:r>
            <a:r>
              <a:rPr lang="en-US" sz="2400" b="0" dirty="0" err="1"/>
              <a:t>pengutipan</a:t>
            </a:r>
            <a:r>
              <a:rPr lang="en-US" sz="2400" b="0" dirty="0"/>
              <a:t>;</a:t>
            </a:r>
          </a:p>
          <a:p>
            <a:pPr algn="just">
              <a:buClr>
                <a:srgbClr val="C00000"/>
              </a:buClr>
              <a:buFont typeface="Wingdings 3" pitchFamily="18" charset="2"/>
              <a:buChar char="´"/>
            </a:pPr>
            <a:r>
              <a:rPr lang="en-US" sz="2400" b="0" dirty="0" err="1"/>
              <a:t>Daftar</a:t>
            </a:r>
            <a:r>
              <a:rPr lang="en-US" sz="2400" b="0" dirty="0"/>
              <a:t> </a:t>
            </a:r>
            <a:r>
              <a:rPr lang="en-US" sz="2400" b="0" dirty="0" err="1"/>
              <a:t>pustaka</a:t>
            </a:r>
            <a:r>
              <a:rPr lang="en-US" sz="2400" b="0" dirty="0"/>
              <a:t> </a:t>
            </a:r>
            <a:r>
              <a:rPr lang="en-US" sz="2400" b="0" dirty="0" err="1"/>
              <a:t>berisi</a:t>
            </a:r>
            <a:r>
              <a:rPr lang="en-US" sz="2400" b="0" dirty="0"/>
              <a:t> </a:t>
            </a:r>
            <a:r>
              <a:rPr lang="en-US" sz="2400" b="0" dirty="0" err="1"/>
              <a:t>hanya</a:t>
            </a:r>
            <a:r>
              <a:rPr lang="en-US" sz="2400" b="0" dirty="0"/>
              <a:t> </a:t>
            </a:r>
            <a:r>
              <a:rPr lang="en-US" sz="2400" b="0" dirty="0" err="1"/>
              <a:t>pustaka</a:t>
            </a:r>
            <a:r>
              <a:rPr lang="en-US" sz="2400" b="0" dirty="0"/>
              <a:t> yang </a:t>
            </a:r>
            <a:r>
              <a:rPr lang="en-US" sz="2400" b="0" dirty="0" err="1"/>
              <a:t>disitasi</a:t>
            </a:r>
            <a:r>
              <a:rPr lang="en-US" sz="2400" b="0" dirty="0"/>
              <a:t> </a:t>
            </a:r>
            <a:r>
              <a:rPr lang="en-US" sz="2400" b="0" dirty="0" err="1"/>
              <a:t>pada</a:t>
            </a:r>
            <a:r>
              <a:rPr lang="en-US" sz="2400" b="0" dirty="0"/>
              <a:t> </a:t>
            </a:r>
            <a:r>
              <a:rPr lang="en-US" sz="2400" b="0" dirty="0" err="1"/>
              <a:t>usulan</a:t>
            </a:r>
            <a:r>
              <a:rPr lang="en-US" sz="2400" b="0" dirty="0"/>
              <a:t> </a:t>
            </a:r>
            <a:r>
              <a:rPr lang="en-US" sz="2400" b="0" dirty="0" err="1"/>
              <a:t>penelitian</a:t>
            </a:r>
            <a:r>
              <a:rPr lang="en-US" sz="2400" b="0" dirty="0"/>
              <a:t>. 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140F328-11E0-4915-B1C8-254D8226AFB0}" type="slidenum">
              <a:rPr lang="de-DE" smtClean="0"/>
              <a:pPr/>
              <a:t>16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085771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endParaRPr lang="en-US" sz="4000" dirty="0" smtClean="0"/>
          </a:p>
          <a:p>
            <a:pPr algn="ctr"/>
            <a:endParaRPr lang="en-US" sz="4000" dirty="0"/>
          </a:p>
          <a:p>
            <a:pPr algn="ctr"/>
            <a:r>
              <a:rPr lang="en-US" sz="4000" dirty="0" smtClean="0"/>
              <a:t>TERIMA KASIH</a:t>
            </a:r>
            <a:endParaRPr lang="en-US" sz="4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140F328-11E0-4915-B1C8-254D8226AFB0}" type="slidenum">
              <a:rPr lang="de-DE" smtClean="0"/>
              <a:pPr/>
              <a:t>17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474415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SISTEMATIKA PROPOSAL PENELITIAN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140F328-11E0-4915-B1C8-254D8226AFB0}" type="slidenum">
              <a:rPr lang="de-DE" smtClean="0"/>
              <a:pPr/>
              <a:t>2</a:t>
            </a:fld>
            <a:endParaRPr lang="de-DE"/>
          </a:p>
        </p:txBody>
      </p:sp>
      <p:sp>
        <p:nvSpPr>
          <p:cNvPr id="5" name="Content Placeholder 2">
            <a:extLst>
              <a:ext uri="{FF2B5EF4-FFF2-40B4-BE49-F238E27FC236}">
                <a16:creationId xmlns="" xmlns:a16="http://schemas.microsoft.com/office/drawing/2014/main" id="{D7688C55-AA67-4ED3-914C-2E9C46B45C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9904" y="979382"/>
            <a:ext cx="10163989" cy="5468215"/>
          </a:xfrm>
        </p:spPr>
        <p:txBody>
          <a:bodyPr>
            <a:normAutofit/>
          </a:bodyPr>
          <a:lstStyle/>
          <a:p>
            <a:endParaRPr lang="en-US" sz="2400" b="0" dirty="0" smtClean="0"/>
          </a:p>
          <a:p>
            <a:r>
              <a:rPr lang="id-ID" sz="2400" b="0" dirty="0" smtClean="0"/>
              <a:t>1</a:t>
            </a:r>
            <a:r>
              <a:rPr lang="id-ID" sz="2400" b="0" dirty="0"/>
              <a:t>. </a:t>
            </a:r>
            <a:r>
              <a:rPr lang="id-ID" sz="2400" b="0" dirty="0" smtClean="0"/>
              <a:t>Identitas</a:t>
            </a:r>
            <a:endParaRPr lang="id-ID" sz="2400" b="0" dirty="0"/>
          </a:p>
          <a:p>
            <a:r>
              <a:rPr lang="id-ID" sz="2400" b="0" dirty="0"/>
              <a:t>2. Ringkasan</a:t>
            </a:r>
          </a:p>
          <a:p>
            <a:r>
              <a:rPr lang="id-ID" sz="2400" b="0" dirty="0"/>
              <a:t>3. </a:t>
            </a:r>
            <a:r>
              <a:rPr lang="en-US" sz="2400" b="0" dirty="0" err="1" smtClean="0"/>
              <a:t>Pendahuluan</a:t>
            </a:r>
            <a:endParaRPr lang="id-ID" sz="2400" b="0" dirty="0"/>
          </a:p>
          <a:p>
            <a:r>
              <a:rPr lang="id-ID" sz="2400" b="0" dirty="0"/>
              <a:t>4. Tinjauan Pustaka</a:t>
            </a:r>
          </a:p>
          <a:p>
            <a:r>
              <a:rPr lang="id-ID" sz="2400" b="0" dirty="0"/>
              <a:t>5. Metode</a:t>
            </a:r>
          </a:p>
          <a:p>
            <a:r>
              <a:rPr lang="id-ID" sz="2400" b="0" dirty="0"/>
              <a:t>6. Luaran dan Target Capaian</a:t>
            </a:r>
          </a:p>
          <a:p>
            <a:r>
              <a:rPr lang="id-ID" sz="2400" b="0" dirty="0"/>
              <a:t>7. RAB</a:t>
            </a:r>
          </a:p>
          <a:p>
            <a:r>
              <a:rPr lang="id-ID" sz="2400" b="0" dirty="0"/>
              <a:t>8. Jadwal</a:t>
            </a:r>
          </a:p>
          <a:p>
            <a:r>
              <a:rPr lang="id-ID" sz="2400" b="0" dirty="0"/>
              <a:t>9. Daftar Pustaka</a:t>
            </a:r>
          </a:p>
          <a:p>
            <a:r>
              <a:rPr lang="id-ID" sz="2400" b="0" dirty="0"/>
              <a:t>10. </a:t>
            </a:r>
            <a:r>
              <a:rPr lang="id-ID" sz="2400" b="0" dirty="0" smtClean="0"/>
              <a:t>Persetujuan </a:t>
            </a:r>
            <a:r>
              <a:rPr lang="en-US" sz="2400" b="0" dirty="0" err="1" smtClean="0"/>
              <a:t>dan</a:t>
            </a:r>
            <a:r>
              <a:rPr lang="id-ID" sz="2400" b="0" dirty="0" smtClean="0"/>
              <a:t> Pernyataan </a:t>
            </a:r>
            <a:r>
              <a:rPr lang="id-ID" sz="2400" b="0" dirty="0" smtClean="0"/>
              <a:t>Mitra</a:t>
            </a:r>
            <a:r>
              <a:rPr lang="en-US" sz="2400" b="0" dirty="0" smtClean="0"/>
              <a:t> (</a:t>
            </a:r>
            <a:r>
              <a:rPr lang="en-US" sz="2400" b="0" dirty="0" err="1" smtClean="0"/>
              <a:t>opsional</a:t>
            </a:r>
            <a:r>
              <a:rPr lang="en-US" sz="2400" b="0" dirty="0" smtClean="0"/>
              <a:t>)</a:t>
            </a:r>
            <a:endParaRPr lang="id-ID" sz="2400" b="0" dirty="0"/>
          </a:p>
          <a:p>
            <a:endParaRPr lang="id-ID" sz="2400" b="0" dirty="0"/>
          </a:p>
        </p:txBody>
      </p:sp>
    </p:spTree>
    <p:extLst>
      <p:ext uri="{BB962C8B-B14F-4D97-AF65-F5344CB8AC3E}">
        <p14:creationId xmlns:p14="http://schemas.microsoft.com/office/powerpoint/2010/main" val="2770450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IDENTITAS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140F328-11E0-4915-B1C8-254D8226AFB0}" type="slidenum">
              <a:rPr lang="de-DE" smtClean="0"/>
              <a:pPr/>
              <a:t>3</a:t>
            </a:fld>
            <a:endParaRPr lang="de-DE"/>
          </a:p>
        </p:txBody>
      </p:sp>
      <p:pic>
        <p:nvPicPr>
          <p:cNvPr id="5" name="Content Placeholder 3">
            <a:extLst>
              <a:ext uri="{FF2B5EF4-FFF2-40B4-BE49-F238E27FC236}">
                <a16:creationId xmlns="" xmlns:a16="http://schemas.microsoft.com/office/drawing/2014/main" id="{88F774B5-8AF7-46E8-A4E6-40C2C6D0CF31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8532" t="33348" r="20482" b="26921"/>
          <a:stretch/>
        </p:blipFill>
        <p:spPr>
          <a:xfrm>
            <a:off x="448953" y="1280738"/>
            <a:ext cx="10719078" cy="46961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17911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PENGUSULAN PENELITIAN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59905" y="1084786"/>
            <a:ext cx="8640960" cy="5468215"/>
          </a:xfrm>
        </p:spPr>
        <p:txBody>
          <a:bodyPr/>
          <a:lstStyle/>
          <a:p>
            <a:r>
              <a:rPr lang="en-US" dirty="0" smtClean="0"/>
              <a:t>b. </a:t>
            </a:r>
            <a:r>
              <a:rPr lang="en-US" dirty="0" err="1" smtClean="0"/>
              <a:t>Identitas</a:t>
            </a:r>
            <a:r>
              <a:rPr lang="en-US" dirty="0" smtClean="0"/>
              <a:t> </a:t>
            </a:r>
            <a:r>
              <a:rPr lang="en-US" dirty="0" err="1" smtClean="0"/>
              <a:t>usulan</a:t>
            </a:r>
            <a:endParaRPr lang="en-US" dirty="0" smtClean="0"/>
          </a:p>
          <a:p>
            <a:pPr marL="898525" indent="-536575">
              <a:buFont typeface="+mj-lt"/>
              <a:buAutoNum type="arabicPeriod"/>
            </a:pPr>
            <a:r>
              <a:rPr lang="en-US" sz="2000" b="0" dirty="0" err="1" smtClean="0"/>
              <a:t>Rumpun</a:t>
            </a:r>
            <a:r>
              <a:rPr lang="en-US" sz="2000" b="0" dirty="0" smtClean="0"/>
              <a:t> </a:t>
            </a:r>
            <a:r>
              <a:rPr lang="en-US" sz="2000" b="0" dirty="0" err="1" smtClean="0"/>
              <a:t>ilmu</a:t>
            </a:r>
            <a:endParaRPr lang="en-US" sz="2000" b="0" dirty="0" smtClean="0"/>
          </a:p>
          <a:p>
            <a:pPr marL="898525" indent="-536575">
              <a:buFont typeface="+mj-lt"/>
              <a:buAutoNum type="arabicPeriod"/>
            </a:pPr>
            <a:r>
              <a:rPr lang="en-US" sz="2000" b="0" dirty="0" err="1" smtClean="0"/>
              <a:t>Bidang</a:t>
            </a:r>
            <a:r>
              <a:rPr lang="en-US" sz="2000" b="0" dirty="0" smtClean="0"/>
              <a:t> </a:t>
            </a:r>
            <a:r>
              <a:rPr lang="en-US" sz="2000" b="0" dirty="0" err="1" smtClean="0"/>
              <a:t>fokus</a:t>
            </a:r>
            <a:r>
              <a:rPr lang="en-US" sz="2000" b="0" dirty="0" smtClean="0"/>
              <a:t> </a:t>
            </a:r>
            <a:r>
              <a:rPr lang="en-US" sz="2000" b="0" dirty="0" err="1" smtClean="0"/>
              <a:t>penelitian</a:t>
            </a:r>
            <a:endParaRPr lang="en-US" sz="2000" b="0" dirty="0" smtClean="0"/>
          </a:p>
          <a:p>
            <a:pPr marL="898525" indent="-536575">
              <a:buFont typeface="+mj-lt"/>
              <a:buAutoNum type="arabicPeriod"/>
            </a:pPr>
            <a:r>
              <a:rPr lang="en-US" sz="2000" b="0" dirty="0" err="1" smtClean="0"/>
              <a:t>Tema</a:t>
            </a:r>
            <a:r>
              <a:rPr lang="en-US" sz="2000" b="0" dirty="0" smtClean="0"/>
              <a:t> </a:t>
            </a:r>
            <a:r>
              <a:rPr lang="en-US" sz="2000" b="0" dirty="0" err="1" smtClean="0"/>
              <a:t>penelitian</a:t>
            </a:r>
            <a:endParaRPr lang="en-US" sz="2000" b="0" dirty="0" smtClean="0"/>
          </a:p>
          <a:p>
            <a:pPr marL="898525" indent="-536575">
              <a:buFont typeface="+mj-lt"/>
              <a:buAutoNum type="arabicPeriod"/>
            </a:pPr>
            <a:r>
              <a:rPr lang="en-US" sz="2000" b="0" dirty="0" err="1" smtClean="0"/>
              <a:t>Topik</a:t>
            </a:r>
            <a:r>
              <a:rPr lang="en-US" sz="2000" b="0" dirty="0" smtClean="0"/>
              <a:t> </a:t>
            </a:r>
            <a:r>
              <a:rPr lang="en-US" sz="2000" b="0" dirty="0" err="1" smtClean="0"/>
              <a:t>penelitian</a:t>
            </a:r>
            <a:endParaRPr lang="en-US" sz="2000" b="0" dirty="0" smtClean="0"/>
          </a:p>
          <a:p>
            <a:pPr marL="898525" indent="-536575">
              <a:buFont typeface="+mj-lt"/>
              <a:buAutoNum type="arabicPeriod"/>
            </a:pPr>
            <a:r>
              <a:rPr lang="en-US" sz="2000" b="0" dirty="0" err="1" smtClean="0"/>
              <a:t>Judul</a:t>
            </a:r>
            <a:r>
              <a:rPr lang="en-US" sz="2000" b="0" dirty="0" smtClean="0"/>
              <a:t> </a:t>
            </a:r>
            <a:r>
              <a:rPr lang="en-US" sz="2000" b="0" dirty="0" err="1" smtClean="0"/>
              <a:t>penelitian</a:t>
            </a:r>
            <a:endParaRPr lang="en-US" sz="2000" b="0" dirty="0" smtClean="0"/>
          </a:p>
          <a:p>
            <a:pPr marL="898525" indent="-536575">
              <a:buFont typeface="+mj-lt"/>
              <a:buAutoNum type="arabicPeriod"/>
            </a:pPr>
            <a:r>
              <a:rPr lang="en-US" sz="2000" b="0" dirty="0" smtClean="0"/>
              <a:t>Status Tingkat </a:t>
            </a:r>
            <a:r>
              <a:rPr lang="en-US" sz="2000" b="0" dirty="0" err="1" smtClean="0"/>
              <a:t>Kesiapterapan</a:t>
            </a:r>
            <a:r>
              <a:rPr lang="en-US" sz="2000" b="0" dirty="0" smtClean="0"/>
              <a:t> </a:t>
            </a:r>
            <a:r>
              <a:rPr lang="en-US" sz="2000" b="0" dirty="0" err="1" smtClean="0"/>
              <a:t>Teknologi</a:t>
            </a:r>
            <a:r>
              <a:rPr lang="en-US" sz="2000" b="0" dirty="0" smtClean="0"/>
              <a:t> (TKT) </a:t>
            </a:r>
            <a:r>
              <a:rPr lang="en-US" sz="2000" b="0" dirty="0" err="1" smtClean="0"/>
              <a:t>penelitian</a:t>
            </a:r>
            <a:r>
              <a:rPr lang="en-US" sz="2000" b="0" dirty="0" smtClean="0"/>
              <a:t> </a:t>
            </a:r>
            <a:r>
              <a:rPr lang="en-US" sz="2000" b="0" dirty="0" err="1" smtClean="0"/>
              <a:t>dan</a:t>
            </a:r>
            <a:r>
              <a:rPr lang="en-US" sz="2000" b="0" dirty="0" smtClean="0"/>
              <a:t> target yang </a:t>
            </a:r>
            <a:r>
              <a:rPr lang="en-US" sz="2000" b="0" dirty="0" err="1" smtClean="0"/>
              <a:t>ingin</a:t>
            </a:r>
            <a:r>
              <a:rPr lang="en-US" sz="2000" b="0" dirty="0" smtClean="0"/>
              <a:t> </a:t>
            </a:r>
            <a:r>
              <a:rPr lang="en-US" sz="2000" b="0" dirty="0" err="1" smtClean="0"/>
              <a:t>dicapai</a:t>
            </a:r>
            <a:endParaRPr lang="en-US" sz="2000" b="0" dirty="0" smtClean="0"/>
          </a:p>
          <a:p>
            <a:pPr marL="898525" indent="-536575">
              <a:buFont typeface="+mj-lt"/>
              <a:buAutoNum type="arabicPeriod"/>
            </a:pPr>
            <a:r>
              <a:rPr lang="en-US" sz="2000" b="0" dirty="0" err="1" smtClean="0"/>
              <a:t>Skema</a:t>
            </a:r>
            <a:r>
              <a:rPr lang="en-US" sz="2000" b="0" dirty="0" smtClean="0"/>
              <a:t> </a:t>
            </a:r>
            <a:r>
              <a:rPr lang="en-US" sz="2000" b="0" dirty="0" err="1" smtClean="0"/>
              <a:t>penelitian</a:t>
            </a:r>
            <a:endParaRPr lang="en-US" sz="2000" b="0" dirty="0" smtClean="0"/>
          </a:p>
          <a:p>
            <a:pPr marL="898525" indent="-536575">
              <a:buFont typeface="+mj-lt"/>
              <a:buAutoNum type="arabicPeriod"/>
            </a:pPr>
            <a:r>
              <a:rPr lang="en-US" sz="2000" b="0" dirty="0" err="1" smtClean="0"/>
              <a:t>Tahun</a:t>
            </a:r>
            <a:r>
              <a:rPr lang="en-US" sz="2000" b="0" dirty="0" smtClean="0"/>
              <a:t> </a:t>
            </a:r>
            <a:r>
              <a:rPr lang="en-US" sz="2000" b="0" dirty="0" err="1" smtClean="0"/>
              <a:t>usulan</a:t>
            </a:r>
            <a:r>
              <a:rPr lang="en-US" sz="2000" b="0" dirty="0" smtClean="0"/>
              <a:t> </a:t>
            </a:r>
            <a:r>
              <a:rPr lang="en-US" sz="2000" b="0" dirty="0" err="1" smtClean="0"/>
              <a:t>dan</a:t>
            </a:r>
            <a:r>
              <a:rPr lang="en-US" sz="2000" b="0" dirty="0" smtClean="0"/>
              <a:t> lama </a:t>
            </a:r>
            <a:r>
              <a:rPr lang="en-US" sz="2000" b="0" dirty="0" err="1" smtClean="0"/>
              <a:t>penelitian</a:t>
            </a:r>
            <a:endParaRPr lang="en-US" sz="2000" b="0" dirty="0" smtClean="0"/>
          </a:p>
          <a:p>
            <a:pPr marL="898525" indent="-536575">
              <a:buFont typeface="+mj-lt"/>
              <a:buAutoNum type="arabicPeriod"/>
            </a:pPr>
            <a:r>
              <a:rPr lang="en-US" sz="2000" b="0" dirty="0" smtClean="0"/>
              <a:t>SBK </a:t>
            </a:r>
            <a:r>
              <a:rPr lang="en-US" sz="2000" b="0" dirty="0" err="1" smtClean="0"/>
              <a:t>penelitian</a:t>
            </a:r>
            <a:endParaRPr lang="en-US" sz="2000" b="0" dirty="0" smtClean="0"/>
          </a:p>
          <a:p>
            <a:pPr marL="898525" indent="-536575">
              <a:buFont typeface="+mj-lt"/>
              <a:buAutoNum type="arabicPeriod"/>
            </a:pPr>
            <a:r>
              <a:rPr lang="en-US" sz="2000" b="0" dirty="0" smtClean="0"/>
              <a:t>Total </a:t>
            </a:r>
            <a:r>
              <a:rPr lang="en-US" sz="2000" b="0" dirty="0" err="1" smtClean="0"/>
              <a:t>biaya</a:t>
            </a:r>
            <a:r>
              <a:rPr lang="en-US" sz="2000" b="0" dirty="0" smtClean="0"/>
              <a:t> </a:t>
            </a:r>
            <a:r>
              <a:rPr lang="en-US" sz="2000" b="0" dirty="0" err="1" smtClean="0"/>
              <a:t>penelitian</a:t>
            </a:r>
            <a:endParaRPr lang="en-US" sz="2000" b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140F328-11E0-4915-B1C8-254D8226AFB0}" type="slidenum">
              <a:rPr lang="de-DE" smtClean="0"/>
              <a:pPr/>
              <a:t>4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174938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PENGUSULAN PENELITIAN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59905" y="1084786"/>
            <a:ext cx="10153128" cy="5468215"/>
          </a:xfrm>
        </p:spPr>
        <p:txBody>
          <a:bodyPr/>
          <a:lstStyle/>
          <a:p>
            <a:r>
              <a:rPr lang="en-US" dirty="0" smtClean="0"/>
              <a:t>c. </a:t>
            </a:r>
            <a:r>
              <a:rPr lang="en-US" dirty="0" err="1" smtClean="0"/>
              <a:t>Lembaga</a:t>
            </a:r>
            <a:r>
              <a:rPr lang="en-US" dirty="0" smtClean="0"/>
              <a:t> </a:t>
            </a:r>
            <a:r>
              <a:rPr lang="en-US" dirty="0" err="1" smtClean="0"/>
              <a:t>Pengusul</a:t>
            </a:r>
            <a:endParaRPr lang="en-US" dirty="0" smtClean="0"/>
          </a:p>
          <a:p>
            <a:pPr marL="898525" indent="-536575">
              <a:buFont typeface="+mj-lt"/>
              <a:buAutoNum type="arabicPeriod"/>
            </a:pPr>
            <a:r>
              <a:rPr lang="en-US" sz="2000" b="0" dirty="0" err="1" smtClean="0"/>
              <a:t>Nama</a:t>
            </a:r>
            <a:r>
              <a:rPr lang="en-US" sz="2000" b="0" dirty="0" smtClean="0"/>
              <a:t> unit </a:t>
            </a:r>
            <a:r>
              <a:rPr lang="en-US" sz="2000" b="0" dirty="0" err="1" smtClean="0"/>
              <a:t>lembaga</a:t>
            </a:r>
            <a:r>
              <a:rPr lang="en-US" sz="2000" b="0" dirty="0" smtClean="0"/>
              <a:t> </a:t>
            </a:r>
            <a:r>
              <a:rPr lang="en-US" sz="2000" b="0" dirty="0" err="1" smtClean="0"/>
              <a:t>pengusul</a:t>
            </a:r>
            <a:endParaRPr lang="en-US" sz="2000" b="0" dirty="0"/>
          </a:p>
          <a:p>
            <a:pPr marL="898525" indent="-536575">
              <a:buFont typeface="+mj-lt"/>
              <a:buAutoNum type="arabicPeriod"/>
            </a:pPr>
            <a:r>
              <a:rPr lang="en-US" sz="2000" b="0" dirty="0" err="1" smtClean="0"/>
              <a:t>Sebutan</a:t>
            </a:r>
            <a:r>
              <a:rPr lang="en-US" sz="2000" b="0" dirty="0" smtClean="0"/>
              <a:t> </a:t>
            </a:r>
            <a:r>
              <a:rPr lang="en-US" sz="2000" b="0" dirty="0" err="1" smtClean="0"/>
              <a:t>jabatan</a:t>
            </a:r>
            <a:r>
              <a:rPr lang="en-US" sz="2000" b="0" dirty="0" smtClean="0"/>
              <a:t> unit</a:t>
            </a:r>
          </a:p>
          <a:p>
            <a:pPr marL="898525" indent="-536575">
              <a:buFont typeface="+mj-lt"/>
              <a:buAutoNum type="arabicPeriod"/>
            </a:pPr>
            <a:r>
              <a:rPr lang="en-US" sz="2000" b="0" dirty="0" err="1" smtClean="0"/>
              <a:t>Nama</a:t>
            </a:r>
            <a:r>
              <a:rPr lang="en-US" sz="2000" b="0" dirty="0" smtClean="0"/>
              <a:t> </a:t>
            </a:r>
            <a:r>
              <a:rPr lang="en-US" sz="2000" b="0" dirty="0" err="1" smtClean="0"/>
              <a:t>pimpinan</a:t>
            </a:r>
            <a:endParaRPr lang="en-US" sz="2000" b="0" dirty="0"/>
          </a:p>
          <a:p>
            <a:pPr marL="898525" indent="-536575">
              <a:buFont typeface="+mj-lt"/>
              <a:buAutoNum type="arabicPeriod"/>
            </a:pPr>
            <a:r>
              <a:rPr lang="en-US" sz="2000" b="0" dirty="0" smtClean="0"/>
              <a:t>NIP/NIK </a:t>
            </a:r>
            <a:r>
              <a:rPr lang="en-US" sz="2000" b="0" dirty="0" err="1" smtClean="0"/>
              <a:t>pimpinan</a:t>
            </a:r>
            <a:endParaRPr lang="en-US" sz="2000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140F328-11E0-4915-B1C8-254D8226AFB0}" type="slidenum">
              <a:rPr lang="de-DE" smtClean="0"/>
              <a:pPr/>
              <a:t>5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191538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JUDUL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08584" y="979382"/>
            <a:ext cx="10215310" cy="5468215"/>
          </a:xfrm>
        </p:spPr>
        <p:txBody>
          <a:bodyPr/>
          <a:lstStyle/>
          <a:p>
            <a:pPr marL="342900" lvl="2" indent="-342900">
              <a:buClr>
                <a:srgbClr val="C00000"/>
              </a:buClr>
              <a:buFont typeface="Wingdings 3" pitchFamily="18" charset="2"/>
              <a:buChar char="´"/>
            </a:pPr>
            <a:endParaRPr lang="en-US" sz="2400" dirty="0" smtClean="0"/>
          </a:p>
          <a:p>
            <a:pPr marL="342900" lvl="2" indent="-342900">
              <a:buClr>
                <a:srgbClr val="C00000"/>
              </a:buClr>
              <a:buFont typeface="Wingdings 3" pitchFamily="18" charset="2"/>
              <a:buChar char="´"/>
            </a:pPr>
            <a:r>
              <a:rPr lang="en-US" sz="2400" dirty="0" err="1" smtClean="0"/>
              <a:t>Judul</a:t>
            </a:r>
            <a:r>
              <a:rPr lang="en-US" sz="2400" dirty="0" smtClean="0"/>
              <a:t> </a:t>
            </a:r>
            <a:r>
              <a:rPr lang="en-US" sz="2400" dirty="0" err="1"/>
              <a:t>tidak</a:t>
            </a:r>
            <a:r>
              <a:rPr lang="en-US" sz="2400" dirty="0"/>
              <a:t> </a:t>
            </a:r>
            <a:r>
              <a:rPr lang="en-US" sz="2400" dirty="0" err="1"/>
              <a:t>terlalu</a:t>
            </a:r>
            <a:r>
              <a:rPr lang="en-US" sz="2400" dirty="0"/>
              <a:t> </a:t>
            </a:r>
            <a:r>
              <a:rPr lang="en-US" sz="2400" dirty="0" err="1" smtClean="0"/>
              <a:t>panjang</a:t>
            </a:r>
            <a:endParaRPr lang="en-US" sz="2400" dirty="0"/>
          </a:p>
          <a:p>
            <a:pPr marL="342900" lvl="2" indent="-342900">
              <a:buClr>
                <a:srgbClr val="C00000"/>
              </a:buClr>
              <a:buFont typeface="Wingdings 3" pitchFamily="18" charset="2"/>
              <a:buChar char="´"/>
            </a:pPr>
            <a:r>
              <a:rPr lang="en-US" sz="2400" dirty="0" err="1" smtClean="0"/>
              <a:t>Judul</a:t>
            </a:r>
            <a:r>
              <a:rPr lang="en-US" sz="2400" dirty="0" smtClean="0"/>
              <a:t> </a:t>
            </a:r>
            <a:r>
              <a:rPr lang="en-US" sz="2400" dirty="0" err="1" smtClean="0"/>
              <a:t>tidak</a:t>
            </a:r>
            <a:r>
              <a:rPr lang="en-US" sz="2400" dirty="0" smtClean="0"/>
              <a:t> </a:t>
            </a:r>
            <a:r>
              <a:rPr lang="en-US" sz="2400" dirty="0" err="1" smtClean="0"/>
              <a:t>tendensius</a:t>
            </a:r>
            <a:endParaRPr lang="en-US" sz="2400" dirty="0"/>
          </a:p>
          <a:p>
            <a:pPr marL="342900" lvl="2" indent="-342900">
              <a:buClr>
                <a:srgbClr val="C00000"/>
              </a:buClr>
              <a:buFont typeface="Wingdings 3" pitchFamily="18" charset="2"/>
              <a:buChar char="´"/>
            </a:pPr>
            <a:r>
              <a:rPr lang="en-US" sz="2400" dirty="0" err="1"/>
              <a:t>Spesifik</a:t>
            </a:r>
            <a:r>
              <a:rPr lang="en-US" sz="2400" dirty="0"/>
              <a:t> (</a:t>
            </a:r>
            <a:r>
              <a:rPr lang="en-US" sz="2400" dirty="0" err="1"/>
              <a:t>tidak</a:t>
            </a:r>
            <a:r>
              <a:rPr lang="en-US" sz="2400" dirty="0"/>
              <a:t> general) </a:t>
            </a:r>
            <a:r>
              <a:rPr lang="en-US" sz="2400" dirty="0" err="1"/>
              <a:t>sesuai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research question/ </a:t>
            </a:r>
            <a:r>
              <a:rPr lang="en-US" sz="2400" dirty="0" err="1"/>
              <a:t>permasalahan</a:t>
            </a:r>
            <a:r>
              <a:rPr lang="en-US" sz="2400" dirty="0"/>
              <a:t>, 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tidak</a:t>
            </a:r>
            <a:r>
              <a:rPr lang="en-US" sz="2400" dirty="0"/>
              <a:t> </a:t>
            </a:r>
            <a:r>
              <a:rPr lang="en-US" sz="2400" dirty="0" err="1"/>
              <a:t>menimbulkan</a:t>
            </a:r>
            <a:r>
              <a:rPr lang="en-US" sz="2400" dirty="0"/>
              <a:t> </a:t>
            </a:r>
            <a:r>
              <a:rPr lang="en-US" sz="2400" dirty="0" err="1"/>
              <a:t>multitafsir</a:t>
            </a:r>
            <a:r>
              <a:rPr lang="en-US" sz="2400" dirty="0" smtClean="0"/>
              <a:t>.</a:t>
            </a:r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140F328-11E0-4915-B1C8-254D8226AFB0}" type="slidenum">
              <a:rPr lang="de-DE" smtClean="0"/>
              <a:pPr/>
              <a:t>6</a:t>
            </a:fld>
            <a:endParaRPr lang="de-DE"/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1208584" y="1196752"/>
            <a:ext cx="8460432" cy="5105400"/>
          </a:xfrm>
          <a:prstGeom prst="rect">
            <a:avLst/>
          </a:prstGeom>
        </p:spPr>
        <p:txBody>
          <a:bodyPr lIns="104863" tIns="52432" rIns="104863" bIns="52432"/>
          <a:lstStyle>
            <a:lvl1pPr marL="393238" indent="-393238" algn="l" rtl="0" eaLnBrk="0" fontAlgn="base" hangingPunct="0">
              <a:spcBef>
                <a:spcPct val="20000"/>
              </a:spcBef>
              <a:spcAft>
                <a:spcPct val="0"/>
              </a:spcAft>
              <a:defRPr sz="2300" b="1">
                <a:solidFill>
                  <a:schemeClr val="tx1"/>
                </a:solidFill>
                <a:latin typeface="Century Gothic" pitchFamily="34" charset="0"/>
                <a:ea typeface="+mn-ea"/>
                <a:cs typeface="+mn-cs"/>
              </a:defRPr>
            </a:lvl1pPr>
            <a:lvl2pPr marL="852015" indent="-327698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800" b="1">
                <a:solidFill>
                  <a:schemeClr val="tx1"/>
                </a:solidFill>
                <a:latin typeface="Century Gothic" pitchFamily="34" charset="0"/>
              </a:defRPr>
            </a:lvl2pPr>
            <a:lvl3pPr marL="1310792" indent="-262158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chemeClr val="tx1"/>
                </a:solidFill>
                <a:latin typeface="Century Gothic" pitchFamily="34" charset="0"/>
              </a:defRPr>
            </a:lvl3pPr>
            <a:lvl4pPr marL="1835109" indent="-262158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300">
                <a:solidFill>
                  <a:schemeClr val="tx1"/>
                </a:solidFill>
                <a:latin typeface="Century Gothic" pitchFamily="34" charset="0"/>
              </a:defRPr>
            </a:lvl4pPr>
            <a:lvl5pPr marL="2359426" indent="-262158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Century Gothic" pitchFamily="34" charset="0"/>
              </a:defRPr>
            </a:lvl5pPr>
            <a:lvl6pPr marL="2883743" indent="-262158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+mn-lt"/>
              </a:defRPr>
            </a:lvl6pPr>
            <a:lvl7pPr marL="3408060" indent="-262158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+mn-lt"/>
              </a:defRPr>
            </a:lvl7pPr>
            <a:lvl8pPr marL="3932377" indent="-262158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+mn-lt"/>
              </a:defRPr>
            </a:lvl8pPr>
            <a:lvl9pPr marL="4456694" indent="-262158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+mn-lt"/>
              </a:defRPr>
            </a:lvl9pPr>
          </a:lstStyle>
          <a:p>
            <a:pPr marL="342900" lvl="2" indent="-342900"/>
            <a:endParaRPr lang="en-US" sz="2000" b="0" dirty="0" smtClean="0"/>
          </a:p>
          <a:p>
            <a:endParaRPr lang="en-US" b="0" dirty="0"/>
          </a:p>
        </p:txBody>
      </p:sp>
    </p:spTree>
    <p:extLst>
      <p:ext uri="{BB962C8B-B14F-4D97-AF65-F5344CB8AC3E}">
        <p14:creationId xmlns:p14="http://schemas.microsoft.com/office/powerpoint/2010/main" val="5337610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ABSTRAK/RINGKASAN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140F328-11E0-4915-B1C8-254D8226AFB0}" type="slidenum">
              <a:rPr lang="de-DE" smtClean="0"/>
              <a:pPr/>
              <a:t>7</a:t>
            </a:fld>
            <a:endParaRPr lang="de-DE"/>
          </a:p>
        </p:txBody>
      </p:sp>
      <p:sp>
        <p:nvSpPr>
          <p:cNvPr id="5" name="Content Placeholder 2">
            <a:extLst>
              <a:ext uri="{FF2B5EF4-FFF2-40B4-BE49-F238E27FC236}">
                <a16:creationId xmlns="" xmlns:a16="http://schemas.microsoft.com/office/drawing/2014/main" id="{29CE8259-2AE8-413D-B8BF-B895F3E9BC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9904" y="979382"/>
            <a:ext cx="10163989" cy="5468215"/>
          </a:xfrm>
        </p:spPr>
        <p:txBody>
          <a:bodyPr>
            <a:normAutofit/>
          </a:bodyPr>
          <a:lstStyle/>
          <a:p>
            <a:pPr marL="342900" indent="-342900" algn="just">
              <a:buClr>
                <a:srgbClr val="C00000"/>
              </a:buClr>
              <a:buFont typeface="Wingdings 3" pitchFamily="18" charset="2"/>
              <a:buChar char="´"/>
            </a:pPr>
            <a:endParaRPr lang="en-US" sz="2400" b="0" dirty="0" smtClean="0"/>
          </a:p>
          <a:p>
            <a:pPr marL="342900" indent="-342900" algn="just">
              <a:buClr>
                <a:srgbClr val="C00000"/>
              </a:buClr>
              <a:buFont typeface="Wingdings 3" pitchFamily="18" charset="2"/>
              <a:buChar char="´"/>
            </a:pPr>
            <a:r>
              <a:rPr lang="id-ID" sz="2400" b="0" dirty="0" smtClean="0"/>
              <a:t>Ringkasan penelitian tidak lebih dari 500 kata </a:t>
            </a:r>
          </a:p>
          <a:p>
            <a:pPr marL="342900" indent="-342900" algn="just">
              <a:buClr>
                <a:srgbClr val="C00000"/>
              </a:buClr>
              <a:buFont typeface="Wingdings 3" pitchFamily="18" charset="2"/>
              <a:buChar char="´"/>
            </a:pPr>
            <a:r>
              <a:rPr lang="en-US" sz="2400" b="0" dirty="0"/>
              <a:t>L</a:t>
            </a:r>
            <a:r>
              <a:rPr lang="id-ID" sz="2400" b="0" dirty="0" smtClean="0"/>
              <a:t>atar belakang penelitian</a:t>
            </a:r>
            <a:r>
              <a:rPr lang="en-US" sz="2400" b="0" dirty="0" smtClean="0"/>
              <a:t> </a:t>
            </a:r>
            <a:r>
              <a:rPr lang="en-US" sz="2400" b="0" dirty="0" err="1" smtClean="0"/>
              <a:t>secara</a:t>
            </a:r>
            <a:r>
              <a:rPr lang="en-US" sz="2400" b="0" dirty="0" smtClean="0"/>
              <a:t> </a:t>
            </a:r>
            <a:r>
              <a:rPr lang="en-US" sz="2400" b="0" dirty="0" err="1" smtClean="0"/>
              <a:t>ringkas</a:t>
            </a:r>
            <a:r>
              <a:rPr lang="id-ID" sz="2400" b="0" dirty="0" smtClean="0"/>
              <a:t>, tujuan dan tahapan metode penelitian, luaran yang ditargetkan, serta uraian TKT penelitian yang diusulkan.</a:t>
            </a:r>
            <a:endParaRPr lang="en-US" sz="2400" b="0" dirty="0" smtClean="0"/>
          </a:p>
          <a:p>
            <a:pPr marL="342900" indent="-342900" algn="just">
              <a:buClr>
                <a:srgbClr val="C00000"/>
              </a:buClr>
              <a:buFont typeface="Wingdings 3" pitchFamily="18" charset="2"/>
              <a:buChar char="´"/>
            </a:pPr>
            <a:r>
              <a:rPr lang="en-US" sz="2400" b="0" dirty="0" err="1"/>
              <a:t>Ringkasan</a:t>
            </a:r>
            <a:r>
              <a:rPr lang="en-US" sz="2400" b="0" dirty="0"/>
              <a:t> </a:t>
            </a:r>
            <a:r>
              <a:rPr lang="en-US" sz="2400" b="0" dirty="0" err="1"/>
              <a:t>harus</a:t>
            </a:r>
            <a:r>
              <a:rPr lang="en-US" sz="2400" b="0" dirty="0"/>
              <a:t> </a:t>
            </a:r>
            <a:r>
              <a:rPr lang="en-US" sz="2400" b="0" dirty="0" err="1"/>
              <a:t>mampu</a:t>
            </a:r>
            <a:r>
              <a:rPr lang="en-US" sz="2400" b="0" dirty="0"/>
              <a:t> </a:t>
            </a:r>
            <a:r>
              <a:rPr lang="en-US" sz="2400" b="0" dirty="0" err="1"/>
              <a:t>menguraikan</a:t>
            </a:r>
            <a:r>
              <a:rPr lang="en-US" sz="2400" b="0" dirty="0"/>
              <a:t> </a:t>
            </a:r>
            <a:r>
              <a:rPr lang="en-US" sz="2400" b="0" dirty="0" err="1"/>
              <a:t>secara</a:t>
            </a:r>
            <a:r>
              <a:rPr lang="en-US" sz="2400" b="0" dirty="0"/>
              <a:t> </a:t>
            </a:r>
            <a:r>
              <a:rPr lang="en-US" sz="2400" b="0" dirty="0" err="1"/>
              <a:t>cermat</a:t>
            </a:r>
            <a:r>
              <a:rPr lang="en-US" sz="2400" b="0" dirty="0"/>
              <a:t> </a:t>
            </a:r>
            <a:r>
              <a:rPr lang="en-US" sz="2400" b="0" dirty="0" err="1"/>
              <a:t>dan</a:t>
            </a:r>
            <a:r>
              <a:rPr lang="en-US" sz="2400" b="0" dirty="0"/>
              <a:t> </a:t>
            </a:r>
            <a:r>
              <a:rPr lang="en-US" sz="2400" b="0" dirty="0" err="1"/>
              <a:t>singkat</a:t>
            </a:r>
            <a:r>
              <a:rPr lang="en-US" sz="2400" b="0" dirty="0"/>
              <a:t> </a:t>
            </a:r>
            <a:r>
              <a:rPr lang="en-US" sz="2400" b="0" dirty="0" err="1"/>
              <a:t>tentang</a:t>
            </a:r>
            <a:r>
              <a:rPr lang="en-US" sz="2400" b="0" dirty="0"/>
              <a:t> </a:t>
            </a:r>
            <a:r>
              <a:rPr lang="en-US" sz="2400" b="0" dirty="0" err="1"/>
              <a:t>rencana</a:t>
            </a:r>
            <a:r>
              <a:rPr lang="en-US" sz="2400" b="0" dirty="0"/>
              <a:t> </a:t>
            </a:r>
            <a:r>
              <a:rPr lang="en-US" sz="2400" b="0" dirty="0" err="1"/>
              <a:t>kegiatan</a:t>
            </a:r>
            <a:r>
              <a:rPr lang="en-US" sz="2400" b="0" dirty="0"/>
              <a:t> yang </a:t>
            </a:r>
            <a:r>
              <a:rPr lang="en-US" sz="2400" b="0" dirty="0" err="1"/>
              <a:t>diusulkan</a:t>
            </a:r>
            <a:r>
              <a:rPr lang="en-US" sz="2400" b="0" dirty="0"/>
              <a:t>. </a:t>
            </a:r>
            <a:endParaRPr lang="id-ID" sz="2400" b="0" dirty="0" smtClean="0"/>
          </a:p>
          <a:p>
            <a:pPr marL="342900" indent="-342900" algn="just">
              <a:buClr>
                <a:srgbClr val="C00000"/>
              </a:buClr>
              <a:buFont typeface="Wingdings 3" pitchFamily="18" charset="2"/>
              <a:buChar char="´"/>
            </a:pPr>
            <a:r>
              <a:rPr lang="id-ID" sz="2400" b="0" dirty="0" smtClean="0"/>
              <a:t>Maksimal 5 kata </a:t>
            </a:r>
            <a:r>
              <a:rPr lang="id-ID" sz="2400" b="0" dirty="0" smtClean="0"/>
              <a:t>kunci</a:t>
            </a:r>
            <a:r>
              <a:rPr lang="en-US" sz="2400" b="0" dirty="0" smtClean="0"/>
              <a:t>.</a:t>
            </a:r>
            <a:endParaRPr lang="en-US" sz="2400" b="0" dirty="0" smtClean="0"/>
          </a:p>
        </p:txBody>
      </p:sp>
    </p:spTree>
    <p:extLst>
      <p:ext uri="{BB962C8B-B14F-4D97-AF65-F5344CB8AC3E}">
        <p14:creationId xmlns:p14="http://schemas.microsoft.com/office/powerpoint/2010/main" val="17015511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PENDAHULUAN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59904" y="979382"/>
            <a:ext cx="10163989" cy="5468215"/>
          </a:xfrm>
        </p:spPr>
        <p:txBody>
          <a:bodyPr/>
          <a:lstStyle/>
          <a:p>
            <a:pPr algn="just">
              <a:buClr>
                <a:srgbClr val="C00000"/>
              </a:buClr>
              <a:buFont typeface="Wingdings 3" pitchFamily="18" charset="2"/>
              <a:buChar char="´"/>
            </a:pPr>
            <a:endParaRPr lang="en-US" sz="2400" b="0" dirty="0" smtClean="0"/>
          </a:p>
          <a:p>
            <a:pPr algn="just">
              <a:buClr>
                <a:srgbClr val="C00000"/>
              </a:buClr>
              <a:buFont typeface="Wingdings 3" pitchFamily="18" charset="2"/>
              <a:buChar char="´"/>
            </a:pPr>
            <a:r>
              <a:rPr lang="id-ID" sz="2400" b="0" dirty="0" smtClean="0"/>
              <a:t>Tidak </a:t>
            </a:r>
            <a:r>
              <a:rPr lang="id-ID" sz="2400" b="0" dirty="0"/>
              <a:t>lebih dari 500 kata</a:t>
            </a:r>
          </a:p>
          <a:p>
            <a:pPr algn="just">
              <a:buClr>
                <a:srgbClr val="C00000"/>
              </a:buClr>
              <a:buFont typeface="Wingdings 3" pitchFamily="18" charset="2"/>
              <a:buChar char="´"/>
            </a:pPr>
            <a:r>
              <a:rPr lang="en-US" sz="2400" b="0" dirty="0" smtClean="0"/>
              <a:t>L</a:t>
            </a:r>
            <a:r>
              <a:rPr lang="id-ID" sz="2400" b="0" dirty="0" smtClean="0"/>
              <a:t>atar </a:t>
            </a:r>
            <a:r>
              <a:rPr lang="id-ID" sz="2400" b="0" dirty="0"/>
              <a:t>belakang dan permasalahan yang akan </a:t>
            </a:r>
            <a:r>
              <a:rPr lang="id-ID" sz="2400" b="0" dirty="0" smtClean="0"/>
              <a:t>diteliti</a:t>
            </a:r>
            <a:endParaRPr lang="en-US" sz="2400" b="0" dirty="0"/>
          </a:p>
          <a:p>
            <a:pPr algn="just">
              <a:buClr>
                <a:srgbClr val="C00000"/>
              </a:buClr>
              <a:buFont typeface="Wingdings 3" pitchFamily="18" charset="2"/>
              <a:buChar char="´"/>
            </a:pPr>
            <a:r>
              <a:rPr lang="en-US" sz="2400" b="0" dirty="0" err="1" smtClean="0"/>
              <a:t>Studi</a:t>
            </a:r>
            <a:r>
              <a:rPr lang="en-US" sz="2400" b="0" dirty="0" smtClean="0"/>
              <a:t> </a:t>
            </a:r>
            <a:r>
              <a:rPr lang="en-US" sz="2400" b="0" dirty="0" err="1"/>
              <a:t>pendahuluan</a:t>
            </a:r>
            <a:r>
              <a:rPr lang="en-US" sz="2400" b="0" dirty="0"/>
              <a:t> yang </a:t>
            </a:r>
            <a:r>
              <a:rPr lang="en-US" sz="2400" b="0" dirty="0" err="1"/>
              <a:t>telah</a:t>
            </a:r>
            <a:r>
              <a:rPr lang="en-US" sz="2400" b="0" dirty="0"/>
              <a:t> </a:t>
            </a:r>
            <a:r>
              <a:rPr lang="en-US" sz="2400" b="0" dirty="0" err="1"/>
              <a:t>dilaksanakan</a:t>
            </a:r>
            <a:r>
              <a:rPr lang="en-US" sz="2400" b="0" dirty="0"/>
              <a:t> </a:t>
            </a:r>
            <a:r>
              <a:rPr lang="en-US" sz="2400" b="0" dirty="0" err="1"/>
              <a:t>dan</a:t>
            </a:r>
            <a:r>
              <a:rPr lang="en-US" sz="2400" b="0" dirty="0"/>
              <a:t> </a:t>
            </a:r>
            <a:r>
              <a:rPr lang="en-US" sz="2400" b="0" dirty="0" err="1"/>
              <a:t>hasil</a:t>
            </a:r>
            <a:r>
              <a:rPr lang="en-US" sz="2400" b="0" dirty="0"/>
              <a:t> yang </a:t>
            </a:r>
            <a:r>
              <a:rPr lang="en-US" sz="2400" b="0" dirty="0" err="1"/>
              <a:t>sudah</a:t>
            </a:r>
            <a:r>
              <a:rPr lang="en-US" sz="2400" b="0" dirty="0"/>
              <a:t> </a:t>
            </a:r>
            <a:r>
              <a:rPr lang="en-US" sz="2400" b="0" dirty="0" err="1"/>
              <a:t>dicapai</a:t>
            </a:r>
            <a:r>
              <a:rPr lang="en-US" sz="2400" b="0" dirty="0" smtClean="0"/>
              <a:t>, </a:t>
            </a:r>
            <a:r>
              <a:rPr lang="en-US" sz="2400" b="0" dirty="0" err="1"/>
              <a:t>Temuan</a:t>
            </a:r>
            <a:r>
              <a:rPr lang="en-US" sz="2400" b="0" dirty="0"/>
              <a:t>/</a:t>
            </a:r>
            <a:r>
              <a:rPr lang="en-US" sz="2400" b="0" dirty="0" err="1"/>
              <a:t>inovasi</a:t>
            </a:r>
            <a:r>
              <a:rPr lang="en-US" sz="2400" b="0" dirty="0"/>
              <a:t> yang </a:t>
            </a:r>
            <a:r>
              <a:rPr lang="en-US" sz="2400" b="0" dirty="0" err="1"/>
              <a:t>ditargetkan</a:t>
            </a:r>
            <a:r>
              <a:rPr lang="en-US" sz="2400" b="0" dirty="0"/>
              <a:t> </a:t>
            </a:r>
            <a:r>
              <a:rPr lang="en-US" sz="2400" b="0" dirty="0" err="1"/>
              <a:t>serta</a:t>
            </a:r>
            <a:r>
              <a:rPr lang="en-US" sz="2400" b="0" dirty="0"/>
              <a:t> </a:t>
            </a:r>
            <a:r>
              <a:rPr lang="en-US" sz="2400" b="0" dirty="0" err="1" smtClean="0"/>
              <a:t>penerapannya</a:t>
            </a:r>
            <a:endParaRPr lang="en-US" sz="2400" b="0" dirty="0"/>
          </a:p>
          <a:p>
            <a:pPr algn="just">
              <a:buClr>
                <a:srgbClr val="C00000"/>
              </a:buClr>
              <a:buFont typeface="Wingdings 3" pitchFamily="18" charset="2"/>
              <a:buChar char="´"/>
            </a:pPr>
            <a:r>
              <a:rPr lang="en-US" sz="2400" b="0" dirty="0"/>
              <a:t>T</a:t>
            </a:r>
            <a:r>
              <a:rPr lang="id-ID" sz="2400" b="0" dirty="0" smtClean="0"/>
              <a:t>ujuan </a:t>
            </a:r>
            <a:r>
              <a:rPr lang="id-ID" sz="2400" b="0" dirty="0"/>
              <a:t>khusus dan urgensi penelitian</a:t>
            </a:r>
          </a:p>
          <a:p>
            <a:pPr algn="just">
              <a:buClr>
                <a:srgbClr val="C00000"/>
              </a:buClr>
              <a:buFont typeface="Wingdings 3" pitchFamily="18" charset="2"/>
              <a:buChar char="´"/>
            </a:pPr>
            <a:r>
              <a:rPr lang="id-ID" sz="2400" b="0" dirty="0"/>
              <a:t>Uraian </a:t>
            </a:r>
            <a:r>
              <a:rPr lang="id-ID" sz="2400" b="0" dirty="0" smtClean="0"/>
              <a:t>t</a:t>
            </a:r>
            <a:r>
              <a:rPr lang="en-US" sz="2400" b="0" dirty="0" err="1" smtClean="0"/>
              <a:t>entang</a:t>
            </a:r>
            <a:r>
              <a:rPr lang="id-ID" sz="2400" b="0" dirty="0" smtClean="0"/>
              <a:t> </a:t>
            </a:r>
            <a:r>
              <a:rPr lang="id-ID" sz="2400" b="0" dirty="0"/>
              <a:t>spesifikasi khusus terkait </a:t>
            </a:r>
            <a:r>
              <a:rPr lang="id-ID" sz="2400" b="0" dirty="0" smtClean="0"/>
              <a:t>skema</a:t>
            </a:r>
            <a:r>
              <a:rPr lang="en-US" sz="2400" b="0" dirty="0" smtClean="0"/>
              <a:t>.</a:t>
            </a:r>
            <a:endParaRPr lang="en-US" sz="2400" b="0" dirty="0"/>
          </a:p>
          <a:p>
            <a:pPr algn="just">
              <a:buClr>
                <a:srgbClr val="C00000"/>
              </a:buClr>
              <a:buFont typeface="Wingdings 3" pitchFamily="18" charset="2"/>
              <a:buChar char="´"/>
            </a:pPr>
            <a:endParaRPr lang="id-ID" sz="2400" b="0" dirty="0"/>
          </a:p>
          <a:p>
            <a:pPr algn="just"/>
            <a:endParaRPr lang="en-US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140F328-11E0-4915-B1C8-254D8226AFB0}" type="slidenum">
              <a:rPr lang="de-DE" smtClean="0"/>
              <a:pPr/>
              <a:t>8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816523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TINJAUAN PUSTAKA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59904" y="979382"/>
            <a:ext cx="10163989" cy="5468215"/>
          </a:xfrm>
        </p:spPr>
        <p:txBody>
          <a:bodyPr/>
          <a:lstStyle/>
          <a:p>
            <a:pPr marL="0" indent="0">
              <a:buClr>
                <a:srgbClr val="C00000"/>
              </a:buClr>
            </a:pPr>
            <a:endParaRPr lang="en-US" sz="2400" b="0" dirty="0" smtClean="0"/>
          </a:p>
          <a:p>
            <a:pPr>
              <a:buClr>
                <a:srgbClr val="C00000"/>
              </a:buClr>
              <a:buFont typeface="Wingdings 3" pitchFamily="18" charset="2"/>
              <a:buChar char="´"/>
            </a:pPr>
            <a:r>
              <a:rPr lang="id-ID" sz="2400" b="0" dirty="0" smtClean="0"/>
              <a:t>Tidak </a:t>
            </a:r>
            <a:r>
              <a:rPr lang="id-ID" sz="2400" b="0" dirty="0"/>
              <a:t>lebih dari 1000 </a:t>
            </a:r>
            <a:r>
              <a:rPr lang="id-ID" sz="2400" b="0" dirty="0" smtClean="0"/>
              <a:t>kata</a:t>
            </a:r>
            <a:endParaRPr lang="id-ID" sz="2400" b="0" dirty="0"/>
          </a:p>
          <a:p>
            <a:pPr>
              <a:buClr>
                <a:srgbClr val="C00000"/>
              </a:buClr>
              <a:buFont typeface="Wingdings 3" pitchFamily="18" charset="2"/>
              <a:buChar char="´"/>
            </a:pPr>
            <a:r>
              <a:rPr lang="en-US" sz="2400" b="0" dirty="0" smtClean="0"/>
              <a:t>S</a:t>
            </a:r>
            <a:r>
              <a:rPr lang="id-ID" sz="2400" b="0" dirty="0" smtClean="0"/>
              <a:t>tate </a:t>
            </a:r>
            <a:r>
              <a:rPr lang="id-ID" sz="2400" b="0" dirty="0"/>
              <a:t>of the art, peta jalan dalam bidang yang </a:t>
            </a:r>
            <a:r>
              <a:rPr lang="id-ID" sz="2400" b="0" dirty="0" smtClean="0"/>
              <a:t>diteliti</a:t>
            </a:r>
            <a:endParaRPr lang="id-ID" sz="2400" b="0" dirty="0"/>
          </a:p>
          <a:p>
            <a:pPr>
              <a:buClr>
                <a:srgbClr val="C00000"/>
              </a:buClr>
              <a:buFont typeface="Wingdings 3" pitchFamily="18" charset="2"/>
              <a:buChar char="´"/>
            </a:pPr>
            <a:r>
              <a:rPr lang="id-ID" sz="2400" b="0" dirty="0"/>
              <a:t>Bagan dan roadmap (JPG/PNG) yang disisipkan</a:t>
            </a:r>
          </a:p>
          <a:p>
            <a:pPr>
              <a:buClr>
                <a:srgbClr val="C00000"/>
              </a:buClr>
              <a:buFont typeface="Wingdings 3" pitchFamily="18" charset="2"/>
              <a:buChar char="´"/>
            </a:pPr>
            <a:r>
              <a:rPr lang="id-ID" sz="2400" b="0" dirty="0"/>
              <a:t>Sumber referensi primer yang relevan dan hasil penelitian dalam jurnal atau paten</a:t>
            </a:r>
          </a:p>
          <a:p>
            <a:pPr>
              <a:buClr>
                <a:srgbClr val="C00000"/>
              </a:buClr>
              <a:buFont typeface="Wingdings 3" pitchFamily="18" charset="2"/>
              <a:buChar char="´"/>
            </a:pPr>
            <a:r>
              <a:rPr lang="id-ID" sz="2400" b="0" dirty="0"/>
              <a:t>Pustaka 10 tahun </a:t>
            </a:r>
            <a:r>
              <a:rPr lang="id-ID" sz="2400" b="0" dirty="0" smtClean="0"/>
              <a:t>terakhir</a:t>
            </a:r>
            <a:r>
              <a:rPr lang="en-US" sz="2400" b="0" dirty="0" smtClean="0"/>
              <a:t>.</a:t>
            </a:r>
            <a:endParaRPr lang="id-ID" sz="2400" b="0" dirty="0"/>
          </a:p>
          <a:p>
            <a:pPr>
              <a:buClr>
                <a:srgbClr val="C00000"/>
              </a:buClr>
              <a:buFont typeface="Wingdings 3" pitchFamily="18" charset="2"/>
              <a:buChar char="´"/>
            </a:pPr>
            <a:endParaRPr lang="en-US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140F328-11E0-4915-B1C8-254D8226AFB0}" type="slidenum">
              <a:rPr lang="de-DE" smtClean="0"/>
              <a:pPr/>
              <a:t>9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699301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Vortrag_Vorlage_EIT9">
  <a:themeElements>
    <a:clrScheme name="Vortrag_Vorlage_EIT9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Vortrag_Vorlage_EIT9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905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0" tIns="0" rIns="0" bIns="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80000"/>
          </a:lnSpc>
          <a:spcBef>
            <a:spcPct val="20000"/>
          </a:spcBef>
          <a:spcAft>
            <a:spcPct val="0"/>
          </a:spcAft>
          <a:buClrTx/>
          <a:buSzTx/>
          <a:buFontTx/>
          <a:buNone/>
          <a:tabLst/>
          <a:defRPr kumimoji="0" lang="de-DE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905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0" tIns="0" rIns="0" bIns="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80000"/>
          </a:lnSpc>
          <a:spcBef>
            <a:spcPct val="20000"/>
          </a:spcBef>
          <a:spcAft>
            <a:spcPct val="0"/>
          </a:spcAft>
          <a:buClrTx/>
          <a:buSzTx/>
          <a:buFontTx/>
          <a:buNone/>
          <a:tabLst/>
          <a:defRPr kumimoji="0" lang="de-DE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Vortrag_Vorlage_EIT9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ortrag_Vorlage_EIT9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ortrag_Vorlage_EIT9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ortrag_Vorlage_EIT9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ortrag_Vorlage_EIT9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ortrag_Vorlage_EIT9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ortrag_Vorlage_EIT9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Vortrag_Vorlage_EIT9</Template>
  <TotalTime>7590</TotalTime>
  <Words>624</Words>
  <Application>Microsoft Office PowerPoint</Application>
  <PresentationFormat>Custom</PresentationFormat>
  <Paragraphs>156</Paragraphs>
  <Slides>17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Vortrag_Vorlage_EIT9</vt:lpstr>
      <vt:lpstr>TEKNIK PENULISAN PROPOSAL PENELITIAN</vt:lpstr>
      <vt:lpstr>SISTEMATIKA PROPOSAL PENELITIAN</vt:lpstr>
      <vt:lpstr>IDENTITAS</vt:lpstr>
      <vt:lpstr>PENGUSULAN PENELITIAN</vt:lpstr>
      <vt:lpstr>PENGUSULAN PENELITIAN</vt:lpstr>
      <vt:lpstr>JUDUL</vt:lpstr>
      <vt:lpstr>ABSTRAK/RINGKASAN</vt:lpstr>
      <vt:lpstr>PENDAHULUAN</vt:lpstr>
      <vt:lpstr>TINJAUAN PUSTAKA</vt:lpstr>
      <vt:lpstr>METODE</vt:lpstr>
      <vt:lpstr>CONTOH DIAGRAM ALIR </vt:lpstr>
      <vt:lpstr>LUARAN DAN TARGET CAPAIAN</vt:lpstr>
      <vt:lpstr>RENCANA ANGGARAN BIAYA</vt:lpstr>
      <vt:lpstr>CONTOH RAB</vt:lpstr>
      <vt:lpstr>JADWAL</vt:lpstr>
      <vt:lpstr>DAFTAR PUSTAKA</vt:lpstr>
      <vt:lpstr>PowerPoint Presentation</vt:lpstr>
    </vt:vector>
  </TitlesOfParts>
  <Company>UniBw Muenchen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Folie 1</dc:title>
  <dc:creator>Wahyu</dc:creator>
  <cp:lastModifiedBy>X131e</cp:lastModifiedBy>
  <cp:revision>680</cp:revision>
  <cp:lastPrinted>2001-01-03T15:36:04Z</cp:lastPrinted>
  <dcterms:created xsi:type="dcterms:W3CDTF">2006-05-23T13:56:22Z</dcterms:created>
  <dcterms:modified xsi:type="dcterms:W3CDTF">2019-02-04T03:45:10Z</dcterms:modified>
</cp:coreProperties>
</file>