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diagrams/drawing34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rawing33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487" r:id="rId2"/>
    <p:sldId id="489" r:id="rId3"/>
    <p:sldId id="490" r:id="rId4"/>
    <p:sldId id="491" r:id="rId5"/>
    <p:sldId id="492" r:id="rId6"/>
    <p:sldId id="493" r:id="rId7"/>
    <p:sldId id="498" r:id="rId8"/>
    <p:sldId id="378" r:id="rId9"/>
    <p:sldId id="500" r:id="rId10"/>
    <p:sldId id="486" r:id="rId11"/>
    <p:sldId id="496" r:id="rId12"/>
    <p:sldId id="501" r:id="rId13"/>
    <p:sldId id="502" r:id="rId14"/>
    <p:sldId id="503" r:id="rId15"/>
    <p:sldId id="451" r:id="rId16"/>
    <p:sldId id="452" r:id="rId17"/>
    <p:sldId id="453" r:id="rId18"/>
    <p:sldId id="454" r:id="rId19"/>
    <p:sldId id="455" r:id="rId20"/>
    <p:sldId id="456" r:id="rId21"/>
    <p:sldId id="457" r:id="rId22"/>
    <p:sldId id="458" r:id="rId23"/>
    <p:sldId id="459" r:id="rId24"/>
    <p:sldId id="504" r:id="rId25"/>
    <p:sldId id="505" r:id="rId26"/>
    <p:sldId id="506" r:id="rId27"/>
    <p:sldId id="334" r:id="rId28"/>
    <p:sldId id="507" r:id="rId29"/>
    <p:sldId id="335" r:id="rId30"/>
    <p:sldId id="34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FF66"/>
    <a:srgbClr val="FFF2CC"/>
    <a:srgbClr val="403CF4"/>
    <a:srgbClr val="0922D9"/>
    <a:srgbClr val="FFFFFF"/>
    <a:srgbClr val="FFC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973" autoAdjust="0"/>
    <p:restoredTop sz="92624" autoAdjust="0"/>
  </p:normalViewPr>
  <p:slideViewPr>
    <p:cSldViewPr snapToGrid="0">
      <p:cViewPr varScale="1">
        <p:scale>
          <a:sx n="51" d="100"/>
          <a:sy n="51" d="100"/>
        </p:scale>
        <p:origin x="-342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29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129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#1">
  <dgm:title val=""/>
  <dgm:desc val=""/>
  <dgm:catLst>
    <dgm:cat type="colorful" pri="10200"/>
  </dgm:catLst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#2">
  <dgm:title val=""/>
  <dgm:desc val=""/>
  <dgm:catLst>
    <dgm:cat type="colorful" pri="10200"/>
  </dgm:catLst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67B2C8-14C9-4CC0-A77A-399C84DA1706}" type="doc">
      <dgm:prSet loTypeId="urn:microsoft.com/office/officeart/2008/layout/VerticalCurvedList#1" loCatId="list" qsTypeId="urn:microsoft.com/office/officeart/2005/8/quickstyle/simple1#33" qsCatId="simple" csTypeId="urn:microsoft.com/office/officeart/2005/8/colors/colorful2#1" csCatId="colorful" phldr="1"/>
      <dgm:spPr/>
      <dgm:t>
        <a:bodyPr/>
        <a:lstStyle/>
        <a:p>
          <a:endParaRPr lang="en-US"/>
        </a:p>
      </dgm:t>
    </dgm:pt>
    <dgm:pt modelId="{F4E668BF-92DD-4F55-879F-B9CCCCACB26E}">
      <dgm:prSet phldrT="[Text]"/>
      <dgm:spPr/>
      <dgm:t>
        <a:bodyPr/>
        <a:lstStyle/>
        <a:p>
          <a:r>
            <a:rPr lang="en-US" dirty="0"/>
            <a:t>PENGISIAN CATATAN HARIAN</a:t>
          </a:r>
        </a:p>
      </dgm:t>
    </dgm:pt>
    <dgm:pt modelId="{041D2460-9781-486E-8730-83379D32D133}" type="parTrans" cxnId="{69A3F681-14A7-45A7-9771-6E3B06D230F5}">
      <dgm:prSet/>
      <dgm:spPr/>
      <dgm:t>
        <a:bodyPr/>
        <a:lstStyle/>
        <a:p>
          <a:endParaRPr lang="en-US"/>
        </a:p>
      </dgm:t>
    </dgm:pt>
    <dgm:pt modelId="{B235267A-8542-49BA-A0B8-AA7B4245EF01}" type="sibTrans" cxnId="{69A3F681-14A7-45A7-9771-6E3B06D230F5}">
      <dgm:prSet/>
      <dgm:spPr/>
      <dgm:t>
        <a:bodyPr/>
        <a:lstStyle/>
        <a:p>
          <a:endParaRPr lang="en-US"/>
        </a:p>
      </dgm:t>
    </dgm:pt>
    <dgm:pt modelId="{EC130551-F336-407A-8AD1-94A9B17C5FD0}">
      <dgm:prSet phldrT="[Text]"/>
      <dgm:spPr/>
      <dgm:t>
        <a:bodyPr/>
        <a:lstStyle/>
        <a:p>
          <a:r>
            <a:rPr lang="en-US" dirty="0"/>
            <a:t>PENGUNGGAHAN LAPORAN KEMAJUAN</a:t>
          </a:r>
        </a:p>
      </dgm:t>
    </dgm:pt>
    <dgm:pt modelId="{E04267D2-8757-4F27-819F-8107F8F5AFB0}" type="parTrans" cxnId="{11DC94EF-C40C-4885-9AF9-A7E87493CCB3}">
      <dgm:prSet/>
      <dgm:spPr/>
      <dgm:t>
        <a:bodyPr/>
        <a:lstStyle/>
        <a:p>
          <a:endParaRPr lang="en-US"/>
        </a:p>
      </dgm:t>
    </dgm:pt>
    <dgm:pt modelId="{1C665056-14E0-47C6-B2F1-F9CCD5835132}" type="sibTrans" cxnId="{11DC94EF-C40C-4885-9AF9-A7E87493CCB3}">
      <dgm:prSet/>
      <dgm:spPr/>
      <dgm:t>
        <a:bodyPr/>
        <a:lstStyle/>
        <a:p>
          <a:endParaRPr lang="en-US"/>
        </a:p>
      </dgm:t>
    </dgm:pt>
    <dgm:pt modelId="{8FD43616-D5A0-4F05-8B53-8C9D778C945E}">
      <dgm:prSet phldrT="[Text]"/>
      <dgm:spPr/>
      <dgm:t>
        <a:bodyPr/>
        <a:lstStyle/>
        <a:p>
          <a:r>
            <a:rPr lang="en-US" dirty="0"/>
            <a:t>PENGAWASAN INTERNAL DAN EKSTERNAL</a:t>
          </a:r>
        </a:p>
      </dgm:t>
    </dgm:pt>
    <dgm:pt modelId="{111890D4-23FB-4D7E-B5DE-9412EAFE98F4}" type="parTrans" cxnId="{13C790FD-502E-4A78-A693-8FA56B6EFBA7}">
      <dgm:prSet/>
      <dgm:spPr/>
      <dgm:t>
        <a:bodyPr/>
        <a:lstStyle/>
        <a:p>
          <a:endParaRPr lang="en-US"/>
        </a:p>
      </dgm:t>
    </dgm:pt>
    <dgm:pt modelId="{F9EA3A35-5A4E-4742-B747-C218B42C09A9}" type="sibTrans" cxnId="{13C790FD-502E-4A78-A693-8FA56B6EFBA7}">
      <dgm:prSet/>
      <dgm:spPr/>
      <dgm:t>
        <a:bodyPr/>
        <a:lstStyle/>
        <a:p>
          <a:endParaRPr lang="en-US"/>
        </a:p>
      </dgm:t>
    </dgm:pt>
    <dgm:pt modelId="{27AD00E6-D5A8-441F-BC04-CECCD477B73B}" type="pres">
      <dgm:prSet presAssocID="{FC67B2C8-14C9-4CC0-A77A-399C84DA170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2FCA971-65DA-49B7-8C01-D5A21059ECFC}" type="pres">
      <dgm:prSet presAssocID="{FC67B2C8-14C9-4CC0-A77A-399C84DA1706}" presName="Name1" presStyleCnt="0"/>
      <dgm:spPr/>
    </dgm:pt>
    <dgm:pt modelId="{8BB18D91-54F6-48C2-B4E2-F375462FEEBA}" type="pres">
      <dgm:prSet presAssocID="{FC67B2C8-14C9-4CC0-A77A-399C84DA1706}" presName="cycle" presStyleCnt="0"/>
      <dgm:spPr/>
    </dgm:pt>
    <dgm:pt modelId="{E6B82D05-EF79-4F07-AC38-FE885A4EAF9B}" type="pres">
      <dgm:prSet presAssocID="{FC67B2C8-14C9-4CC0-A77A-399C84DA1706}" presName="srcNode" presStyleLbl="node1" presStyleIdx="0" presStyleCnt="3"/>
      <dgm:spPr/>
    </dgm:pt>
    <dgm:pt modelId="{E85155AA-B60D-4255-B797-E2BEFE881CFE}" type="pres">
      <dgm:prSet presAssocID="{FC67B2C8-14C9-4CC0-A77A-399C84DA1706}" presName="conn" presStyleLbl="parChTrans1D2" presStyleIdx="0" presStyleCnt="1"/>
      <dgm:spPr/>
      <dgm:t>
        <a:bodyPr/>
        <a:lstStyle/>
        <a:p>
          <a:endParaRPr lang="en-US"/>
        </a:p>
      </dgm:t>
    </dgm:pt>
    <dgm:pt modelId="{DBEE9F08-A72A-402F-A203-DB1F8A4C9325}" type="pres">
      <dgm:prSet presAssocID="{FC67B2C8-14C9-4CC0-A77A-399C84DA1706}" presName="extraNode" presStyleLbl="node1" presStyleIdx="0" presStyleCnt="3"/>
      <dgm:spPr/>
    </dgm:pt>
    <dgm:pt modelId="{20826267-B896-40B7-9446-25675CA3625E}" type="pres">
      <dgm:prSet presAssocID="{FC67B2C8-14C9-4CC0-A77A-399C84DA1706}" presName="dstNode" presStyleLbl="node1" presStyleIdx="0" presStyleCnt="3"/>
      <dgm:spPr/>
    </dgm:pt>
    <dgm:pt modelId="{6E91347E-C468-4CC0-BAF2-907E8CCFCAA8}" type="pres">
      <dgm:prSet presAssocID="{F4E668BF-92DD-4F55-879F-B9CCCCACB26E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21528D-A84D-49C0-8629-A30F226021D3}" type="pres">
      <dgm:prSet presAssocID="{F4E668BF-92DD-4F55-879F-B9CCCCACB26E}" presName="accent_1" presStyleCnt="0"/>
      <dgm:spPr/>
    </dgm:pt>
    <dgm:pt modelId="{8F6B843E-3B15-4005-AF55-095205AA98C8}" type="pres">
      <dgm:prSet presAssocID="{F4E668BF-92DD-4F55-879F-B9CCCCACB26E}" presName="accentRepeatNode" presStyleLbl="solidFgAcc1" presStyleIdx="0" presStyleCnt="3"/>
      <dgm:spPr/>
    </dgm:pt>
    <dgm:pt modelId="{8C61EDC2-9CE3-4A3F-9BCD-A126895CA23F}" type="pres">
      <dgm:prSet presAssocID="{EC130551-F336-407A-8AD1-94A9B17C5FD0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751350-0B22-4623-A27A-3C7B79EDEB58}" type="pres">
      <dgm:prSet presAssocID="{EC130551-F336-407A-8AD1-94A9B17C5FD0}" presName="accent_2" presStyleCnt="0"/>
      <dgm:spPr/>
    </dgm:pt>
    <dgm:pt modelId="{1FA9F433-A297-4A02-92FE-6233CF1EE604}" type="pres">
      <dgm:prSet presAssocID="{EC130551-F336-407A-8AD1-94A9B17C5FD0}" presName="accentRepeatNode" presStyleLbl="solidFgAcc1" presStyleIdx="1" presStyleCnt="3"/>
      <dgm:spPr/>
    </dgm:pt>
    <dgm:pt modelId="{3325C166-6FD7-4D0D-B57E-4C149720FEE9}" type="pres">
      <dgm:prSet presAssocID="{8FD43616-D5A0-4F05-8B53-8C9D778C945E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982210-D97E-47AA-B8F1-8367350AAA97}" type="pres">
      <dgm:prSet presAssocID="{8FD43616-D5A0-4F05-8B53-8C9D778C945E}" presName="accent_3" presStyleCnt="0"/>
      <dgm:spPr/>
    </dgm:pt>
    <dgm:pt modelId="{895D3818-3707-40A8-9CAC-9FFAF74DE86C}" type="pres">
      <dgm:prSet presAssocID="{8FD43616-D5A0-4F05-8B53-8C9D778C945E}" presName="accentRepeatNode" presStyleLbl="solidFgAcc1" presStyleIdx="2" presStyleCnt="3"/>
      <dgm:spPr/>
    </dgm:pt>
  </dgm:ptLst>
  <dgm:cxnLst>
    <dgm:cxn modelId="{0E2B2E40-E071-4AAB-848B-3DCEFDEA794B}" type="presOf" srcId="{FC67B2C8-14C9-4CC0-A77A-399C84DA1706}" destId="{27AD00E6-D5A8-441F-BC04-CECCD477B73B}" srcOrd="0" destOrd="0" presId="urn:microsoft.com/office/officeart/2008/layout/VerticalCurvedList#1"/>
    <dgm:cxn modelId="{A6A67115-473B-4E06-8587-E58AA5B3F212}" type="presOf" srcId="{8FD43616-D5A0-4F05-8B53-8C9D778C945E}" destId="{3325C166-6FD7-4D0D-B57E-4C149720FEE9}" srcOrd="0" destOrd="0" presId="urn:microsoft.com/office/officeart/2008/layout/VerticalCurvedList#1"/>
    <dgm:cxn modelId="{5405C7FE-1488-4B4C-A8E7-8E46D4FBFB1D}" type="presOf" srcId="{EC130551-F336-407A-8AD1-94A9B17C5FD0}" destId="{8C61EDC2-9CE3-4A3F-9BCD-A126895CA23F}" srcOrd="0" destOrd="0" presId="urn:microsoft.com/office/officeart/2008/layout/VerticalCurvedList#1"/>
    <dgm:cxn modelId="{7B62085A-D4D0-425C-A810-EA03CEE52CE3}" type="presOf" srcId="{B235267A-8542-49BA-A0B8-AA7B4245EF01}" destId="{E85155AA-B60D-4255-B797-E2BEFE881CFE}" srcOrd="0" destOrd="0" presId="urn:microsoft.com/office/officeart/2008/layout/VerticalCurvedList#1"/>
    <dgm:cxn modelId="{11DC94EF-C40C-4885-9AF9-A7E87493CCB3}" srcId="{FC67B2C8-14C9-4CC0-A77A-399C84DA1706}" destId="{EC130551-F336-407A-8AD1-94A9B17C5FD0}" srcOrd="1" destOrd="0" parTransId="{E04267D2-8757-4F27-819F-8107F8F5AFB0}" sibTransId="{1C665056-14E0-47C6-B2F1-F9CCD5835132}"/>
    <dgm:cxn modelId="{69A3F681-14A7-45A7-9771-6E3B06D230F5}" srcId="{FC67B2C8-14C9-4CC0-A77A-399C84DA1706}" destId="{F4E668BF-92DD-4F55-879F-B9CCCCACB26E}" srcOrd="0" destOrd="0" parTransId="{041D2460-9781-486E-8730-83379D32D133}" sibTransId="{B235267A-8542-49BA-A0B8-AA7B4245EF01}"/>
    <dgm:cxn modelId="{CFEDB0FF-0280-4ADF-85A1-69F1A21F747C}" type="presOf" srcId="{F4E668BF-92DD-4F55-879F-B9CCCCACB26E}" destId="{6E91347E-C468-4CC0-BAF2-907E8CCFCAA8}" srcOrd="0" destOrd="0" presId="urn:microsoft.com/office/officeart/2008/layout/VerticalCurvedList#1"/>
    <dgm:cxn modelId="{13C790FD-502E-4A78-A693-8FA56B6EFBA7}" srcId="{FC67B2C8-14C9-4CC0-A77A-399C84DA1706}" destId="{8FD43616-D5A0-4F05-8B53-8C9D778C945E}" srcOrd="2" destOrd="0" parTransId="{111890D4-23FB-4D7E-B5DE-9412EAFE98F4}" sibTransId="{F9EA3A35-5A4E-4742-B747-C218B42C09A9}"/>
    <dgm:cxn modelId="{445D6877-1FDD-46E3-8D20-B0BE45989ABF}" type="presParOf" srcId="{27AD00E6-D5A8-441F-BC04-CECCD477B73B}" destId="{42FCA971-65DA-49B7-8C01-D5A21059ECFC}" srcOrd="0" destOrd="0" presId="urn:microsoft.com/office/officeart/2008/layout/VerticalCurvedList#1"/>
    <dgm:cxn modelId="{7204AB29-68D7-4C26-975F-3B56371F3093}" type="presParOf" srcId="{42FCA971-65DA-49B7-8C01-D5A21059ECFC}" destId="{8BB18D91-54F6-48C2-B4E2-F375462FEEBA}" srcOrd="0" destOrd="0" presId="urn:microsoft.com/office/officeart/2008/layout/VerticalCurvedList#1"/>
    <dgm:cxn modelId="{D7631299-7325-4AB2-911B-769149DA38D7}" type="presParOf" srcId="{8BB18D91-54F6-48C2-B4E2-F375462FEEBA}" destId="{E6B82D05-EF79-4F07-AC38-FE885A4EAF9B}" srcOrd="0" destOrd="0" presId="urn:microsoft.com/office/officeart/2008/layout/VerticalCurvedList#1"/>
    <dgm:cxn modelId="{88854F8B-2CBC-4BB1-8B27-3D59261213EE}" type="presParOf" srcId="{8BB18D91-54F6-48C2-B4E2-F375462FEEBA}" destId="{E85155AA-B60D-4255-B797-E2BEFE881CFE}" srcOrd="1" destOrd="0" presId="urn:microsoft.com/office/officeart/2008/layout/VerticalCurvedList#1"/>
    <dgm:cxn modelId="{CA206D48-2DB1-4BF6-B753-28DE5E46F591}" type="presParOf" srcId="{8BB18D91-54F6-48C2-B4E2-F375462FEEBA}" destId="{DBEE9F08-A72A-402F-A203-DB1F8A4C9325}" srcOrd="2" destOrd="0" presId="urn:microsoft.com/office/officeart/2008/layout/VerticalCurvedList#1"/>
    <dgm:cxn modelId="{0C9F7B50-AA40-405D-960B-151F0F428576}" type="presParOf" srcId="{8BB18D91-54F6-48C2-B4E2-F375462FEEBA}" destId="{20826267-B896-40B7-9446-25675CA3625E}" srcOrd="3" destOrd="0" presId="urn:microsoft.com/office/officeart/2008/layout/VerticalCurvedList#1"/>
    <dgm:cxn modelId="{5A6AFB47-4DAB-4D57-B8C8-38E20F9A266B}" type="presParOf" srcId="{42FCA971-65DA-49B7-8C01-D5A21059ECFC}" destId="{6E91347E-C468-4CC0-BAF2-907E8CCFCAA8}" srcOrd="1" destOrd="0" presId="urn:microsoft.com/office/officeart/2008/layout/VerticalCurvedList#1"/>
    <dgm:cxn modelId="{FB2EC5F6-4CBD-40B0-8B54-D58E35D58C22}" type="presParOf" srcId="{42FCA971-65DA-49B7-8C01-D5A21059ECFC}" destId="{0521528D-A84D-49C0-8629-A30F226021D3}" srcOrd="2" destOrd="0" presId="urn:microsoft.com/office/officeart/2008/layout/VerticalCurvedList#1"/>
    <dgm:cxn modelId="{70C5103B-3564-496F-88F0-F7DA124C243B}" type="presParOf" srcId="{0521528D-A84D-49C0-8629-A30F226021D3}" destId="{8F6B843E-3B15-4005-AF55-095205AA98C8}" srcOrd="0" destOrd="0" presId="urn:microsoft.com/office/officeart/2008/layout/VerticalCurvedList#1"/>
    <dgm:cxn modelId="{DE1CAC89-A0F2-448B-AA7D-4A9EED1A2EB7}" type="presParOf" srcId="{42FCA971-65DA-49B7-8C01-D5A21059ECFC}" destId="{8C61EDC2-9CE3-4A3F-9BCD-A126895CA23F}" srcOrd="3" destOrd="0" presId="urn:microsoft.com/office/officeart/2008/layout/VerticalCurvedList#1"/>
    <dgm:cxn modelId="{F5F15B59-1B12-40C7-BB9E-B2D817C692D4}" type="presParOf" srcId="{42FCA971-65DA-49B7-8C01-D5A21059ECFC}" destId="{4E751350-0B22-4623-A27A-3C7B79EDEB58}" srcOrd="4" destOrd="0" presId="urn:microsoft.com/office/officeart/2008/layout/VerticalCurvedList#1"/>
    <dgm:cxn modelId="{0516CC87-6CE9-48F6-AEAF-B21AA9FB0AAD}" type="presParOf" srcId="{4E751350-0B22-4623-A27A-3C7B79EDEB58}" destId="{1FA9F433-A297-4A02-92FE-6233CF1EE604}" srcOrd="0" destOrd="0" presId="urn:microsoft.com/office/officeart/2008/layout/VerticalCurvedList#1"/>
    <dgm:cxn modelId="{E818457E-ED0B-4D19-8B76-D7644080C4F3}" type="presParOf" srcId="{42FCA971-65DA-49B7-8C01-D5A21059ECFC}" destId="{3325C166-6FD7-4D0D-B57E-4C149720FEE9}" srcOrd="5" destOrd="0" presId="urn:microsoft.com/office/officeart/2008/layout/VerticalCurvedList#1"/>
    <dgm:cxn modelId="{F6A2DF90-7205-46C0-8C2D-658B1238F995}" type="presParOf" srcId="{42FCA971-65DA-49B7-8C01-D5A21059ECFC}" destId="{3D982210-D97E-47AA-B8F1-8367350AAA97}" srcOrd="6" destOrd="0" presId="urn:microsoft.com/office/officeart/2008/layout/VerticalCurvedList#1"/>
    <dgm:cxn modelId="{2A9EB21A-E556-42D3-8AD4-11A71A40715A}" type="presParOf" srcId="{3D982210-D97E-47AA-B8F1-8367350AAA97}" destId="{895D3818-3707-40A8-9CAC-9FFAF74DE86C}" srcOrd="0" destOrd="0" presId="urn:microsoft.com/office/officeart/2008/layout/VerticalCurvedLis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67B2C8-14C9-4CC0-A77A-399C84DA1706}" type="doc">
      <dgm:prSet loTypeId="urn:microsoft.com/office/officeart/2008/layout/VerticalCurvedList#2" loCatId="list" qsTypeId="urn:microsoft.com/office/officeart/2005/8/quickstyle/simple1#34" qsCatId="simple" csTypeId="urn:microsoft.com/office/officeart/2005/8/colors/colorful2#2" csCatId="colorful" phldr="1"/>
      <dgm:spPr/>
      <dgm:t>
        <a:bodyPr/>
        <a:lstStyle/>
        <a:p>
          <a:endParaRPr lang="en-US"/>
        </a:p>
      </dgm:t>
    </dgm:pt>
    <dgm:pt modelId="{F4E668BF-92DD-4F55-879F-B9CCCCACB26E}">
      <dgm:prSet phldrT="[Text]"/>
      <dgm:spPr/>
      <dgm:t>
        <a:bodyPr/>
        <a:lstStyle/>
        <a:p>
          <a:r>
            <a:rPr lang="en-US" dirty="0"/>
            <a:t>MENGUNGGAH LAPORAN AKHIR</a:t>
          </a:r>
        </a:p>
      </dgm:t>
    </dgm:pt>
    <dgm:pt modelId="{041D2460-9781-486E-8730-83379D32D133}" type="parTrans" cxnId="{69A3F681-14A7-45A7-9771-6E3B06D230F5}">
      <dgm:prSet/>
      <dgm:spPr/>
      <dgm:t>
        <a:bodyPr/>
        <a:lstStyle/>
        <a:p>
          <a:endParaRPr lang="en-US"/>
        </a:p>
      </dgm:t>
    </dgm:pt>
    <dgm:pt modelId="{B235267A-8542-49BA-A0B8-AA7B4245EF01}" type="sibTrans" cxnId="{69A3F681-14A7-45A7-9771-6E3B06D230F5}">
      <dgm:prSet/>
      <dgm:spPr/>
      <dgm:t>
        <a:bodyPr/>
        <a:lstStyle/>
        <a:p>
          <a:endParaRPr lang="en-US"/>
        </a:p>
      </dgm:t>
    </dgm:pt>
    <dgm:pt modelId="{0A4CAD74-A18B-4F34-8863-87DD0B33A466}">
      <dgm:prSet phldrT="[Text]"/>
      <dgm:spPr/>
      <dgm:t>
        <a:bodyPr/>
        <a:lstStyle/>
        <a:p>
          <a:r>
            <a:rPr lang="en-US" dirty="0"/>
            <a:t>MENGISI LAPORAN LUARAN</a:t>
          </a:r>
        </a:p>
      </dgm:t>
    </dgm:pt>
    <dgm:pt modelId="{96034C1D-DC70-4F9D-89CE-FFFE0115BCCE}" type="parTrans" cxnId="{A65AC151-4271-4421-BF6C-72A19E0B11DE}">
      <dgm:prSet/>
      <dgm:spPr/>
      <dgm:t>
        <a:bodyPr/>
        <a:lstStyle/>
        <a:p>
          <a:endParaRPr lang="en-US"/>
        </a:p>
      </dgm:t>
    </dgm:pt>
    <dgm:pt modelId="{3EFD5B37-6689-47EB-BA96-BE4A01DA3A7D}" type="sibTrans" cxnId="{A65AC151-4271-4421-BF6C-72A19E0B11DE}">
      <dgm:prSet/>
      <dgm:spPr/>
      <dgm:t>
        <a:bodyPr/>
        <a:lstStyle/>
        <a:p>
          <a:endParaRPr lang="en-US"/>
        </a:p>
      </dgm:t>
    </dgm:pt>
    <dgm:pt modelId="{8FD43616-D5A0-4F05-8B53-8C9D778C945E}">
      <dgm:prSet phldrT="[Text]"/>
      <dgm:spPr/>
      <dgm:t>
        <a:bodyPr/>
        <a:lstStyle/>
        <a:p>
          <a:r>
            <a:rPr lang="en-US" dirty="0"/>
            <a:t>MENGUNGGAH ARTIKEL, POSTER, DAN PROFIL</a:t>
          </a:r>
        </a:p>
      </dgm:t>
    </dgm:pt>
    <dgm:pt modelId="{111890D4-23FB-4D7E-B5DE-9412EAFE98F4}" type="parTrans" cxnId="{13C790FD-502E-4A78-A693-8FA56B6EFBA7}">
      <dgm:prSet/>
      <dgm:spPr/>
      <dgm:t>
        <a:bodyPr/>
        <a:lstStyle/>
        <a:p>
          <a:endParaRPr lang="en-US"/>
        </a:p>
      </dgm:t>
    </dgm:pt>
    <dgm:pt modelId="{F9EA3A35-5A4E-4742-B747-C218B42C09A9}" type="sibTrans" cxnId="{13C790FD-502E-4A78-A693-8FA56B6EFBA7}">
      <dgm:prSet/>
      <dgm:spPr/>
      <dgm:t>
        <a:bodyPr/>
        <a:lstStyle/>
        <a:p>
          <a:endParaRPr lang="en-US"/>
        </a:p>
      </dgm:t>
    </dgm:pt>
    <dgm:pt modelId="{B74CDE80-53C9-4D0C-81F3-AECCA09DA1C9}">
      <dgm:prSet phldrT="[Text]"/>
      <dgm:spPr/>
      <dgm:t>
        <a:bodyPr/>
        <a:lstStyle/>
        <a:p>
          <a:r>
            <a:rPr lang="en-US" dirty="0"/>
            <a:t>MENGIKUTI SEMINAR DAN PENILAIAN HASIL</a:t>
          </a:r>
        </a:p>
      </dgm:t>
    </dgm:pt>
    <dgm:pt modelId="{25506854-349A-4BE8-BEE2-56990EC98223}" type="parTrans" cxnId="{52476A3F-B6B3-4729-AB1C-3086510C4C1C}">
      <dgm:prSet/>
      <dgm:spPr/>
      <dgm:t>
        <a:bodyPr/>
        <a:lstStyle/>
        <a:p>
          <a:endParaRPr lang="en-US"/>
        </a:p>
      </dgm:t>
    </dgm:pt>
    <dgm:pt modelId="{603DE07C-3CF3-49DF-B6D8-6B7E6E073FE5}" type="sibTrans" cxnId="{52476A3F-B6B3-4729-AB1C-3086510C4C1C}">
      <dgm:prSet/>
      <dgm:spPr/>
      <dgm:t>
        <a:bodyPr/>
        <a:lstStyle/>
        <a:p>
          <a:endParaRPr lang="en-US"/>
        </a:p>
      </dgm:t>
    </dgm:pt>
    <dgm:pt modelId="{D0BF78DA-F3B9-4F46-B486-D00A4CB0F2B4}">
      <dgm:prSet phldrT="[Text]"/>
      <dgm:spPr/>
      <dgm:t>
        <a:bodyPr/>
        <a:lstStyle/>
        <a:p>
          <a:r>
            <a:rPr lang="en-US" dirty="0"/>
            <a:t>MENGUNGGAH PROPOSAL LANJUTAN (MULTI TAHUN)</a:t>
          </a:r>
        </a:p>
      </dgm:t>
    </dgm:pt>
    <dgm:pt modelId="{C1B7A155-BE99-46DB-A7AF-AF16494E6046}" type="parTrans" cxnId="{24EE6A2E-7DE5-4B96-B1F7-C462313CF305}">
      <dgm:prSet/>
      <dgm:spPr/>
      <dgm:t>
        <a:bodyPr/>
        <a:lstStyle/>
        <a:p>
          <a:endParaRPr lang="en-US"/>
        </a:p>
      </dgm:t>
    </dgm:pt>
    <dgm:pt modelId="{559D9A88-54F4-4777-85E9-7C5FEE748663}" type="sibTrans" cxnId="{24EE6A2E-7DE5-4B96-B1F7-C462313CF305}">
      <dgm:prSet/>
      <dgm:spPr/>
      <dgm:t>
        <a:bodyPr/>
        <a:lstStyle/>
        <a:p>
          <a:endParaRPr lang="en-US"/>
        </a:p>
      </dgm:t>
    </dgm:pt>
    <dgm:pt modelId="{27AD00E6-D5A8-441F-BC04-CECCD477B73B}" type="pres">
      <dgm:prSet presAssocID="{FC67B2C8-14C9-4CC0-A77A-399C84DA170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2FCA971-65DA-49B7-8C01-D5A21059ECFC}" type="pres">
      <dgm:prSet presAssocID="{FC67B2C8-14C9-4CC0-A77A-399C84DA1706}" presName="Name1" presStyleCnt="0"/>
      <dgm:spPr/>
    </dgm:pt>
    <dgm:pt modelId="{8BB18D91-54F6-48C2-B4E2-F375462FEEBA}" type="pres">
      <dgm:prSet presAssocID="{FC67B2C8-14C9-4CC0-A77A-399C84DA1706}" presName="cycle" presStyleCnt="0"/>
      <dgm:spPr/>
    </dgm:pt>
    <dgm:pt modelId="{E6B82D05-EF79-4F07-AC38-FE885A4EAF9B}" type="pres">
      <dgm:prSet presAssocID="{FC67B2C8-14C9-4CC0-A77A-399C84DA1706}" presName="srcNode" presStyleLbl="node1" presStyleIdx="0" presStyleCnt="5"/>
      <dgm:spPr/>
    </dgm:pt>
    <dgm:pt modelId="{E85155AA-B60D-4255-B797-E2BEFE881CFE}" type="pres">
      <dgm:prSet presAssocID="{FC67B2C8-14C9-4CC0-A77A-399C84DA1706}" presName="conn" presStyleLbl="parChTrans1D2" presStyleIdx="0" presStyleCnt="1"/>
      <dgm:spPr/>
      <dgm:t>
        <a:bodyPr/>
        <a:lstStyle/>
        <a:p>
          <a:endParaRPr lang="en-US"/>
        </a:p>
      </dgm:t>
    </dgm:pt>
    <dgm:pt modelId="{DBEE9F08-A72A-402F-A203-DB1F8A4C9325}" type="pres">
      <dgm:prSet presAssocID="{FC67B2C8-14C9-4CC0-A77A-399C84DA1706}" presName="extraNode" presStyleLbl="node1" presStyleIdx="0" presStyleCnt="5"/>
      <dgm:spPr/>
    </dgm:pt>
    <dgm:pt modelId="{20826267-B896-40B7-9446-25675CA3625E}" type="pres">
      <dgm:prSet presAssocID="{FC67B2C8-14C9-4CC0-A77A-399C84DA1706}" presName="dstNode" presStyleLbl="node1" presStyleIdx="0" presStyleCnt="5"/>
      <dgm:spPr/>
    </dgm:pt>
    <dgm:pt modelId="{6E91347E-C468-4CC0-BAF2-907E8CCFCAA8}" type="pres">
      <dgm:prSet presAssocID="{F4E668BF-92DD-4F55-879F-B9CCCCACB26E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21528D-A84D-49C0-8629-A30F226021D3}" type="pres">
      <dgm:prSet presAssocID="{F4E668BF-92DD-4F55-879F-B9CCCCACB26E}" presName="accent_1" presStyleCnt="0"/>
      <dgm:spPr/>
    </dgm:pt>
    <dgm:pt modelId="{8F6B843E-3B15-4005-AF55-095205AA98C8}" type="pres">
      <dgm:prSet presAssocID="{F4E668BF-92DD-4F55-879F-B9CCCCACB26E}" presName="accentRepeatNode" presStyleLbl="solidFgAcc1" presStyleIdx="0" presStyleCnt="5"/>
      <dgm:spPr/>
    </dgm:pt>
    <dgm:pt modelId="{BB2A1EB3-A149-4763-B2AB-05AA90AFE277}" type="pres">
      <dgm:prSet presAssocID="{0A4CAD74-A18B-4F34-8863-87DD0B33A466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F4CDAE-5F06-47C0-8C1B-FA2C1137E582}" type="pres">
      <dgm:prSet presAssocID="{0A4CAD74-A18B-4F34-8863-87DD0B33A466}" presName="accent_2" presStyleCnt="0"/>
      <dgm:spPr/>
    </dgm:pt>
    <dgm:pt modelId="{342BD8CA-6A13-4300-98EA-4458F5FA7A4A}" type="pres">
      <dgm:prSet presAssocID="{0A4CAD74-A18B-4F34-8863-87DD0B33A466}" presName="accentRepeatNode" presStyleLbl="solidFgAcc1" presStyleIdx="1" presStyleCnt="5"/>
      <dgm:spPr/>
    </dgm:pt>
    <dgm:pt modelId="{5416E98F-513A-425E-A63D-99DF92472541}" type="pres">
      <dgm:prSet presAssocID="{8FD43616-D5A0-4F05-8B53-8C9D778C945E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F3C82E-1CE9-47C9-87C9-F69D6B7C7D35}" type="pres">
      <dgm:prSet presAssocID="{8FD43616-D5A0-4F05-8B53-8C9D778C945E}" presName="accent_3" presStyleCnt="0"/>
      <dgm:spPr/>
    </dgm:pt>
    <dgm:pt modelId="{895D3818-3707-40A8-9CAC-9FFAF74DE86C}" type="pres">
      <dgm:prSet presAssocID="{8FD43616-D5A0-4F05-8B53-8C9D778C945E}" presName="accentRepeatNode" presStyleLbl="solidFgAcc1" presStyleIdx="2" presStyleCnt="5"/>
      <dgm:spPr/>
    </dgm:pt>
    <dgm:pt modelId="{C22D25CC-4B97-4D67-B711-F366FE677144}" type="pres">
      <dgm:prSet presAssocID="{B74CDE80-53C9-4D0C-81F3-AECCA09DA1C9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EF7037-C05A-4438-8AD0-62F1D2B8F51C}" type="pres">
      <dgm:prSet presAssocID="{B74CDE80-53C9-4D0C-81F3-AECCA09DA1C9}" presName="accent_4" presStyleCnt="0"/>
      <dgm:spPr/>
    </dgm:pt>
    <dgm:pt modelId="{4A806FC0-FE97-4AC8-92DE-FB84FB70C689}" type="pres">
      <dgm:prSet presAssocID="{B74CDE80-53C9-4D0C-81F3-AECCA09DA1C9}" presName="accentRepeatNode" presStyleLbl="solidFgAcc1" presStyleIdx="3" presStyleCnt="5"/>
      <dgm:spPr/>
    </dgm:pt>
    <dgm:pt modelId="{50F37CD1-E61E-4C84-B412-FA3740282284}" type="pres">
      <dgm:prSet presAssocID="{D0BF78DA-F3B9-4F46-B486-D00A4CB0F2B4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8833F3-6B4F-4223-96BB-C7E8AA264429}" type="pres">
      <dgm:prSet presAssocID="{D0BF78DA-F3B9-4F46-B486-D00A4CB0F2B4}" presName="accent_5" presStyleCnt="0"/>
      <dgm:spPr/>
    </dgm:pt>
    <dgm:pt modelId="{D7E2AB8F-24EA-4803-BD92-51ADCBB9F12A}" type="pres">
      <dgm:prSet presAssocID="{D0BF78DA-F3B9-4F46-B486-D00A4CB0F2B4}" presName="accentRepeatNode" presStyleLbl="solidFgAcc1" presStyleIdx="4" presStyleCnt="5"/>
      <dgm:spPr/>
    </dgm:pt>
  </dgm:ptLst>
  <dgm:cxnLst>
    <dgm:cxn modelId="{13C790FD-502E-4A78-A693-8FA56B6EFBA7}" srcId="{FC67B2C8-14C9-4CC0-A77A-399C84DA1706}" destId="{8FD43616-D5A0-4F05-8B53-8C9D778C945E}" srcOrd="2" destOrd="0" parTransId="{111890D4-23FB-4D7E-B5DE-9412EAFE98F4}" sibTransId="{F9EA3A35-5A4E-4742-B747-C218B42C09A9}"/>
    <dgm:cxn modelId="{A65AC151-4271-4421-BF6C-72A19E0B11DE}" srcId="{FC67B2C8-14C9-4CC0-A77A-399C84DA1706}" destId="{0A4CAD74-A18B-4F34-8863-87DD0B33A466}" srcOrd="1" destOrd="0" parTransId="{96034C1D-DC70-4F9D-89CE-FFFE0115BCCE}" sibTransId="{3EFD5B37-6689-47EB-BA96-BE4A01DA3A7D}"/>
    <dgm:cxn modelId="{E2F01479-4A8F-4D56-B64F-47B30634A43D}" type="presOf" srcId="{FC67B2C8-14C9-4CC0-A77A-399C84DA1706}" destId="{27AD00E6-D5A8-441F-BC04-CECCD477B73B}" srcOrd="0" destOrd="0" presId="urn:microsoft.com/office/officeart/2008/layout/VerticalCurvedList#2"/>
    <dgm:cxn modelId="{24EE6A2E-7DE5-4B96-B1F7-C462313CF305}" srcId="{FC67B2C8-14C9-4CC0-A77A-399C84DA1706}" destId="{D0BF78DA-F3B9-4F46-B486-D00A4CB0F2B4}" srcOrd="4" destOrd="0" parTransId="{C1B7A155-BE99-46DB-A7AF-AF16494E6046}" sibTransId="{559D9A88-54F4-4777-85E9-7C5FEE748663}"/>
    <dgm:cxn modelId="{133B0551-9BA8-4BDD-B47C-0030236B9DD2}" type="presOf" srcId="{F4E668BF-92DD-4F55-879F-B9CCCCACB26E}" destId="{6E91347E-C468-4CC0-BAF2-907E8CCFCAA8}" srcOrd="0" destOrd="0" presId="urn:microsoft.com/office/officeart/2008/layout/VerticalCurvedList#2"/>
    <dgm:cxn modelId="{52476A3F-B6B3-4729-AB1C-3086510C4C1C}" srcId="{FC67B2C8-14C9-4CC0-A77A-399C84DA1706}" destId="{B74CDE80-53C9-4D0C-81F3-AECCA09DA1C9}" srcOrd="3" destOrd="0" parTransId="{25506854-349A-4BE8-BEE2-56990EC98223}" sibTransId="{603DE07C-3CF3-49DF-B6D8-6B7E6E073FE5}"/>
    <dgm:cxn modelId="{69A3F681-14A7-45A7-9771-6E3B06D230F5}" srcId="{FC67B2C8-14C9-4CC0-A77A-399C84DA1706}" destId="{F4E668BF-92DD-4F55-879F-B9CCCCACB26E}" srcOrd="0" destOrd="0" parTransId="{041D2460-9781-486E-8730-83379D32D133}" sibTransId="{B235267A-8542-49BA-A0B8-AA7B4245EF01}"/>
    <dgm:cxn modelId="{138E37BA-ECB6-4EF9-9A5A-CB0D930A8195}" type="presOf" srcId="{8FD43616-D5A0-4F05-8B53-8C9D778C945E}" destId="{5416E98F-513A-425E-A63D-99DF92472541}" srcOrd="0" destOrd="0" presId="urn:microsoft.com/office/officeart/2008/layout/VerticalCurvedList#2"/>
    <dgm:cxn modelId="{5347985C-182D-4E3B-B072-AD1B5C5C784D}" type="presOf" srcId="{0A4CAD74-A18B-4F34-8863-87DD0B33A466}" destId="{BB2A1EB3-A149-4763-B2AB-05AA90AFE277}" srcOrd="0" destOrd="0" presId="urn:microsoft.com/office/officeart/2008/layout/VerticalCurvedList#2"/>
    <dgm:cxn modelId="{70465264-21ED-4A12-86DF-5213D038F68C}" type="presOf" srcId="{B235267A-8542-49BA-A0B8-AA7B4245EF01}" destId="{E85155AA-B60D-4255-B797-E2BEFE881CFE}" srcOrd="0" destOrd="0" presId="urn:microsoft.com/office/officeart/2008/layout/VerticalCurvedList#2"/>
    <dgm:cxn modelId="{087003C7-EB3C-4E7B-BB9F-B49A1794B63A}" type="presOf" srcId="{D0BF78DA-F3B9-4F46-B486-D00A4CB0F2B4}" destId="{50F37CD1-E61E-4C84-B412-FA3740282284}" srcOrd="0" destOrd="0" presId="urn:microsoft.com/office/officeart/2008/layout/VerticalCurvedList#2"/>
    <dgm:cxn modelId="{9420C05E-8DCB-47E3-A013-F948E0CC3BAE}" type="presOf" srcId="{B74CDE80-53C9-4D0C-81F3-AECCA09DA1C9}" destId="{C22D25CC-4B97-4D67-B711-F366FE677144}" srcOrd="0" destOrd="0" presId="urn:microsoft.com/office/officeart/2008/layout/VerticalCurvedList#2"/>
    <dgm:cxn modelId="{522454EE-9B9B-4DC0-A035-DE9C99887628}" type="presParOf" srcId="{27AD00E6-D5A8-441F-BC04-CECCD477B73B}" destId="{42FCA971-65DA-49B7-8C01-D5A21059ECFC}" srcOrd="0" destOrd="0" presId="urn:microsoft.com/office/officeart/2008/layout/VerticalCurvedList#2"/>
    <dgm:cxn modelId="{5C22F835-015D-45EE-B662-B8ADD242D462}" type="presParOf" srcId="{42FCA971-65DA-49B7-8C01-D5A21059ECFC}" destId="{8BB18D91-54F6-48C2-B4E2-F375462FEEBA}" srcOrd="0" destOrd="0" presId="urn:microsoft.com/office/officeart/2008/layout/VerticalCurvedList#2"/>
    <dgm:cxn modelId="{0E1062B3-7A35-4C45-856B-76EA8189F34C}" type="presParOf" srcId="{8BB18D91-54F6-48C2-B4E2-F375462FEEBA}" destId="{E6B82D05-EF79-4F07-AC38-FE885A4EAF9B}" srcOrd="0" destOrd="0" presId="urn:microsoft.com/office/officeart/2008/layout/VerticalCurvedList#2"/>
    <dgm:cxn modelId="{4648026E-3089-4C3E-BBCB-4C09B1F2F74A}" type="presParOf" srcId="{8BB18D91-54F6-48C2-B4E2-F375462FEEBA}" destId="{E85155AA-B60D-4255-B797-E2BEFE881CFE}" srcOrd="1" destOrd="0" presId="urn:microsoft.com/office/officeart/2008/layout/VerticalCurvedList#2"/>
    <dgm:cxn modelId="{182581EF-5BF6-4D43-BE6C-1E85B2CB0274}" type="presParOf" srcId="{8BB18D91-54F6-48C2-B4E2-F375462FEEBA}" destId="{DBEE9F08-A72A-402F-A203-DB1F8A4C9325}" srcOrd="2" destOrd="0" presId="urn:microsoft.com/office/officeart/2008/layout/VerticalCurvedList#2"/>
    <dgm:cxn modelId="{8DB112EF-EE8A-4E80-BAA0-0527BB343990}" type="presParOf" srcId="{8BB18D91-54F6-48C2-B4E2-F375462FEEBA}" destId="{20826267-B896-40B7-9446-25675CA3625E}" srcOrd="3" destOrd="0" presId="urn:microsoft.com/office/officeart/2008/layout/VerticalCurvedList#2"/>
    <dgm:cxn modelId="{5A9E6F2E-9A14-4573-8498-E2608F928D24}" type="presParOf" srcId="{42FCA971-65DA-49B7-8C01-D5A21059ECFC}" destId="{6E91347E-C468-4CC0-BAF2-907E8CCFCAA8}" srcOrd="1" destOrd="0" presId="urn:microsoft.com/office/officeart/2008/layout/VerticalCurvedList#2"/>
    <dgm:cxn modelId="{61EC0DC4-A50C-4683-A26C-290D86909111}" type="presParOf" srcId="{42FCA971-65DA-49B7-8C01-D5A21059ECFC}" destId="{0521528D-A84D-49C0-8629-A30F226021D3}" srcOrd="2" destOrd="0" presId="urn:microsoft.com/office/officeart/2008/layout/VerticalCurvedList#2"/>
    <dgm:cxn modelId="{E1A55F22-F0C9-47A9-B2CA-DBDAF361B4E0}" type="presParOf" srcId="{0521528D-A84D-49C0-8629-A30F226021D3}" destId="{8F6B843E-3B15-4005-AF55-095205AA98C8}" srcOrd="0" destOrd="0" presId="urn:microsoft.com/office/officeart/2008/layout/VerticalCurvedList#2"/>
    <dgm:cxn modelId="{186F1730-8E51-4D06-B7B5-4631511DCBCD}" type="presParOf" srcId="{42FCA971-65DA-49B7-8C01-D5A21059ECFC}" destId="{BB2A1EB3-A149-4763-B2AB-05AA90AFE277}" srcOrd="3" destOrd="0" presId="urn:microsoft.com/office/officeart/2008/layout/VerticalCurvedList#2"/>
    <dgm:cxn modelId="{E17E8454-C316-430F-8F63-9A357523547C}" type="presParOf" srcId="{42FCA971-65DA-49B7-8C01-D5A21059ECFC}" destId="{34F4CDAE-5F06-47C0-8C1B-FA2C1137E582}" srcOrd="4" destOrd="0" presId="urn:microsoft.com/office/officeart/2008/layout/VerticalCurvedList#2"/>
    <dgm:cxn modelId="{B930BAE9-8F0A-490C-8A7F-A17DF17250A0}" type="presParOf" srcId="{34F4CDAE-5F06-47C0-8C1B-FA2C1137E582}" destId="{342BD8CA-6A13-4300-98EA-4458F5FA7A4A}" srcOrd="0" destOrd="0" presId="urn:microsoft.com/office/officeart/2008/layout/VerticalCurvedList#2"/>
    <dgm:cxn modelId="{6E928759-EAF6-47B4-89A7-86936551BC7B}" type="presParOf" srcId="{42FCA971-65DA-49B7-8C01-D5A21059ECFC}" destId="{5416E98F-513A-425E-A63D-99DF92472541}" srcOrd="5" destOrd="0" presId="urn:microsoft.com/office/officeart/2008/layout/VerticalCurvedList#2"/>
    <dgm:cxn modelId="{710650F0-4C56-4288-BEE6-A31FDE43E299}" type="presParOf" srcId="{42FCA971-65DA-49B7-8C01-D5A21059ECFC}" destId="{B8F3C82E-1CE9-47C9-87C9-F69D6B7C7D35}" srcOrd="6" destOrd="0" presId="urn:microsoft.com/office/officeart/2008/layout/VerticalCurvedList#2"/>
    <dgm:cxn modelId="{44EB54D8-C3FC-418F-BB39-00E63D3DF5A2}" type="presParOf" srcId="{B8F3C82E-1CE9-47C9-87C9-F69D6B7C7D35}" destId="{895D3818-3707-40A8-9CAC-9FFAF74DE86C}" srcOrd="0" destOrd="0" presId="urn:microsoft.com/office/officeart/2008/layout/VerticalCurvedList#2"/>
    <dgm:cxn modelId="{4CB43A9B-1DBA-4BAE-B29B-7B1A6C6EC583}" type="presParOf" srcId="{42FCA971-65DA-49B7-8C01-D5A21059ECFC}" destId="{C22D25CC-4B97-4D67-B711-F366FE677144}" srcOrd="7" destOrd="0" presId="urn:microsoft.com/office/officeart/2008/layout/VerticalCurvedList#2"/>
    <dgm:cxn modelId="{CBAFA036-F33A-4A35-9B10-8BB2B14F0CB4}" type="presParOf" srcId="{42FCA971-65DA-49B7-8C01-D5A21059ECFC}" destId="{86EF7037-C05A-4438-8AD0-62F1D2B8F51C}" srcOrd="8" destOrd="0" presId="urn:microsoft.com/office/officeart/2008/layout/VerticalCurvedList#2"/>
    <dgm:cxn modelId="{554BF618-7B61-44E6-9C31-D7E7F1EB1609}" type="presParOf" srcId="{86EF7037-C05A-4438-8AD0-62F1D2B8F51C}" destId="{4A806FC0-FE97-4AC8-92DE-FB84FB70C689}" srcOrd="0" destOrd="0" presId="urn:microsoft.com/office/officeart/2008/layout/VerticalCurvedList#2"/>
    <dgm:cxn modelId="{3E5755A8-8DBA-4706-9275-174C4A6F99B8}" type="presParOf" srcId="{42FCA971-65DA-49B7-8C01-D5A21059ECFC}" destId="{50F37CD1-E61E-4C84-B412-FA3740282284}" srcOrd="9" destOrd="0" presId="urn:microsoft.com/office/officeart/2008/layout/VerticalCurvedList#2"/>
    <dgm:cxn modelId="{44D4764A-9AFB-49B1-BD99-F3C23DCCC3FD}" type="presParOf" srcId="{42FCA971-65DA-49B7-8C01-D5A21059ECFC}" destId="{278833F3-6B4F-4223-96BB-C7E8AA264429}" srcOrd="10" destOrd="0" presId="urn:microsoft.com/office/officeart/2008/layout/VerticalCurvedList#2"/>
    <dgm:cxn modelId="{ACE9EEEC-81CE-4500-AB36-CE1455947034}" type="presParOf" srcId="{278833F3-6B4F-4223-96BB-C7E8AA264429}" destId="{D7E2AB8F-24EA-4803-BD92-51ADCBB9F12A}" srcOrd="0" destOrd="0" presId="urn:microsoft.com/office/officeart/2008/layout/VerticalCurvedList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155AA-B60D-4255-B797-E2BEFE881CFE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91347E-C468-4CC0-BAF2-907E8CCFCAA8}">
      <dsp:nvSpPr>
        <dsp:cNvPr id="0" name=""/>
        <dsp:cNvSpPr/>
      </dsp:nvSpPr>
      <dsp:spPr>
        <a:xfrm>
          <a:off x="411090" y="271871"/>
          <a:ext cx="9465692" cy="54409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MENGUNGGAH LAPORAN AKHIR</a:t>
          </a:r>
        </a:p>
      </dsp:txBody>
      <dsp:txXfrm>
        <a:off x="411090" y="271871"/>
        <a:ext cx="9465692" cy="544091"/>
      </dsp:txXfrm>
    </dsp:sp>
    <dsp:sp modelId="{8F6B843E-3B15-4005-AF55-095205AA98C8}">
      <dsp:nvSpPr>
        <dsp:cNvPr id="0" name=""/>
        <dsp:cNvSpPr/>
      </dsp:nvSpPr>
      <dsp:spPr>
        <a:xfrm>
          <a:off x="71032" y="203860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2A1EB3-A149-4763-B2AB-05AA90AFE277}">
      <dsp:nvSpPr>
        <dsp:cNvPr id="0" name=""/>
        <dsp:cNvSpPr/>
      </dsp:nvSpPr>
      <dsp:spPr>
        <a:xfrm>
          <a:off x="800969" y="1087747"/>
          <a:ext cx="9075812" cy="544091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MENGISI LAPORAN LUARAN</a:t>
          </a:r>
        </a:p>
      </dsp:txBody>
      <dsp:txXfrm>
        <a:off x="800969" y="1087747"/>
        <a:ext cx="9075812" cy="544091"/>
      </dsp:txXfrm>
    </dsp:sp>
    <dsp:sp modelId="{342BD8CA-6A13-4300-98EA-4458F5FA7A4A}">
      <dsp:nvSpPr>
        <dsp:cNvPr id="0" name=""/>
        <dsp:cNvSpPr/>
      </dsp:nvSpPr>
      <dsp:spPr>
        <a:xfrm>
          <a:off x="460912" y="1019736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16E98F-513A-425E-A63D-99DF92472541}">
      <dsp:nvSpPr>
        <dsp:cNvPr id="0" name=""/>
        <dsp:cNvSpPr/>
      </dsp:nvSpPr>
      <dsp:spPr>
        <a:xfrm>
          <a:off x="920631" y="1903623"/>
          <a:ext cx="8956150" cy="544091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MENGUNGGAH ARTIKEL, POSTER, DAN PROFIL</a:t>
          </a:r>
        </a:p>
      </dsp:txBody>
      <dsp:txXfrm>
        <a:off x="920631" y="1903623"/>
        <a:ext cx="8956150" cy="544091"/>
      </dsp:txXfrm>
    </dsp:sp>
    <dsp:sp modelId="{895D3818-3707-40A8-9CAC-9FFAF74DE86C}">
      <dsp:nvSpPr>
        <dsp:cNvPr id="0" name=""/>
        <dsp:cNvSpPr/>
      </dsp:nvSpPr>
      <dsp:spPr>
        <a:xfrm>
          <a:off x="580574" y="1835611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2D25CC-4B97-4D67-B711-F366FE677144}">
      <dsp:nvSpPr>
        <dsp:cNvPr id="0" name=""/>
        <dsp:cNvSpPr/>
      </dsp:nvSpPr>
      <dsp:spPr>
        <a:xfrm>
          <a:off x="800969" y="2719499"/>
          <a:ext cx="9075812" cy="544091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MENGIKUTI SEMINAR DAN PENILAIAN HASIL</a:t>
          </a:r>
        </a:p>
      </dsp:txBody>
      <dsp:txXfrm>
        <a:off x="800969" y="2719499"/>
        <a:ext cx="9075812" cy="544091"/>
      </dsp:txXfrm>
    </dsp:sp>
    <dsp:sp modelId="{4A806FC0-FE97-4AC8-92DE-FB84FB70C689}">
      <dsp:nvSpPr>
        <dsp:cNvPr id="0" name=""/>
        <dsp:cNvSpPr/>
      </dsp:nvSpPr>
      <dsp:spPr>
        <a:xfrm>
          <a:off x="460912" y="2651487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F37CD1-E61E-4C84-B412-FA3740282284}">
      <dsp:nvSpPr>
        <dsp:cNvPr id="0" name=""/>
        <dsp:cNvSpPr/>
      </dsp:nvSpPr>
      <dsp:spPr>
        <a:xfrm>
          <a:off x="411090" y="3535375"/>
          <a:ext cx="9465692" cy="544091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MENGUNGGAH PROPOSAL LANJUTAN (MULTI TAHUN)</a:t>
          </a:r>
        </a:p>
      </dsp:txBody>
      <dsp:txXfrm>
        <a:off x="411090" y="3535375"/>
        <a:ext cx="9465692" cy="544091"/>
      </dsp:txXfrm>
    </dsp:sp>
    <dsp:sp modelId="{D7E2AB8F-24EA-4803-BD92-51ADCBB9F12A}">
      <dsp:nvSpPr>
        <dsp:cNvPr id="0" name=""/>
        <dsp:cNvSpPr/>
      </dsp:nvSpPr>
      <dsp:spPr>
        <a:xfrm>
          <a:off x="71032" y="3467363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#1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srcNode" val="srcNode"/>
            <dgm:param type="dstNode" val="dstNode"/>
            <dgm:param type="endSty" val="noArr"/>
            <dgm:param type="connRout" val="curve"/>
            <dgm:param type="begPts" val="ctr"/>
            <dgm:param type="endPts" val="ct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#2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srcNode" val="srcNode"/>
            <dgm:param type="dstNode" val="dstNode"/>
            <dgm:param type="endSty" val="noArr"/>
            <dgm:param type="connRout" val="curve"/>
            <dgm:param type="begPts" val="ctr"/>
            <dgm:param type="endPts" val="ct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3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3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64973-D137-4F78-A115-19C56B098D6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5B214-C2F3-4744-AC9C-B8BA4485B5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1782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6047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04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8B8C7-E7CD-421B-9DEB-13FE17D416DC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33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34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2418"/>
          </a:xfrm>
        </p:spPr>
        <p:txBody>
          <a:bodyPr>
            <a:noAutofit/>
          </a:bodyPr>
          <a:lstStyle/>
          <a:p>
            <a:pPr algn="ctr"/>
            <a:r>
              <a:rPr lang="id-ID" sz="2800" b="1" dirty="0" smtClean="0">
                <a:latin typeface="Arial Black" pitchFamily="34" charset="0"/>
              </a:rPr>
              <a:t>Tata Cara Penyusunan </a:t>
            </a:r>
            <a:br>
              <a:rPr lang="id-ID" sz="2800" b="1" dirty="0" smtClean="0">
                <a:latin typeface="Arial Black" pitchFamily="34" charset="0"/>
              </a:rPr>
            </a:br>
            <a:r>
              <a:rPr lang="id-ID" sz="2800" b="1" dirty="0" smtClean="0">
                <a:latin typeface="Arial Black" pitchFamily="34" charset="0"/>
              </a:rPr>
              <a:t>RAB dan Laporan Keuangan Penelitian dan PKM</a:t>
            </a:r>
            <a:endParaRPr lang="id-ID" sz="2800" b="1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07902"/>
            <a:ext cx="10515600" cy="126906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d-ID" b="1" dirty="0" smtClean="0">
                <a:latin typeface="Arial Black" pitchFamily="34" charset="0"/>
              </a:rPr>
              <a:t>Dr. Sri Fadilah, SE. M.Si.Ak.CA</a:t>
            </a:r>
          </a:p>
          <a:p>
            <a:pPr algn="ctr">
              <a:buNone/>
            </a:pPr>
            <a:r>
              <a:rPr lang="id-ID" b="1" dirty="0" smtClean="0">
                <a:latin typeface="Arial Black" pitchFamily="34" charset="0"/>
              </a:rPr>
              <a:t>Jatinangor, Selasa, 13 Pebruari 2018</a:t>
            </a:r>
          </a:p>
          <a:p>
            <a:pPr algn="ctr">
              <a:buNone/>
            </a:pPr>
            <a:r>
              <a:rPr lang="id-ID" b="1" dirty="0" smtClean="0">
                <a:latin typeface="Arial Black" pitchFamily="34" charset="0"/>
              </a:rPr>
              <a:t>Kopertis Wilayah IV Jawa Barat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32421" y="2098651"/>
            <a:ext cx="1828800" cy="17036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362200" y="-4461"/>
            <a:ext cx="9829800" cy="62068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TINGKAT KESIAPTERAPAN TEKNOLOGI (TKT)</a:t>
            </a:r>
            <a:endParaRPr lang="id-ID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-4461"/>
            <a:ext cx="2362200" cy="6206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3200" b="1" dirty="0">
              <a:latin typeface="Calibri" panose="020F050202020403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750792" y="1950113"/>
            <a:ext cx="8593016" cy="3131176"/>
            <a:chOff x="2368826" y="746343"/>
            <a:chExt cx="8593016" cy="3131176"/>
          </a:xfrm>
        </p:grpSpPr>
        <p:sp>
          <p:nvSpPr>
            <p:cNvPr id="32" name="Freeform 31"/>
            <p:cNvSpPr/>
            <p:nvPr/>
          </p:nvSpPr>
          <p:spPr>
            <a:xfrm>
              <a:off x="2368826" y="746343"/>
              <a:ext cx="569121" cy="813030"/>
            </a:xfrm>
            <a:custGeom>
              <a:avLst/>
              <a:gdLst>
                <a:gd name="connsiteX0" fmla="*/ 0 w 813029"/>
                <a:gd name="connsiteY0" fmla="*/ 0 h 569120"/>
                <a:gd name="connsiteX1" fmla="*/ 528469 w 813029"/>
                <a:gd name="connsiteY1" fmla="*/ 0 h 569120"/>
                <a:gd name="connsiteX2" fmla="*/ 813029 w 813029"/>
                <a:gd name="connsiteY2" fmla="*/ 284560 h 569120"/>
                <a:gd name="connsiteX3" fmla="*/ 528469 w 813029"/>
                <a:gd name="connsiteY3" fmla="*/ 569120 h 569120"/>
                <a:gd name="connsiteX4" fmla="*/ 0 w 813029"/>
                <a:gd name="connsiteY4" fmla="*/ 569120 h 569120"/>
                <a:gd name="connsiteX5" fmla="*/ 284560 w 813029"/>
                <a:gd name="connsiteY5" fmla="*/ 284560 h 569120"/>
                <a:gd name="connsiteX6" fmla="*/ 0 w 813029"/>
                <a:gd name="connsiteY6" fmla="*/ 0 h 569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3029" h="569120">
                  <a:moveTo>
                    <a:pt x="813028" y="0"/>
                  </a:moveTo>
                  <a:lnTo>
                    <a:pt x="813028" y="369928"/>
                  </a:lnTo>
                  <a:lnTo>
                    <a:pt x="406515" y="569120"/>
                  </a:lnTo>
                  <a:lnTo>
                    <a:pt x="1" y="369928"/>
                  </a:lnTo>
                  <a:lnTo>
                    <a:pt x="1" y="0"/>
                  </a:lnTo>
                  <a:lnTo>
                    <a:pt x="406515" y="199192"/>
                  </a:lnTo>
                  <a:lnTo>
                    <a:pt x="813028" y="0"/>
                  </a:lnTo>
                  <a:close/>
                </a:path>
              </a:pathLst>
            </a:custGeom>
          </p:spPr>
          <p:style>
            <a:lnRef idx="1">
              <a:schemeClr val="accent5">
                <a:hueOff val="0"/>
                <a:satOff val="0"/>
                <a:lumOff val="0"/>
                <a:alphaOff val="0"/>
              </a:schemeClr>
            </a:lnRef>
            <a:fillRef idx="2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2701" tIns="297260" rIns="12700" bIns="29726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1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2937946" y="749171"/>
              <a:ext cx="8023896" cy="528747"/>
            </a:xfrm>
            <a:custGeom>
              <a:avLst/>
              <a:gdLst>
                <a:gd name="connsiteX0" fmla="*/ 88126 w 528747"/>
                <a:gd name="connsiteY0" fmla="*/ 0 h 7711799"/>
                <a:gd name="connsiteX1" fmla="*/ 440621 w 528747"/>
                <a:gd name="connsiteY1" fmla="*/ 0 h 7711799"/>
                <a:gd name="connsiteX2" fmla="*/ 502935 w 528747"/>
                <a:gd name="connsiteY2" fmla="*/ 25812 h 7711799"/>
                <a:gd name="connsiteX3" fmla="*/ 528746 w 528747"/>
                <a:gd name="connsiteY3" fmla="*/ 88127 h 7711799"/>
                <a:gd name="connsiteX4" fmla="*/ 528747 w 528747"/>
                <a:gd name="connsiteY4" fmla="*/ 7711799 h 7711799"/>
                <a:gd name="connsiteX5" fmla="*/ 528747 w 528747"/>
                <a:gd name="connsiteY5" fmla="*/ 7711799 h 7711799"/>
                <a:gd name="connsiteX6" fmla="*/ 528747 w 528747"/>
                <a:gd name="connsiteY6" fmla="*/ 7711799 h 7711799"/>
                <a:gd name="connsiteX7" fmla="*/ 0 w 528747"/>
                <a:gd name="connsiteY7" fmla="*/ 7711799 h 7711799"/>
                <a:gd name="connsiteX8" fmla="*/ 0 w 528747"/>
                <a:gd name="connsiteY8" fmla="*/ 7711799 h 7711799"/>
                <a:gd name="connsiteX9" fmla="*/ 0 w 528747"/>
                <a:gd name="connsiteY9" fmla="*/ 7711799 h 7711799"/>
                <a:gd name="connsiteX10" fmla="*/ 0 w 528747"/>
                <a:gd name="connsiteY10" fmla="*/ 88126 h 7711799"/>
                <a:gd name="connsiteX11" fmla="*/ 25812 w 528747"/>
                <a:gd name="connsiteY11" fmla="*/ 25812 h 7711799"/>
                <a:gd name="connsiteX12" fmla="*/ 88127 w 528747"/>
                <a:gd name="connsiteY12" fmla="*/ 1 h 7711799"/>
                <a:gd name="connsiteX13" fmla="*/ 88126 w 528747"/>
                <a:gd name="connsiteY13" fmla="*/ 0 h 7711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8747" h="7711799">
                  <a:moveTo>
                    <a:pt x="528747" y="1285327"/>
                  </a:moveTo>
                  <a:lnTo>
                    <a:pt x="528747" y="6426472"/>
                  </a:lnTo>
                  <a:cubicBezTo>
                    <a:pt x="528747" y="6767353"/>
                    <a:pt x="528110" y="7094291"/>
                    <a:pt x="526977" y="7335323"/>
                  </a:cubicBezTo>
                  <a:cubicBezTo>
                    <a:pt x="525844" y="7576370"/>
                    <a:pt x="524307" y="7711777"/>
                    <a:pt x="522705" y="7711777"/>
                  </a:cubicBezTo>
                  <a:cubicBezTo>
                    <a:pt x="348470" y="7711777"/>
                    <a:pt x="174235" y="7711792"/>
                    <a:pt x="0" y="7711792"/>
                  </a:cubicBezTo>
                  <a:lnTo>
                    <a:pt x="0" y="7711792"/>
                  </a:lnTo>
                  <a:lnTo>
                    <a:pt x="0" y="7711792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522705" y="7"/>
                  </a:lnTo>
                  <a:cubicBezTo>
                    <a:pt x="524307" y="7"/>
                    <a:pt x="525844" y="135429"/>
                    <a:pt x="526977" y="376476"/>
                  </a:cubicBezTo>
                  <a:cubicBezTo>
                    <a:pt x="528110" y="617522"/>
                    <a:pt x="528747" y="944446"/>
                    <a:pt x="528747" y="1285341"/>
                  </a:cubicBezTo>
                  <a:lnTo>
                    <a:pt x="528747" y="1285327"/>
                  </a:lnTo>
                  <a:close/>
                </a:path>
              </a:pathLst>
            </a:custGeom>
          </p:spPr>
          <p:style>
            <a:lnRef idx="1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1" tIns="38510" rIns="38510" bIns="38512" numCol="1" spcCol="1270" anchor="ctr" anchorCtr="0">
              <a:noAutofit/>
            </a:bodyPr>
            <a:lstStyle/>
            <a:p>
              <a:pPr>
                <a:lnSpc>
                  <a:spcPct val="150000"/>
                </a:lnSpc>
                <a:spcAft>
                  <a:spcPts val="600"/>
                </a:spcAft>
              </a:pPr>
              <a:r>
                <a:rPr lang="en-US" sz="3200" b="1" dirty="0"/>
                <a:t>SBK </a:t>
              </a:r>
              <a:r>
                <a:rPr lang="en-US" sz="3200" b="1" dirty="0" err="1"/>
                <a:t>Riset</a:t>
              </a:r>
              <a:r>
                <a:rPr lang="en-US" sz="3200" b="1" dirty="0"/>
                <a:t> </a:t>
              </a:r>
              <a:r>
                <a:rPr lang="en-US" sz="3200" b="1" dirty="0" err="1"/>
                <a:t>Pembinaan</a:t>
              </a:r>
              <a:r>
                <a:rPr lang="en-US" sz="3200" b="1" dirty="0"/>
                <a:t>/</a:t>
              </a:r>
              <a:r>
                <a:rPr lang="en-US" sz="3200" b="1" dirty="0" err="1"/>
                <a:t>Peningkatan</a:t>
              </a:r>
              <a:r>
                <a:rPr lang="en-US" sz="3200" b="1" dirty="0"/>
                <a:t> </a:t>
              </a:r>
              <a:r>
                <a:rPr lang="en-US" sz="3200" b="1" dirty="0" err="1"/>
                <a:t>Kapasitas</a:t>
              </a:r>
              <a:endParaRPr lang="en-US" sz="3200" b="1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2368826" y="1472701"/>
              <a:ext cx="569121" cy="813030"/>
            </a:xfrm>
            <a:custGeom>
              <a:avLst/>
              <a:gdLst>
                <a:gd name="connsiteX0" fmla="*/ 0 w 813029"/>
                <a:gd name="connsiteY0" fmla="*/ 0 h 569120"/>
                <a:gd name="connsiteX1" fmla="*/ 528469 w 813029"/>
                <a:gd name="connsiteY1" fmla="*/ 0 h 569120"/>
                <a:gd name="connsiteX2" fmla="*/ 813029 w 813029"/>
                <a:gd name="connsiteY2" fmla="*/ 284560 h 569120"/>
                <a:gd name="connsiteX3" fmla="*/ 528469 w 813029"/>
                <a:gd name="connsiteY3" fmla="*/ 569120 h 569120"/>
                <a:gd name="connsiteX4" fmla="*/ 0 w 813029"/>
                <a:gd name="connsiteY4" fmla="*/ 569120 h 569120"/>
                <a:gd name="connsiteX5" fmla="*/ 284560 w 813029"/>
                <a:gd name="connsiteY5" fmla="*/ 284560 h 569120"/>
                <a:gd name="connsiteX6" fmla="*/ 0 w 813029"/>
                <a:gd name="connsiteY6" fmla="*/ 0 h 569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3029" h="569120">
                  <a:moveTo>
                    <a:pt x="813028" y="0"/>
                  </a:moveTo>
                  <a:lnTo>
                    <a:pt x="813028" y="369928"/>
                  </a:lnTo>
                  <a:lnTo>
                    <a:pt x="406515" y="569120"/>
                  </a:lnTo>
                  <a:lnTo>
                    <a:pt x="1" y="369928"/>
                  </a:lnTo>
                  <a:lnTo>
                    <a:pt x="1" y="0"/>
                  </a:lnTo>
                  <a:lnTo>
                    <a:pt x="406515" y="199192"/>
                  </a:lnTo>
                  <a:lnTo>
                    <a:pt x="813028" y="0"/>
                  </a:lnTo>
                  <a:close/>
                </a:path>
              </a:pathLst>
            </a:custGeom>
          </p:spPr>
          <p:style>
            <a:lnRef idx="1">
              <a:schemeClr val="accent5">
                <a:hueOff val="-1655646"/>
                <a:satOff val="6635"/>
                <a:lumOff val="1438"/>
                <a:alphaOff val="0"/>
              </a:schemeClr>
            </a:lnRef>
            <a:fillRef idx="2">
              <a:schemeClr val="accent5">
                <a:hueOff val="-1655646"/>
                <a:satOff val="6635"/>
                <a:lumOff val="1438"/>
                <a:alphaOff val="0"/>
              </a:schemeClr>
            </a:fillRef>
            <a:effectRef idx="1">
              <a:schemeClr val="accent5">
                <a:hueOff val="-1655646"/>
                <a:satOff val="6635"/>
                <a:lumOff val="1438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2701" tIns="297260" rIns="12700" bIns="29726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2937946" y="1471875"/>
              <a:ext cx="8023896" cy="528469"/>
            </a:xfrm>
            <a:custGeom>
              <a:avLst/>
              <a:gdLst>
                <a:gd name="connsiteX0" fmla="*/ 88080 w 528469"/>
                <a:gd name="connsiteY0" fmla="*/ 0 h 7711799"/>
                <a:gd name="connsiteX1" fmla="*/ 440389 w 528469"/>
                <a:gd name="connsiteY1" fmla="*/ 0 h 7711799"/>
                <a:gd name="connsiteX2" fmla="*/ 502671 w 528469"/>
                <a:gd name="connsiteY2" fmla="*/ 25798 h 7711799"/>
                <a:gd name="connsiteX3" fmla="*/ 528469 w 528469"/>
                <a:gd name="connsiteY3" fmla="*/ 88080 h 7711799"/>
                <a:gd name="connsiteX4" fmla="*/ 528469 w 528469"/>
                <a:gd name="connsiteY4" fmla="*/ 7711799 h 7711799"/>
                <a:gd name="connsiteX5" fmla="*/ 528469 w 528469"/>
                <a:gd name="connsiteY5" fmla="*/ 7711799 h 7711799"/>
                <a:gd name="connsiteX6" fmla="*/ 528469 w 528469"/>
                <a:gd name="connsiteY6" fmla="*/ 7711799 h 7711799"/>
                <a:gd name="connsiteX7" fmla="*/ 0 w 528469"/>
                <a:gd name="connsiteY7" fmla="*/ 7711799 h 7711799"/>
                <a:gd name="connsiteX8" fmla="*/ 0 w 528469"/>
                <a:gd name="connsiteY8" fmla="*/ 7711799 h 7711799"/>
                <a:gd name="connsiteX9" fmla="*/ 0 w 528469"/>
                <a:gd name="connsiteY9" fmla="*/ 7711799 h 7711799"/>
                <a:gd name="connsiteX10" fmla="*/ 0 w 528469"/>
                <a:gd name="connsiteY10" fmla="*/ 88080 h 7711799"/>
                <a:gd name="connsiteX11" fmla="*/ 25798 w 528469"/>
                <a:gd name="connsiteY11" fmla="*/ 25798 h 7711799"/>
                <a:gd name="connsiteX12" fmla="*/ 88080 w 528469"/>
                <a:gd name="connsiteY12" fmla="*/ 0 h 7711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8469" h="7711799">
                  <a:moveTo>
                    <a:pt x="528469" y="1285331"/>
                  </a:moveTo>
                  <a:lnTo>
                    <a:pt x="528469" y="6426468"/>
                  </a:lnTo>
                  <a:cubicBezTo>
                    <a:pt x="528469" y="6767353"/>
                    <a:pt x="527833" y="7094287"/>
                    <a:pt x="526701" y="7335329"/>
                  </a:cubicBezTo>
                  <a:cubicBezTo>
                    <a:pt x="525569" y="7576372"/>
                    <a:pt x="524034" y="7711792"/>
                    <a:pt x="522433" y="7711792"/>
                  </a:cubicBezTo>
                  <a:lnTo>
                    <a:pt x="0" y="7711792"/>
                  </a:lnTo>
                  <a:lnTo>
                    <a:pt x="0" y="7711792"/>
                  </a:lnTo>
                  <a:lnTo>
                    <a:pt x="0" y="7711792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522433" y="7"/>
                  </a:lnTo>
                  <a:cubicBezTo>
                    <a:pt x="524034" y="7"/>
                    <a:pt x="525569" y="135427"/>
                    <a:pt x="526701" y="376470"/>
                  </a:cubicBezTo>
                  <a:cubicBezTo>
                    <a:pt x="527833" y="617512"/>
                    <a:pt x="528469" y="944446"/>
                    <a:pt x="528469" y="1285331"/>
                  </a:cubicBezTo>
                  <a:close/>
                </a:path>
              </a:pathLst>
            </a:custGeom>
          </p:spPr>
          <p:style>
            <a:lnRef idx="1">
              <a:schemeClr val="accent5">
                <a:hueOff val="-1655646"/>
                <a:satOff val="6635"/>
                <a:lumOff val="1438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38498" rIns="38498" bIns="38498" numCol="1" spcCol="1270" anchor="ctr" anchorCtr="0">
              <a:noAutofit/>
            </a:bodyPr>
            <a:lstStyle/>
            <a:p>
              <a:pPr>
                <a:lnSpc>
                  <a:spcPct val="150000"/>
                </a:lnSpc>
                <a:spcAft>
                  <a:spcPts val="600"/>
                </a:spcAft>
              </a:pPr>
              <a:r>
                <a:rPr lang="en-US" sz="36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SBK </a:t>
              </a:r>
              <a:r>
                <a:rPr lang="en-US" sz="3600" b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Riset</a:t>
              </a:r>
              <a:r>
                <a:rPr lang="en-US" sz="36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3600" b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Dasar</a:t>
              </a:r>
              <a:endPara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368826" y="2215094"/>
              <a:ext cx="569121" cy="813030"/>
            </a:xfrm>
            <a:custGeom>
              <a:avLst/>
              <a:gdLst>
                <a:gd name="connsiteX0" fmla="*/ 0 w 813029"/>
                <a:gd name="connsiteY0" fmla="*/ 0 h 569120"/>
                <a:gd name="connsiteX1" fmla="*/ 528469 w 813029"/>
                <a:gd name="connsiteY1" fmla="*/ 0 h 569120"/>
                <a:gd name="connsiteX2" fmla="*/ 813029 w 813029"/>
                <a:gd name="connsiteY2" fmla="*/ 284560 h 569120"/>
                <a:gd name="connsiteX3" fmla="*/ 528469 w 813029"/>
                <a:gd name="connsiteY3" fmla="*/ 569120 h 569120"/>
                <a:gd name="connsiteX4" fmla="*/ 0 w 813029"/>
                <a:gd name="connsiteY4" fmla="*/ 569120 h 569120"/>
                <a:gd name="connsiteX5" fmla="*/ 284560 w 813029"/>
                <a:gd name="connsiteY5" fmla="*/ 284560 h 569120"/>
                <a:gd name="connsiteX6" fmla="*/ 0 w 813029"/>
                <a:gd name="connsiteY6" fmla="*/ 0 h 569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3029" h="569120">
                  <a:moveTo>
                    <a:pt x="813028" y="0"/>
                  </a:moveTo>
                  <a:lnTo>
                    <a:pt x="813028" y="369928"/>
                  </a:lnTo>
                  <a:lnTo>
                    <a:pt x="406515" y="569120"/>
                  </a:lnTo>
                  <a:lnTo>
                    <a:pt x="1" y="369928"/>
                  </a:lnTo>
                  <a:lnTo>
                    <a:pt x="1" y="0"/>
                  </a:lnTo>
                  <a:lnTo>
                    <a:pt x="406515" y="199192"/>
                  </a:lnTo>
                  <a:lnTo>
                    <a:pt x="813028" y="0"/>
                  </a:lnTo>
                  <a:close/>
                </a:path>
              </a:pathLst>
            </a:custGeom>
          </p:spPr>
          <p:style>
            <a:lnRef idx="1">
              <a:schemeClr val="accent5">
                <a:hueOff val="-3311292"/>
                <a:satOff val="13270"/>
                <a:lumOff val="2876"/>
                <a:alphaOff val="0"/>
              </a:schemeClr>
            </a:lnRef>
            <a:fillRef idx="2">
              <a:schemeClr val="accent5">
                <a:hueOff val="-3311292"/>
                <a:satOff val="13270"/>
                <a:lumOff val="2876"/>
                <a:alphaOff val="0"/>
              </a:schemeClr>
            </a:fillRef>
            <a:effectRef idx="1">
              <a:schemeClr val="accent5">
                <a:hueOff val="-3311292"/>
                <a:satOff val="13270"/>
                <a:lumOff val="2876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2701" tIns="297260" rIns="12700" bIns="29726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2937946" y="2238047"/>
              <a:ext cx="8023896" cy="528469"/>
            </a:xfrm>
            <a:custGeom>
              <a:avLst/>
              <a:gdLst>
                <a:gd name="connsiteX0" fmla="*/ 88080 w 528469"/>
                <a:gd name="connsiteY0" fmla="*/ 0 h 7711799"/>
                <a:gd name="connsiteX1" fmla="*/ 440389 w 528469"/>
                <a:gd name="connsiteY1" fmla="*/ 0 h 7711799"/>
                <a:gd name="connsiteX2" fmla="*/ 502671 w 528469"/>
                <a:gd name="connsiteY2" fmla="*/ 25798 h 7711799"/>
                <a:gd name="connsiteX3" fmla="*/ 528469 w 528469"/>
                <a:gd name="connsiteY3" fmla="*/ 88080 h 7711799"/>
                <a:gd name="connsiteX4" fmla="*/ 528469 w 528469"/>
                <a:gd name="connsiteY4" fmla="*/ 7711799 h 7711799"/>
                <a:gd name="connsiteX5" fmla="*/ 528469 w 528469"/>
                <a:gd name="connsiteY5" fmla="*/ 7711799 h 7711799"/>
                <a:gd name="connsiteX6" fmla="*/ 528469 w 528469"/>
                <a:gd name="connsiteY6" fmla="*/ 7711799 h 7711799"/>
                <a:gd name="connsiteX7" fmla="*/ 0 w 528469"/>
                <a:gd name="connsiteY7" fmla="*/ 7711799 h 7711799"/>
                <a:gd name="connsiteX8" fmla="*/ 0 w 528469"/>
                <a:gd name="connsiteY8" fmla="*/ 7711799 h 7711799"/>
                <a:gd name="connsiteX9" fmla="*/ 0 w 528469"/>
                <a:gd name="connsiteY9" fmla="*/ 7711799 h 7711799"/>
                <a:gd name="connsiteX10" fmla="*/ 0 w 528469"/>
                <a:gd name="connsiteY10" fmla="*/ 88080 h 7711799"/>
                <a:gd name="connsiteX11" fmla="*/ 25798 w 528469"/>
                <a:gd name="connsiteY11" fmla="*/ 25798 h 7711799"/>
                <a:gd name="connsiteX12" fmla="*/ 88080 w 528469"/>
                <a:gd name="connsiteY12" fmla="*/ 0 h 7711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8469" h="7711799">
                  <a:moveTo>
                    <a:pt x="528469" y="1285331"/>
                  </a:moveTo>
                  <a:lnTo>
                    <a:pt x="528469" y="6426468"/>
                  </a:lnTo>
                  <a:cubicBezTo>
                    <a:pt x="528469" y="6767353"/>
                    <a:pt x="527833" y="7094287"/>
                    <a:pt x="526701" y="7335329"/>
                  </a:cubicBezTo>
                  <a:cubicBezTo>
                    <a:pt x="525569" y="7576372"/>
                    <a:pt x="524034" y="7711792"/>
                    <a:pt x="522433" y="7711792"/>
                  </a:cubicBezTo>
                  <a:lnTo>
                    <a:pt x="0" y="7711792"/>
                  </a:lnTo>
                  <a:lnTo>
                    <a:pt x="0" y="7711792"/>
                  </a:lnTo>
                  <a:lnTo>
                    <a:pt x="0" y="7711792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522433" y="7"/>
                  </a:lnTo>
                  <a:cubicBezTo>
                    <a:pt x="524034" y="7"/>
                    <a:pt x="525569" y="135427"/>
                    <a:pt x="526701" y="376470"/>
                  </a:cubicBezTo>
                  <a:cubicBezTo>
                    <a:pt x="527833" y="617512"/>
                    <a:pt x="528469" y="944446"/>
                    <a:pt x="528469" y="1285331"/>
                  </a:cubicBezTo>
                  <a:close/>
                </a:path>
              </a:pathLst>
            </a:custGeom>
          </p:spPr>
          <p:style>
            <a:lnRef idx="1">
              <a:schemeClr val="accent5">
                <a:hueOff val="-3311292"/>
                <a:satOff val="13270"/>
                <a:lumOff val="2876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38498" rIns="38498" bIns="38498" numCol="1" spcCol="1270" anchor="ctr" anchorCtr="0">
              <a:noAutofit/>
            </a:bodyPr>
            <a:lstStyle/>
            <a:p>
              <a:pPr>
                <a:lnSpc>
                  <a:spcPct val="150000"/>
                </a:lnSpc>
                <a:spcAft>
                  <a:spcPts val="600"/>
                </a:spcAft>
              </a:pPr>
              <a:r>
                <a:rPr lang="en-US" sz="36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SBK </a:t>
              </a:r>
              <a:r>
                <a:rPr lang="en-US" sz="3600" b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Riset</a:t>
              </a:r>
              <a:r>
                <a:rPr lang="en-US" sz="36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3600" b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Terapan</a:t>
              </a:r>
              <a:endPara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>
              <a:off x="2368826" y="2948593"/>
              <a:ext cx="569121" cy="928926"/>
            </a:xfrm>
            <a:custGeom>
              <a:avLst/>
              <a:gdLst>
                <a:gd name="connsiteX0" fmla="*/ 0 w 813029"/>
                <a:gd name="connsiteY0" fmla="*/ 0 h 569120"/>
                <a:gd name="connsiteX1" fmla="*/ 528469 w 813029"/>
                <a:gd name="connsiteY1" fmla="*/ 0 h 569120"/>
                <a:gd name="connsiteX2" fmla="*/ 813029 w 813029"/>
                <a:gd name="connsiteY2" fmla="*/ 284560 h 569120"/>
                <a:gd name="connsiteX3" fmla="*/ 528469 w 813029"/>
                <a:gd name="connsiteY3" fmla="*/ 569120 h 569120"/>
                <a:gd name="connsiteX4" fmla="*/ 0 w 813029"/>
                <a:gd name="connsiteY4" fmla="*/ 569120 h 569120"/>
                <a:gd name="connsiteX5" fmla="*/ 284560 w 813029"/>
                <a:gd name="connsiteY5" fmla="*/ 284560 h 569120"/>
                <a:gd name="connsiteX6" fmla="*/ 0 w 813029"/>
                <a:gd name="connsiteY6" fmla="*/ 0 h 569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3029" h="569120">
                  <a:moveTo>
                    <a:pt x="813028" y="0"/>
                  </a:moveTo>
                  <a:lnTo>
                    <a:pt x="813028" y="369928"/>
                  </a:lnTo>
                  <a:lnTo>
                    <a:pt x="406515" y="569120"/>
                  </a:lnTo>
                  <a:lnTo>
                    <a:pt x="1" y="369928"/>
                  </a:lnTo>
                  <a:lnTo>
                    <a:pt x="1" y="0"/>
                  </a:lnTo>
                  <a:lnTo>
                    <a:pt x="406515" y="199192"/>
                  </a:lnTo>
                  <a:lnTo>
                    <a:pt x="813028" y="0"/>
                  </a:lnTo>
                  <a:close/>
                </a:path>
              </a:pathLst>
            </a:custGeom>
          </p:spPr>
          <p:style>
            <a:lnRef idx="1">
              <a:schemeClr val="accent5">
                <a:hueOff val="-4966938"/>
                <a:satOff val="19906"/>
                <a:lumOff val="4314"/>
                <a:alphaOff val="0"/>
              </a:schemeClr>
            </a:lnRef>
            <a:fillRef idx="2">
              <a:schemeClr val="accent5">
                <a:hueOff val="-4966938"/>
                <a:satOff val="19906"/>
                <a:lumOff val="4314"/>
                <a:alphaOff val="0"/>
              </a:schemeClr>
            </a:fillRef>
            <a:effectRef idx="1">
              <a:schemeClr val="accent5">
                <a:hueOff val="-4966938"/>
                <a:satOff val="19906"/>
                <a:lumOff val="4314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2701" tIns="297260" rIns="12700" bIns="29726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2937946" y="2948595"/>
              <a:ext cx="8023896" cy="528469"/>
            </a:xfrm>
            <a:custGeom>
              <a:avLst/>
              <a:gdLst>
                <a:gd name="connsiteX0" fmla="*/ 88080 w 528469"/>
                <a:gd name="connsiteY0" fmla="*/ 0 h 7711799"/>
                <a:gd name="connsiteX1" fmla="*/ 440389 w 528469"/>
                <a:gd name="connsiteY1" fmla="*/ 0 h 7711799"/>
                <a:gd name="connsiteX2" fmla="*/ 502671 w 528469"/>
                <a:gd name="connsiteY2" fmla="*/ 25798 h 7711799"/>
                <a:gd name="connsiteX3" fmla="*/ 528469 w 528469"/>
                <a:gd name="connsiteY3" fmla="*/ 88080 h 7711799"/>
                <a:gd name="connsiteX4" fmla="*/ 528469 w 528469"/>
                <a:gd name="connsiteY4" fmla="*/ 7711799 h 7711799"/>
                <a:gd name="connsiteX5" fmla="*/ 528469 w 528469"/>
                <a:gd name="connsiteY5" fmla="*/ 7711799 h 7711799"/>
                <a:gd name="connsiteX6" fmla="*/ 528469 w 528469"/>
                <a:gd name="connsiteY6" fmla="*/ 7711799 h 7711799"/>
                <a:gd name="connsiteX7" fmla="*/ 0 w 528469"/>
                <a:gd name="connsiteY7" fmla="*/ 7711799 h 7711799"/>
                <a:gd name="connsiteX8" fmla="*/ 0 w 528469"/>
                <a:gd name="connsiteY8" fmla="*/ 7711799 h 7711799"/>
                <a:gd name="connsiteX9" fmla="*/ 0 w 528469"/>
                <a:gd name="connsiteY9" fmla="*/ 7711799 h 7711799"/>
                <a:gd name="connsiteX10" fmla="*/ 0 w 528469"/>
                <a:gd name="connsiteY10" fmla="*/ 88080 h 7711799"/>
                <a:gd name="connsiteX11" fmla="*/ 25798 w 528469"/>
                <a:gd name="connsiteY11" fmla="*/ 25798 h 7711799"/>
                <a:gd name="connsiteX12" fmla="*/ 88080 w 528469"/>
                <a:gd name="connsiteY12" fmla="*/ 0 h 7711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8469" h="7711799">
                  <a:moveTo>
                    <a:pt x="528469" y="1285331"/>
                  </a:moveTo>
                  <a:lnTo>
                    <a:pt x="528469" y="6426468"/>
                  </a:lnTo>
                  <a:cubicBezTo>
                    <a:pt x="528469" y="6767353"/>
                    <a:pt x="527833" y="7094287"/>
                    <a:pt x="526701" y="7335329"/>
                  </a:cubicBezTo>
                  <a:cubicBezTo>
                    <a:pt x="525569" y="7576372"/>
                    <a:pt x="524034" y="7711792"/>
                    <a:pt x="522433" y="7711792"/>
                  </a:cubicBezTo>
                  <a:lnTo>
                    <a:pt x="0" y="7711792"/>
                  </a:lnTo>
                  <a:lnTo>
                    <a:pt x="0" y="7711792"/>
                  </a:lnTo>
                  <a:lnTo>
                    <a:pt x="0" y="7711792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522433" y="7"/>
                  </a:lnTo>
                  <a:cubicBezTo>
                    <a:pt x="524034" y="7"/>
                    <a:pt x="525569" y="135427"/>
                    <a:pt x="526701" y="376470"/>
                  </a:cubicBezTo>
                  <a:cubicBezTo>
                    <a:pt x="527833" y="617512"/>
                    <a:pt x="528469" y="944446"/>
                    <a:pt x="528469" y="1285331"/>
                  </a:cubicBezTo>
                  <a:close/>
                </a:path>
              </a:pathLst>
            </a:custGeom>
          </p:spPr>
          <p:style>
            <a:lnRef idx="1">
              <a:schemeClr val="accent5">
                <a:hueOff val="-4966938"/>
                <a:satOff val="19906"/>
                <a:lumOff val="4314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38498" rIns="38498" bIns="38498" numCol="1" spcCol="1270" anchor="ctr" anchorCtr="0">
              <a:noAutofit/>
            </a:bodyPr>
            <a:lstStyle/>
            <a:p>
              <a:pPr>
                <a:lnSpc>
                  <a:spcPct val="150000"/>
                </a:lnSpc>
                <a:spcAft>
                  <a:spcPts val="600"/>
                </a:spcAft>
              </a:pPr>
              <a:r>
                <a:rPr lang="en-US" sz="36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SBK </a:t>
              </a:r>
              <a:r>
                <a:rPr lang="en-US" sz="3600" b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Riset</a:t>
              </a:r>
              <a:r>
                <a:rPr lang="en-US" sz="36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r>
                <a:rPr lang="en-US" sz="3600" b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Pengembangan</a:t>
              </a:r>
              <a:endParaRPr lang="en-US" sz="3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337284" y="1599044"/>
            <a:ext cx="1919783" cy="3785652"/>
          </a:xfrm>
          <a:prstGeom prst="rect">
            <a:avLst/>
          </a:prstGeom>
          <a:solidFill>
            <a:srgbClr val="403CF4"/>
          </a:solidFill>
          <a:ln>
            <a:solidFill>
              <a:srgbClr val="0922D9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2000" dirty="0" err="1">
                <a:solidFill>
                  <a:schemeClr val="bg1"/>
                </a:solidFill>
              </a:rPr>
              <a:t>Anggaran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penelitian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disusun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berdasarkan</a:t>
            </a:r>
            <a:r>
              <a:rPr lang="en-US" sz="2000" dirty="0">
                <a:solidFill>
                  <a:schemeClr val="bg1"/>
                </a:solidFill>
              </a:rPr>
              <a:t> SBK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2000" dirty="0" err="1">
                <a:solidFill>
                  <a:schemeClr val="bg1"/>
                </a:solidFill>
              </a:rPr>
              <a:t>Besarnya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anggaran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ditentukan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berdasarkan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jenis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riset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bidang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fokus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271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Autofit/>
          </a:bodyPr>
          <a:lstStyle/>
          <a:p>
            <a:pPr algn="ctr"/>
            <a:r>
              <a:rPr lang="id-ID" sz="3200" b="1" dirty="0" smtClean="0"/>
              <a:t>3. Luaran Wajib dan Luaran Tambahan</a:t>
            </a:r>
            <a:endParaRPr lang="id-ID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765109"/>
          <a:ext cx="12192001" cy="7839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5499"/>
                <a:gridCol w="738342"/>
                <a:gridCol w="3985620"/>
                <a:gridCol w="3470988"/>
                <a:gridCol w="2301552"/>
              </a:tblGrid>
              <a:tr h="440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Skema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TKT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Luaran Wajib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Luaran Tambahan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SBK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79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Kerjasama Luar Negeri (PKLN)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2-3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Artikel di jurnal ilmiah internasional bereputasi 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  <a:sym typeface="Symbol"/>
                        </a:rPr>
                        <a:t>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 1 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judul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tahun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Artikel di pros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, naskah pembicara kunci, HKI, TTG,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odel/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urwarupa/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esain/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arya seni/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ekayasa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osial, atau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uku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SBK Penelitian Dasar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75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Penelitian berbasis kompetensi (PBK)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2-3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•"/>
                        <a:tabLst>
                          <a:tab pos="113665" algn="l"/>
                        </a:tabLs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Publikasi di jurnal ilmiah internasional bereputasi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tahun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•"/>
                        <a:tabLst>
                          <a:tab pos="113665" algn="l"/>
                        </a:tabLs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Buku ajar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/monograf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 edar nasional terbit pada akhir tahun pelaksanaan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Artikel di pros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, naskah pembicara kunci, HKI, TTG, atau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odel/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urwarupa/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esain/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arya seni/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ekayasa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osial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SBK Penelitian Dasar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15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en. Stranas 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(PSN)-(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Gabungan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PPT, STRANAS, MP3EI,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PSHP)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4-6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HKI, TTG,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metode, </a:t>
                      </a:r>
                      <a:r>
                        <a:rPr lang="id-ID" sz="1600" i="1">
                          <a:latin typeface="Arial Black"/>
                          <a:ea typeface="Calibri"/>
                          <a:cs typeface="Times New Roman"/>
                        </a:rPr>
                        <a:t>blue print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, purwarupa, sistem, kebijakan atau model yang bersifat strategis dan berskala nasional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Artikel di jurnal ilmiah internasional bereputasi, artikel di pros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, naskah pembicara kunci, atau buku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SBK Penelitian Terapan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15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P3S (Seni)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4-6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•"/>
                        <a:tabLst>
                          <a:tab pos="117475" algn="l"/>
                        </a:tabLst>
                      </a:pP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HKI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penciptaan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penyajian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seni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yang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dipertunjukkan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dipamerkan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ditayangkan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tingkat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lokal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regional,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nasional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maupun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internasional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•"/>
                        <a:tabLst>
                          <a:tab pos="117475" algn="l"/>
                        </a:tabLst>
                      </a:pP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Buku dokumentasi 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HKI l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ainnya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jurnal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ilmiah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internasional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bereputasi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pros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naskah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pembicara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kunci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SBK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Penelitian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Terapan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7389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" y="0"/>
          <a:ext cx="12191998" cy="7731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3545"/>
                <a:gridCol w="690927"/>
                <a:gridCol w="3257231"/>
                <a:gridCol w="3355935"/>
                <a:gridCol w="2714360"/>
              </a:tblGrid>
              <a:tr h="440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 Black"/>
                          <a:ea typeface="Calibri"/>
                          <a:cs typeface="Times New Roman"/>
                        </a:rPr>
                        <a:t>Skema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 Black"/>
                          <a:ea typeface="Calibri"/>
                          <a:cs typeface="Times New Roman"/>
                        </a:rPr>
                        <a:t>TKT</a:t>
                      </a:r>
                      <a:endParaRPr lang="id-ID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 Black"/>
                          <a:ea typeface="Calibri"/>
                          <a:cs typeface="Times New Roman"/>
                        </a:rPr>
                        <a:t>Luaran Wajib</a:t>
                      </a:r>
                      <a:endParaRPr lang="id-ID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 Black"/>
                          <a:ea typeface="Calibri"/>
                          <a:cs typeface="Times New Roman"/>
                        </a:rPr>
                        <a:t>Luaran Tambahan</a:t>
                      </a:r>
                      <a:endParaRPr lang="id-ID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 Black"/>
                          <a:ea typeface="Calibri"/>
                          <a:cs typeface="Times New Roman"/>
                        </a:rPr>
                        <a:t>SBK</a:t>
                      </a:r>
                      <a:endParaRPr lang="id-ID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66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U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nggulan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S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trategis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N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asional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(PUSN)- (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Gabungan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dengan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RAPID)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7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HKI,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roduk teknologi/rekayasa</a:t>
                      </a:r>
                      <a:b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</a:b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sosial 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bersifat strategis dan berskala nasional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 siap diterapkan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Artikel di jurnal ilmiah internasional bereputasi, artikel di pros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, naskah pembicara kunci, atau buku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SBK Penelitian Pengembangan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41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Dosen pemula (PDP)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--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ilmiah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jurnal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nasional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tidak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terakreditasi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jurnal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nasional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terakreditasi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jurnal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ilmiah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internasional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pros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naskah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pembicara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kunci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HKI, TTG,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kodel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urwarupa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esain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arya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seni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ekayasa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osial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uku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SBK Penelitian Pembinaan/ Kapasitas</a:t>
                      </a:r>
                      <a:r>
                        <a:rPr lang="en-US" sz="1600" b="1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66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erja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S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ama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A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ntar PT 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(PKPT)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3-6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Artikel dimuat di jurnal ilmiah internasional 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  <a:sym typeface="Symbol"/>
                        </a:rPr>
                        <a:t>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 1 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judul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tahun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Artikel di pros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, naskah pembicara kunci, HKI, TTG,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odel/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urwarupa/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esain/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arya seni/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ekayasa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osial, atau </a:t>
                      </a:r>
                      <a:r>
                        <a:rPr lang="id-ID" sz="1600">
                          <a:latin typeface="Arial Black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uku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/>
                          <a:ea typeface="Calibri"/>
                          <a:cs typeface="Times New Roman"/>
                        </a:rPr>
                        <a:t>SBK Penelitian Dasar/ Terapan</a:t>
                      </a:r>
                      <a:r>
                        <a:rPr lang="en-US" sz="1600" b="1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41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Tim Pascasarjana (PTP)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3-6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d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i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jurnal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internasional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bereputasi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untuk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setiap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mahasiswa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S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ilmiah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nasional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terakreditasi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untuk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setiap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mahasiswa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S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2 yang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diterbitkan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akhir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pelaksanaan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penelitian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pros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naskah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pembicara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kunci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HKI, TTG, 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odel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urwarupa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esain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arya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seni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ekayasa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osial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600" dirty="0">
                          <a:latin typeface="Arial Black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uku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SBK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Penelitian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Dasar</a:t>
                      </a:r>
                      <a:r>
                        <a:rPr lang="en-US" sz="1600" dirty="0">
                          <a:latin typeface="Arial Black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en-US" sz="1600" dirty="0" err="1">
                          <a:latin typeface="Arial Black"/>
                          <a:ea typeface="Calibri"/>
                          <a:cs typeface="Times New Roman"/>
                        </a:rPr>
                        <a:t>Terapan</a:t>
                      </a:r>
                      <a:r>
                        <a:rPr lang="en-US" sz="1600" b="1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74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" y="0"/>
          <a:ext cx="12191998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7424"/>
                <a:gridCol w="1038537"/>
                <a:gridCol w="3248226"/>
                <a:gridCol w="3891720"/>
                <a:gridCol w="2086091"/>
              </a:tblGrid>
              <a:tr h="443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Skema</a:t>
                      </a:r>
                      <a:endParaRPr lang="id-ID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TKT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Luaran Wajib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Luaran Tambahan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SBK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866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Disertasi Doktor (PDD)</a:t>
                      </a:r>
                      <a:endParaRPr lang="id-ID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3-6</a:t>
                      </a:r>
                      <a:endParaRPr lang="id-ID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Artikel di jurnal ilmiah internasional bereputasi 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Artikel di pros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, naskah pembicara kunci, HKI, TTG, 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odel/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urwarupa/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esain/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arya seni/ 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ekayasa 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osial, atau 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uku 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SBK Penelitian Dasar/ Terapan (maks Rp. 60 jt )</a:t>
                      </a:r>
                      <a:r>
                        <a:rPr lang="en-US" sz="1800" b="1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41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Pendidikan magister menuju doktor untuk sarjana unggul (PMDSU)</a:t>
                      </a:r>
                      <a:endParaRPr lang="id-ID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3-6</a:t>
                      </a:r>
                      <a:endParaRPr lang="id-ID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Artikel di jurnal ilmiah internasional bereputasi 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arikel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tahun 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Artikel di pros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, naskah pembicara kunci, HKI, TTG, 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odel/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urwarupa/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esain/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arya seni/ 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ekayasa 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osial, atau </a:t>
                      </a:r>
                      <a:r>
                        <a:rPr lang="id-ID" sz="1800">
                          <a:latin typeface="Arial Black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uku 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 Black"/>
                          <a:ea typeface="Calibri"/>
                          <a:cs typeface="Times New Roman"/>
                        </a:rPr>
                        <a:t>SBK Penelitian Dasar/ Terapan (maks Rp. 60 jt/th )</a:t>
                      </a:r>
                      <a:r>
                        <a:rPr lang="en-US" sz="1800" b="1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866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Pasca Doktor (PPD)</a:t>
                      </a:r>
                      <a:endParaRPr lang="id-ID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3-6</a:t>
                      </a:r>
                      <a:endParaRPr lang="id-ID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Publikasi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di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jurnal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internasional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bereputasi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tahun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pertama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1800" i="1" dirty="0">
                          <a:latin typeface="Arial Black"/>
                          <a:ea typeface="Calibri"/>
                          <a:cs typeface="Times New Roman"/>
                        </a:rPr>
                        <a:t>review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tahun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kedua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riset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) </a:t>
                      </a:r>
                      <a:endParaRPr lang="id-ID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pros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naskah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pembicara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kunci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, HKI, TTG, 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odel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urwarupa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esain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arya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seni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ekayasa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osial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800" dirty="0">
                          <a:latin typeface="Arial Black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uku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SBK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Penelitian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Dasar</a:t>
                      </a:r>
                      <a:r>
                        <a:rPr lang="en-US" sz="1800" dirty="0">
                          <a:latin typeface="Arial Black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en-US" sz="1800" dirty="0" err="1">
                          <a:latin typeface="Arial Black"/>
                          <a:ea typeface="Calibri"/>
                          <a:cs typeface="Times New Roman"/>
                        </a:rPr>
                        <a:t>Terapan</a:t>
                      </a:r>
                      <a:endParaRPr lang="id-ID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12191999" cy="6897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0972"/>
                <a:gridCol w="967277"/>
                <a:gridCol w="3726649"/>
                <a:gridCol w="3688701"/>
                <a:gridCol w="2438400"/>
              </a:tblGrid>
              <a:tr h="386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Arial Black"/>
                          <a:ea typeface="Calibri"/>
                          <a:cs typeface="Times New Roman"/>
                        </a:rPr>
                        <a:t>Skema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TKT</a:t>
                      </a:r>
                      <a:endParaRPr lang="id-ID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Luaran Wajib</a:t>
                      </a:r>
                      <a:endParaRPr lang="id-ID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Arial Black"/>
                          <a:ea typeface="Calibri"/>
                          <a:cs typeface="Times New Roman"/>
                        </a:rPr>
                        <a:t>Luaran Tambahan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SBK</a:t>
                      </a:r>
                      <a:endParaRPr lang="id-ID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70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Arial Black"/>
                          <a:ea typeface="Calibri"/>
                          <a:cs typeface="Times New Roman"/>
                        </a:rPr>
                        <a:t>PDUPT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2-3</a:t>
                      </a:r>
                      <a:endParaRPr lang="id-ID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Publikasi di jurnal ilmiah internasional bereputasi 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tahun </a:t>
                      </a:r>
                      <a:endParaRPr lang="id-ID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Artikel di pros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, naskah pembicara kunci, HKI, TTG, atau 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odel/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urwarupa/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esain/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arya seni/ 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ekayasa 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osial </a:t>
                      </a:r>
                      <a:endParaRPr lang="id-ID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SBK Penelitian Dasar</a:t>
                      </a:r>
                      <a:r>
                        <a:rPr lang="en-US" sz="2000" b="1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70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Arial Black"/>
                          <a:ea typeface="Calibri"/>
                          <a:cs typeface="Times New Roman"/>
                        </a:rPr>
                        <a:t>PTUPT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4-6</a:t>
                      </a:r>
                      <a:endParaRPr lang="id-ID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HKI, TTG, 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metode, </a:t>
                      </a:r>
                      <a:r>
                        <a:rPr lang="id-ID" sz="2000" i="1">
                          <a:latin typeface="Arial Black"/>
                          <a:ea typeface="Calibri"/>
                          <a:cs typeface="Times New Roman"/>
                        </a:rPr>
                        <a:t>blue print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, purwarupa, sistem, kebijakan atau model, 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sesuai 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dengan 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Renstra PT</a:t>
                      </a:r>
                      <a:endParaRPr lang="id-ID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Artikel di jurnal ilmiah internasional bereputasi, artikel di pros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200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, naskah pembicara kunci, atau buku </a:t>
                      </a:r>
                      <a:endParaRPr lang="id-ID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 Black"/>
                          <a:ea typeface="Calibri"/>
                          <a:cs typeface="Times New Roman"/>
                        </a:rPr>
                        <a:t>SBK Penelitian Terapan</a:t>
                      </a:r>
                      <a:r>
                        <a:rPr lang="en-US" sz="2000" b="1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70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Arial Black"/>
                          <a:ea typeface="Calibri"/>
                          <a:cs typeface="Times New Roman"/>
                        </a:rPr>
                        <a:t>PPUPT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Arial Black"/>
                          <a:ea typeface="Calibri"/>
                          <a:cs typeface="Times New Roman"/>
                        </a:rPr>
                        <a:t>7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HKI, TTG, </a:t>
                      </a:r>
                      <a:r>
                        <a:rPr lang="id-ID" sz="2000" dirty="0">
                          <a:latin typeface="Arial Black"/>
                          <a:ea typeface="Calibri"/>
                          <a:cs typeface="Times New Roman"/>
                        </a:rPr>
                        <a:t>metode, </a:t>
                      </a:r>
                      <a:r>
                        <a:rPr lang="id-ID" sz="2000" i="1" dirty="0">
                          <a:latin typeface="Arial Black"/>
                          <a:ea typeface="Calibri"/>
                          <a:cs typeface="Times New Roman"/>
                        </a:rPr>
                        <a:t>blue print</a:t>
                      </a:r>
                      <a:r>
                        <a:rPr lang="id-ID" sz="2000" dirty="0">
                          <a:latin typeface="Arial Black"/>
                          <a:ea typeface="Calibri"/>
                          <a:cs typeface="Times New Roman"/>
                        </a:rPr>
                        <a:t>, purwarupa, sistem, kebijakan atau model,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sesuai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2000" dirty="0">
                          <a:latin typeface="Arial Black"/>
                          <a:ea typeface="Calibri"/>
                          <a:cs typeface="Times New Roman"/>
                        </a:rPr>
                        <a:t>dengan renstra 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PT 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jurnal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ilmiah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internasional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bereputasi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artikel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pros</a:t>
                      </a:r>
                      <a:r>
                        <a:rPr lang="id-ID" sz="2000" dirty="0">
                          <a:latin typeface="Arial Black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ding</a:t>
                      </a:r>
                      <a:r>
                        <a:rPr lang="id-ID" sz="2000" dirty="0">
                          <a:latin typeface="Arial Black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naskah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pembicara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kunci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buku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SBK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Penelitian</a:t>
                      </a:r>
                      <a:r>
                        <a:rPr lang="en-US" sz="2000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Arial Black"/>
                          <a:ea typeface="Calibri"/>
                          <a:cs typeface="Times New Roman"/>
                        </a:rPr>
                        <a:t>Pengembangan</a:t>
                      </a:r>
                      <a:r>
                        <a:rPr lang="en-US" sz="2000" b="1" dirty="0">
                          <a:latin typeface="Arial Black"/>
                          <a:ea typeface="Calibri"/>
                          <a:cs typeface="Times New Roman"/>
                        </a:rPr>
                        <a:t> 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878" y="653143"/>
            <a:ext cx="10509663" cy="646331"/>
          </a:xfrm>
          <a:prstGeom prst="rect">
            <a:avLst/>
          </a:prstGeom>
          <a:solidFill>
            <a:srgbClr val="122086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id-ID" dirty="0" smtClean="0"/>
              <a:t>3. </a:t>
            </a:r>
            <a:r>
              <a:rPr lang="en-US" dirty="0" smtClean="0"/>
              <a:t>SBK </a:t>
            </a:r>
            <a:r>
              <a:rPr lang="en-US" dirty="0"/>
              <a:t>(</a:t>
            </a:r>
            <a:r>
              <a:rPr lang="en-US" i="1" dirty="0"/>
              <a:t>OUTPUT</a:t>
            </a:r>
            <a:r>
              <a:rPr lang="en-US" dirty="0"/>
              <a:t> PENELITIAN)</a:t>
            </a:r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612838" y="429943"/>
            <a:ext cx="11157615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300000"/>
              </a:lnSpc>
              <a:spcAft>
                <a:spcPts val="600"/>
              </a:spcAft>
            </a:pPr>
            <a:r>
              <a:rPr lang="en-US" sz="4400" b="1" dirty="0"/>
              <a:t>SBK </a:t>
            </a:r>
            <a:r>
              <a:rPr lang="en-US" sz="4400" b="1" dirty="0" err="1"/>
              <a:t>Riset</a:t>
            </a:r>
            <a:r>
              <a:rPr lang="en-US" sz="4400" b="1" dirty="0"/>
              <a:t> </a:t>
            </a:r>
            <a:r>
              <a:rPr lang="en-US" sz="4400" b="1" dirty="0" err="1"/>
              <a:t>Pembinaan</a:t>
            </a:r>
            <a:r>
              <a:rPr lang="en-US" sz="4400" b="1" dirty="0"/>
              <a:t>/</a:t>
            </a:r>
            <a:r>
              <a:rPr lang="en-US" sz="4400" b="1" dirty="0" err="1"/>
              <a:t>Peningkatan</a:t>
            </a:r>
            <a:r>
              <a:rPr lang="en-US" sz="4400" b="1" dirty="0"/>
              <a:t> </a:t>
            </a:r>
            <a:r>
              <a:rPr lang="en-US" sz="4400" b="1" dirty="0" err="1"/>
              <a:t>Kapasitas</a:t>
            </a:r>
            <a:endParaRPr lang="en-US" sz="4400" dirty="0"/>
          </a:p>
          <a:p>
            <a:pPr marL="457200" indent="-457200">
              <a:spcAft>
                <a:spcPts val="1200"/>
              </a:spcAft>
              <a:buFont typeface="Wingdings" charset="2"/>
              <a:buChar char="u"/>
            </a:pPr>
            <a:r>
              <a:rPr lang="en-US" sz="3200" b="1" dirty="0" err="1"/>
              <a:t>Pembinaan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mengarahkan</a:t>
            </a:r>
            <a:r>
              <a:rPr lang="en-US" sz="3200" b="1" dirty="0"/>
              <a:t> para </a:t>
            </a:r>
            <a:r>
              <a:rPr lang="en-US" sz="3200" b="1" dirty="0" err="1"/>
              <a:t>peneliti</a:t>
            </a:r>
            <a:r>
              <a:rPr lang="en-US" sz="3200" b="1" dirty="0"/>
              <a:t> </a:t>
            </a:r>
            <a:r>
              <a:rPr lang="en-US" sz="3200" b="1" dirty="0" err="1"/>
              <a:t>pemula</a:t>
            </a:r>
            <a:r>
              <a:rPr lang="en-US" sz="3200" b="1" dirty="0"/>
              <a:t> </a:t>
            </a:r>
          </a:p>
          <a:p>
            <a:pPr marL="457200" indent="-457200">
              <a:spcAft>
                <a:spcPts val="1200"/>
              </a:spcAft>
              <a:buFont typeface="Wingdings" charset="2"/>
              <a:buChar char="u"/>
            </a:pPr>
            <a:r>
              <a:rPr lang="en-US" sz="3200" b="1" dirty="0"/>
              <a:t>Menghasilkan </a:t>
            </a:r>
            <a:r>
              <a:rPr lang="en-US" sz="3200" b="1" dirty="0">
                <a:sym typeface="Wingdings" panose="05000000000000000000" pitchFamily="2" charset="2"/>
              </a:rPr>
              <a:t> </a:t>
            </a:r>
            <a:r>
              <a:rPr lang="en-US" sz="3200" b="1" dirty="0"/>
              <a:t>Laporan Final (+ Luaran Wajib)</a:t>
            </a:r>
            <a:endParaRPr lang="en-US" sz="3200" dirty="0"/>
          </a:p>
          <a:p>
            <a:pPr marL="457200" indent="-457200">
              <a:buFont typeface="Wingdings" charset="2"/>
              <a:buChar char="u"/>
            </a:pPr>
            <a:r>
              <a:rPr lang="en-US" sz="3200" b="1" dirty="0" err="1"/>
              <a:t>Tindak</a:t>
            </a:r>
            <a:r>
              <a:rPr lang="en-US" sz="3200" b="1" dirty="0"/>
              <a:t> </a:t>
            </a:r>
            <a:r>
              <a:rPr lang="en-US" sz="3200" b="1" dirty="0" err="1"/>
              <a:t>lanjut</a:t>
            </a:r>
            <a:r>
              <a:rPr lang="en-US" sz="3200" b="1" dirty="0"/>
              <a:t> </a:t>
            </a:r>
            <a:r>
              <a:rPr lang="en-US" sz="3200" b="1" dirty="0">
                <a:sym typeface="Wingdings" panose="05000000000000000000" pitchFamily="2" charset="2"/>
              </a:rPr>
              <a:t></a:t>
            </a:r>
            <a:r>
              <a:rPr lang="en-US" sz="3200" b="1" dirty="0"/>
              <a:t> </a:t>
            </a:r>
            <a:r>
              <a:rPr lang="en-US" sz="3200" b="1" dirty="0" err="1"/>
              <a:t>Artikel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Jurnal</a:t>
            </a:r>
            <a:r>
              <a:rPr lang="en-US" sz="3200" b="1" dirty="0"/>
              <a:t>:</a:t>
            </a:r>
            <a:endParaRPr lang="en-US" sz="3200" dirty="0"/>
          </a:p>
          <a:p>
            <a:r>
              <a:rPr lang="en-US" sz="3200" b="1" dirty="0"/>
              <a:t>                                  - </a:t>
            </a:r>
            <a:r>
              <a:rPr lang="en-US" sz="3200" b="1" dirty="0" err="1"/>
              <a:t>Nasional</a:t>
            </a:r>
            <a:r>
              <a:rPr lang="en-US" sz="3200" b="1" dirty="0"/>
              <a:t> </a:t>
            </a:r>
            <a:r>
              <a:rPr lang="en-US" sz="3200" b="1" dirty="0" err="1"/>
              <a:t>tidak</a:t>
            </a:r>
            <a:r>
              <a:rPr lang="en-US" sz="3200" b="1" dirty="0"/>
              <a:t> </a:t>
            </a:r>
            <a:r>
              <a:rPr lang="en-US" sz="3200" b="1" dirty="0" err="1"/>
              <a:t>terakreditasi</a:t>
            </a:r>
            <a:r>
              <a:rPr lang="en-US" sz="3200" b="1" dirty="0"/>
              <a:t> = Max </a:t>
            </a:r>
            <a:r>
              <a:rPr lang="en-US" sz="3200" b="1" dirty="0" err="1"/>
              <a:t>Rp</a:t>
            </a:r>
            <a:r>
              <a:rPr lang="en-US" sz="3200" b="1" dirty="0"/>
              <a:t>. 3 </a:t>
            </a:r>
            <a:r>
              <a:rPr lang="en-US" sz="3200" b="1" dirty="0" err="1"/>
              <a:t>Jt</a:t>
            </a:r>
            <a:r>
              <a:rPr lang="en-US" sz="3200" b="1" dirty="0"/>
              <a:t> </a:t>
            </a:r>
            <a:endParaRPr lang="en-US" sz="3200" dirty="0"/>
          </a:p>
          <a:p>
            <a:r>
              <a:rPr lang="en-US" sz="3200" b="1" dirty="0"/>
              <a:t>                                  - </a:t>
            </a:r>
            <a:r>
              <a:rPr lang="en-US" sz="3200" b="1" dirty="0" err="1"/>
              <a:t>Nasional</a:t>
            </a:r>
            <a:r>
              <a:rPr lang="en-US" sz="3200" b="1" dirty="0"/>
              <a:t> </a:t>
            </a:r>
            <a:r>
              <a:rPr lang="en-US" sz="3200" b="1" dirty="0" err="1"/>
              <a:t>terakreditasi</a:t>
            </a:r>
            <a:r>
              <a:rPr lang="en-US" sz="3200" b="1" dirty="0"/>
              <a:t> = Max </a:t>
            </a:r>
            <a:r>
              <a:rPr lang="en-US" sz="3200" b="1" dirty="0" err="1"/>
              <a:t>Rp</a:t>
            </a:r>
            <a:r>
              <a:rPr lang="en-US" sz="3200" b="1" dirty="0"/>
              <a:t>. 10 </a:t>
            </a:r>
            <a:r>
              <a:rPr lang="en-US" sz="3200" b="1" dirty="0" err="1"/>
              <a:t>Jt</a:t>
            </a:r>
            <a:endParaRPr lang="en-US" sz="3200" dirty="0"/>
          </a:p>
          <a:p>
            <a:r>
              <a:rPr lang="en-US" sz="3200" b="1" dirty="0"/>
              <a:t>                                  - Regional/Int’l </a:t>
            </a:r>
            <a:r>
              <a:rPr lang="en-US" sz="3200" b="1" dirty="0" err="1"/>
              <a:t>tidak</a:t>
            </a:r>
            <a:r>
              <a:rPr lang="en-US" sz="3200" b="1" dirty="0"/>
              <a:t> </a:t>
            </a:r>
            <a:r>
              <a:rPr lang="en-US" sz="3200" b="1" dirty="0" err="1"/>
              <a:t>terindeks</a:t>
            </a:r>
            <a:r>
              <a:rPr lang="en-US" sz="3200" b="1" dirty="0"/>
              <a:t> = Max Rp.15 </a:t>
            </a:r>
            <a:r>
              <a:rPr lang="en-US" sz="3200" b="1" dirty="0" err="1"/>
              <a:t>Jt</a:t>
            </a:r>
            <a:r>
              <a:rPr lang="en-US" sz="3200" b="1" dirty="0"/>
              <a:t> </a:t>
            </a:r>
            <a:endParaRPr lang="en-US" sz="3200" dirty="0"/>
          </a:p>
          <a:p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192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878" y="328091"/>
            <a:ext cx="10509663" cy="646331"/>
          </a:xfrm>
          <a:prstGeom prst="rect">
            <a:avLst/>
          </a:prstGeom>
          <a:solidFill>
            <a:srgbClr val="122086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SBK (</a:t>
            </a:r>
            <a:r>
              <a:rPr lang="en-US" i="1" dirty="0"/>
              <a:t>OUTPUT</a:t>
            </a:r>
            <a:r>
              <a:rPr lang="en-US" dirty="0"/>
              <a:t> PENELITIAN)</a:t>
            </a:r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924136" y="1138105"/>
            <a:ext cx="1066151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/>
              <a:t>Bidang</a:t>
            </a:r>
            <a:r>
              <a:rPr lang="en-US" sz="3600" b="1" dirty="0"/>
              <a:t> </a:t>
            </a:r>
            <a:r>
              <a:rPr lang="en-US" sz="3600" b="1" dirty="0" err="1"/>
              <a:t>Fokus</a:t>
            </a:r>
            <a:r>
              <a:rPr lang="en-US" sz="3600" b="1" dirty="0"/>
              <a:t> </a:t>
            </a:r>
            <a:r>
              <a:rPr lang="en-US" sz="3600" b="1" dirty="0" err="1"/>
              <a:t>Riset</a:t>
            </a:r>
            <a:r>
              <a:rPr lang="en-US" sz="3600" b="1" dirty="0"/>
              <a:t> </a:t>
            </a:r>
            <a:r>
              <a:rPr lang="en-US" sz="3600" b="1" dirty="0" err="1"/>
              <a:t>Dasar</a:t>
            </a:r>
            <a:r>
              <a:rPr lang="en-US" sz="3600" b="1" dirty="0"/>
              <a:t> (1): </a:t>
            </a:r>
          </a:p>
          <a:p>
            <a:pPr marL="342900" indent="-342900">
              <a:buFont typeface="Wingdings" charset="2"/>
              <a:buChar char="ü"/>
            </a:pPr>
            <a:r>
              <a:rPr lang="en-US" sz="2000" b="1" dirty="0"/>
              <a:t>   </a:t>
            </a:r>
            <a:r>
              <a:rPr lang="en-US" sz="3200" b="1" dirty="0" err="1"/>
              <a:t>Pangan-Pertanian</a:t>
            </a:r>
            <a:endParaRPr lang="en-US" sz="3200" b="1" dirty="0"/>
          </a:p>
          <a:p>
            <a:pPr marL="457200" indent="-457200">
              <a:buFont typeface="Wingdings" charset="2"/>
              <a:buChar char="ü"/>
            </a:pPr>
            <a:r>
              <a:rPr lang="en-US" sz="3200" b="1" dirty="0"/>
              <a:t> </a:t>
            </a:r>
            <a:r>
              <a:rPr lang="en-US" sz="3200" b="1" dirty="0" err="1"/>
              <a:t>Energi</a:t>
            </a:r>
            <a:r>
              <a:rPr lang="en-US" sz="3200" b="1" dirty="0"/>
              <a:t>-EBT </a:t>
            </a:r>
            <a:endParaRPr lang="en-US" sz="3200" dirty="0"/>
          </a:p>
          <a:p>
            <a:pPr marL="457200" indent="-457200">
              <a:buFont typeface="Wingdings" charset="2"/>
              <a:buChar char="ü"/>
            </a:pPr>
            <a:r>
              <a:rPr lang="en-US" sz="3200" b="1" dirty="0"/>
              <a:t> </a:t>
            </a:r>
            <a:r>
              <a:rPr lang="en-US" sz="3200" b="1" dirty="0" err="1"/>
              <a:t>Kesehatan-Obat</a:t>
            </a:r>
            <a:r>
              <a:rPr lang="en-US" sz="3200" b="1" dirty="0"/>
              <a:t> </a:t>
            </a:r>
            <a:endParaRPr lang="en-US" sz="3200" dirty="0"/>
          </a:p>
          <a:p>
            <a:pPr marL="457200" indent="-457200">
              <a:buFont typeface="Wingdings" charset="2"/>
              <a:buChar char="ü"/>
            </a:pPr>
            <a:r>
              <a:rPr lang="en-US" sz="3200" b="1" dirty="0"/>
              <a:t> </a:t>
            </a:r>
            <a:r>
              <a:rPr lang="en-US" sz="3200" b="1" dirty="0" err="1"/>
              <a:t>Transportasi</a:t>
            </a:r>
            <a:r>
              <a:rPr lang="en-US" sz="3200" b="1" dirty="0"/>
              <a:t>  </a:t>
            </a:r>
            <a:endParaRPr lang="en-US" sz="3200" dirty="0"/>
          </a:p>
          <a:p>
            <a:pPr marL="457200" indent="-457200">
              <a:buFont typeface="Wingdings" charset="2"/>
              <a:buChar char="ü"/>
            </a:pPr>
            <a:r>
              <a:rPr lang="en-US" sz="3200" b="1" dirty="0"/>
              <a:t> </a:t>
            </a:r>
            <a:r>
              <a:rPr lang="en-US" sz="3200" b="1" dirty="0" err="1"/>
              <a:t>Teknologi</a:t>
            </a:r>
            <a:r>
              <a:rPr lang="en-US" sz="3200" b="1" dirty="0"/>
              <a:t> </a:t>
            </a:r>
            <a:r>
              <a:rPr lang="en-US" sz="3200" b="1" dirty="0" err="1"/>
              <a:t>Informasi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Komunikasi</a:t>
            </a:r>
            <a:r>
              <a:rPr lang="en-US" sz="3200" b="1" dirty="0"/>
              <a:t> (TIK) </a:t>
            </a:r>
            <a:endParaRPr lang="en-US" sz="3200" dirty="0"/>
          </a:p>
          <a:p>
            <a:pPr marL="457200" indent="-457200">
              <a:buFont typeface="Wingdings" charset="2"/>
              <a:buChar char="ü"/>
            </a:pPr>
            <a:r>
              <a:rPr lang="en-US" sz="3200" b="1" dirty="0"/>
              <a:t> </a:t>
            </a:r>
            <a:r>
              <a:rPr lang="en-US" sz="3200" b="1" dirty="0" err="1"/>
              <a:t>Hankam</a:t>
            </a:r>
            <a:r>
              <a:rPr lang="en-US" sz="3200" b="1" dirty="0"/>
              <a:t> </a:t>
            </a:r>
            <a:endParaRPr lang="en-US" sz="3200" dirty="0"/>
          </a:p>
          <a:p>
            <a:pPr marL="457200" indent="-457200">
              <a:buFont typeface="Wingdings" charset="2"/>
              <a:buChar char="ü"/>
            </a:pPr>
            <a:r>
              <a:rPr lang="en-US" sz="3200" b="1" dirty="0"/>
              <a:t> Material </a:t>
            </a:r>
            <a:r>
              <a:rPr lang="en-US" sz="3200" b="1" dirty="0" err="1"/>
              <a:t>Maju</a:t>
            </a:r>
            <a:r>
              <a:rPr lang="en-US" sz="3200" b="1" dirty="0"/>
              <a:t> </a:t>
            </a:r>
            <a:endParaRPr lang="en-US" sz="3200" dirty="0"/>
          </a:p>
          <a:p>
            <a:pPr marL="457200" indent="-457200">
              <a:buFont typeface="Wingdings" charset="2"/>
              <a:buChar char="ü"/>
            </a:pPr>
            <a:r>
              <a:rPr lang="en-US" sz="3200" b="1" dirty="0"/>
              <a:t> </a:t>
            </a:r>
            <a:r>
              <a:rPr lang="en-US" sz="3200" b="1" dirty="0" err="1"/>
              <a:t>Kemaritiman</a:t>
            </a:r>
            <a:endParaRPr lang="en-US" sz="3200" dirty="0"/>
          </a:p>
          <a:p>
            <a:pPr marL="457200" indent="-457200">
              <a:buFont typeface="Wingdings" charset="2"/>
              <a:buChar char="ü"/>
            </a:pPr>
            <a:r>
              <a:rPr lang="en-US" sz="3200" b="1" dirty="0"/>
              <a:t> </a:t>
            </a:r>
            <a:r>
              <a:rPr lang="en-US" sz="3200" b="1" dirty="0" err="1"/>
              <a:t>Kebencanaan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74004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878" y="328091"/>
            <a:ext cx="10509663" cy="646331"/>
          </a:xfrm>
          <a:prstGeom prst="rect">
            <a:avLst/>
          </a:prstGeom>
          <a:solidFill>
            <a:srgbClr val="122086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SBK (</a:t>
            </a:r>
            <a:r>
              <a:rPr lang="en-US" i="1" dirty="0"/>
              <a:t>OUTPUT</a:t>
            </a:r>
            <a:r>
              <a:rPr lang="en-US" dirty="0"/>
              <a:t> PENELITIAN)</a:t>
            </a:r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924136" y="1138105"/>
            <a:ext cx="10661515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/>
              <a:t>Bidang</a:t>
            </a:r>
            <a:r>
              <a:rPr lang="en-US" sz="3600" b="1" dirty="0"/>
              <a:t> </a:t>
            </a:r>
            <a:r>
              <a:rPr lang="en-US" sz="3600" b="1" dirty="0" err="1"/>
              <a:t>Fokus</a:t>
            </a:r>
            <a:r>
              <a:rPr lang="en-US" sz="3600" b="1" dirty="0"/>
              <a:t> </a:t>
            </a:r>
            <a:r>
              <a:rPr lang="en-US" sz="3600" b="1" dirty="0" err="1"/>
              <a:t>Riset</a:t>
            </a:r>
            <a:r>
              <a:rPr lang="en-US" sz="3600" b="1" dirty="0"/>
              <a:t> </a:t>
            </a:r>
            <a:r>
              <a:rPr lang="en-US" sz="3600" b="1" dirty="0" err="1"/>
              <a:t>Dasar</a:t>
            </a:r>
            <a:r>
              <a:rPr lang="en-US" sz="3600" b="1" dirty="0"/>
              <a:t> (2): </a:t>
            </a:r>
          </a:p>
          <a:p>
            <a:pPr marL="342900" indent="-342900">
              <a:buFont typeface="Wingdings" charset="2"/>
              <a:buChar char="ü"/>
            </a:pP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i="1" dirty="0"/>
              <a:t>Desk Study</a:t>
            </a:r>
            <a:r>
              <a:rPr lang="en-US" sz="2800" b="1" dirty="0"/>
              <a:t> DN</a:t>
            </a:r>
            <a:endParaRPr lang="en-US" sz="2800" dirty="0"/>
          </a:p>
          <a:p>
            <a:pPr marL="342900" indent="-342900">
              <a:buFont typeface="Wingdings" charset="2"/>
              <a:buChar char="ü"/>
            </a:pP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i="1" dirty="0"/>
              <a:t>Desk Study</a:t>
            </a:r>
            <a:r>
              <a:rPr lang="en-US" sz="2800" b="1" dirty="0"/>
              <a:t> LN</a:t>
            </a:r>
            <a:endParaRPr lang="en-US" sz="2800" dirty="0"/>
          </a:p>
          <a:p>
            <a:pPr marL="342900" indent="-342900">
              <a:buFont typeface="Wingdings" charset="2"/>
              <a:buChar char="ü"/>
            </a:pPr>
            <a:r>
              <a:rPr lang="en-US" sz="2800" b="1" dirty="0"/>
              <a:t> </a:t>
            </a: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Lapangan</a:t>
            </a:r>
            <a:r>
              <a:rPr lang="en-US" sz="2800" b="1" dirty="0"/>
              <a:t> DN (Kecil) = 5 </a:t>
            </a:r>
            <a:r>
              <a:rPr lang="en-US" sz="2800" b="1" dirty="0" err="1"/>
              <a:t>lokasi</a:t>
            </a:r>
            <a:r>
              <a:rPr lang="en-US" sz="2800" b="1" dirty="0"/>
              <a:t> DN</a:t>
            </a:r>
            <a:endParaRPr lang="en-US" sz="2800" dirty="0"/>
          </a:p>
          <a:p>
            <a:pPr marL="342900" indent="-342900">
              <a:buFont typeface="Wingdings" charset="2"/>
              <a:buChar char="ü"/>
            </a:pPr>
            <a:r>
              <a:rPr lang="en-US" sz="2800" b="1" dirty="0"/>
              <a:t> </a:t>
            </a: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Lapangan</a:t>
            </a:r>
            <a:r>
              <a:rPr lang="en-US" sz="2800" b="1" dirty="0"/>
              <a:t> DN (</a:t>
            </a:r>
            <a:r>
              <a:rPr lang="en-US" sz="2800" b="1" dirty="0" err="1"/>
              <a:t>Menengah</a:t>
            </a:r>
            <a:r>
              <a:rPr lang="en-US" sz="2800" b="1" dirty="0"/>
              <a:t>)= &gt;5 - 10 </a:t>
            </a:r>
            <a:r>
              <a:rPr lang="en-US" sz="2800" b="1" dirty="0" err="1"/>
              <a:t>lokasi</a:t>
            </a:r>
            <a:r>
              <a:rPr lang="en-US" sz="2800" b="1" dirty="0"/>
              <a:t> DN</a:t>
            </a:r>
            <a:endParaRPr lang="en-US" sz="2800" dirty="0"/>
          </a:p>
          <a:p>
            <a:pPr marL="342900" indent="-342900">
              <a:buFont typeface="Wingdings" charset="2"/>
              <a:buChar char="ü"/>
            </a:pPr>
            <a:r>
              <a:rPr lang="en-US" sz="2800" b="1" dirty="0"/>
              <a:t>  </a:t>
            </a: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Lapangan</a:t>
            </a:r>
            <a:r>
              <a:rPr lang="en-US" sz="2800" b="1" dirty="0"/>
              <a:t> DN (</a:t>
            </a:r>
            <a:r>
              <a:rPr lang="en-US" sz="2800" b="1" dirty="0" err="1"/>
              <a:t>Besar</a:t>
            </a:r>
            <a:r>
              <a:rPr lang="en-US" sz="2800" b="1" dirty="0"/>
              <a:t>) = &gt;10 </a:t>
            </a:r>
            <a:r>
              <a:rPr lang="en-US" sz="2800" b="1" dirty="0" err="1"/>
              <a:t>lokasi</a:t>
            </a:r>
            <a:r>
              <a:rPr lang="en-US" sz="2800" b="1" dirty="0"/>
              <a:t> DN</a:t>
            </a:r>
            <a:endParaRPr lang="en-US" sz="2800" dirty="0"/>
          </a:p>
          <a:p>
            <a:pPr marL="342900" indent="-342900">
              <a:buFont typeface="Wingdings" charset="2"/>
              <a:buChar char="ü"/>
            </a:pPr>
            <a:r>
              <a:rPr lang="en-US" sz="2800" b="1" dirty="0"/>
              <a:t>  </a:t>
            </a: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Lapangan</a:t>
            </a:r>
            <a:r>
              <a:rPr lang="en-US" sz="2800" b="1" dirty="0"/>
              <a:t> LN = </a:t>
            </a:r>
            <a:r>
              <a:rPr lang="en-US" sz="2800" b="1" dirty="0" err="1"/>
              <a:t>Obyek</a:t>
            </a:r>
            <a:r>
              <a:rPr lang="en-US" sz="2800" b="1" dirty="0"/>
              <a:t> LN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99915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878" y="328091"/>
            <a:ext cx="10509663" cy="646331"/>
          </a:xfrm>
          <a:prstGeom prst="rect">
            <a:avLst/>
          </a:prstGeom>
          <a:solidFill>
            <a:srgbClr val="122086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SBK (</a:t>
            </a:r>
            <a:r>
              <a:rPr lang="en-US" i="1" dirty="0"/>
              <a:t>OUTPUT</a:t>
            </a:r>
            <a:r>
              <a:rPr lang="en-US" dirty="0"/>
              <a:t> PENELITIAN)</a:t>
            </a:r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369636" y="1234532"/>
            <a:ext cx="1168293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en-US" sz="4800" b="1" dirty="0"/>
              <a:t>SBK </a:t>
            </a:r>
            <a:r>
              <a:rPr lang="en-US" sz="4800" b="1" dirty="0" err="1"/>
              <a:t>Riset</a:t>
            </a:r>
            <a:r>
              <a:rPr lang="en-US" sz="4800" b="1" dirty="0"/>
              <a:t> </a:t>
            </a:r>
            <a:r>
              <a:rPr lang="en-US" sz="4800" b="1" dirty="0" err="1"/>
              <a:t>Terapan</a:t>
            </a:r>
            <a:endParaRPr lang="en-US" sz="4800" dirty="0"/>
          </a:p>
          <a:p>
            <a:pPr marL="457200" indent="-457200">
              <a:buFont typeface="Wingdings" charset="2"/>
              <a:buChar char="u"/>
            </a:pPr>
            <a:r>
              <a:rPr lang="en-US" sz="3200" b="1" dirty="0"/>
              <a:t> </a:t>
            </a:r>
            <a:r>
              <a:rPr lang="en-US" sz="3200" b="1" dirty="0" err="1"/>
              <a:t>Untuk</a:t>
            </a:r>
            <a:r>
              <a:rPr lang="en-US" sz="3200" b="1" dirty="0"/>
              <a:t> </a:t>
            </a:r>
            <a:r>
              <a:rPr lang="en-US" sz="3200" b="1" dirty="0" err="1"/>
              <a:t>memperoleh</a:t>
            </a:r>
            <a:r>
              <a:rPr lang="en-US" sz="3200" b="1" dirty="0"/>
              <a:t> </a:t>
            </a:r>
            <a:r>
              <a:rPr lang="en-US" sz="3200" b="1" dirty="0" err="1"/>
              <a:t>prototipe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pengembangan</a:t>
            </a:r>
            <a:r>
              <a:rPr lang="en-US" sz="3200" b="1" dirty="0"/>
              <a:t> </a:t>
            </a:r>
            <a:r>
              <a:rPr lang="en-US" sz="3200" b="1" dirty="0" err="1"/>
              <a:t>atau</a:t>
            </a:r>
            <a:r>
              <a:rPr lang="en-US" sz="3200" b="1" dirty="0"/>
              <a:t>  </a:t>
            </a:r>
            <a:r>
              <a:rPr lang="en-US" sz="3200" b="1" dirty="0" err="1"/>
              <a:t>rekomendasi</a:t>
            </a:r>
            <a:r>
              <a:rPr lang="en-US" sz="3200" b="1" dirty="0"/>
              <a:t> </a:t>
            </a:r>
            <a:r>
              <a:rPr lang="en-US" sz="3200" b="1" dirty="0" err="1"/>
              <a:t>kebijakan</a:t>
            </a:r>
            <a:r>
              <a:rPr lang="en-US" sz="3200" b="1" dirty="0"/>
              <a:t>/</a:t>
            </a:r>
            <a:r>
              <a:rPr lang="en-US" sz="3200" b="1" dirty="0" err="1"/>
              <a:t>konsep</a:t>
            </a:r>
            <a:r>
              <a:rPr lang="en-US" sz="3200" b="1" dirty="0"/>
              <a:t>/model </a:t>
            </a:r>
            <a:r>
              <a:rPr lang="en-US" sz="3200" b="1" dirty="0" err="1"/>
              <a:t>sehingga</a:t>
            </a:r>
            <a:r>
              <a:rPr lang="en-US" sz="3200" b="1" dirty="0"/>
              <a:t> </a:t>
            </a:r>
            <a:r>
              <a:rPr lang="en-US" sz="3200" b="1" dirty="0" err="1"/>
              <a:t>mendapatkan</a:t>
            </a:r>
            <a:r>
              <a:rPr lang="en-US" sz="3200" b="1" dirty="0"/>
              <a:t> </a:t>
            </a:r>
            <a:r>
              <a:rPr lang="en-US" sz="3200" b="1" dirty="0" err="1"/>
              <a:t>nilai</a:t>
            </a:r>
            <a:r>
              <a:rPr lang="en-US" sz="3200" b="1" dirty="0"/>
              <a:t> </a:t>
            </a:r>
            <a:r>
              <a:rPr lang="en-US" sz="3200" b="1" dirty="0" err="1"/>
              <a:t>tambah</a:t>
            </a:r>
            <a:endParaRPr lang="en-US" sz="3200" b="1" dirty="0"/>
          </a:p>
          <a:p>
            <a:pPr marL="457200" indent="-457200">
              <a:buFont typeface="Wingdings" charset="2"/>
              <a:buChar char="u"/>
            </a:pPr>
            <a:r>
              <a:rPr lang="en-US" sz="3200" b="1" dirty="0" err="1"/>
              <a:t>Tahapan</a:t>
            </a:r>
            <a:r>
              <a:rPr lang="en-US" sz="3200" b="1" dirty="0"/>
              <a:t>: </a:t>
            </a:r>
          </a:p>
          <a:p>
            <a:r>
              <a:rPr lang="en-US" sz="3200" b="1" dirty="0"/>
              <a:t>   - </a:t>
            </a:r>
            <a:r>
              <a:rPr lang="en-US" sz="3200" b="1" dirty="0" err="1"/>
              <a:t>Validasi</a:t>
            </a:r>
            <a:r>
              <a:rPr lang="en-US" sz="3200" b="1" dirty="0"/>
              <a:t> </a:t>
            </a:r>
            <a:r>
              <a:rPr lang="en-US" sz="3200" b="1" dirty="0" err="1"/>
              <a:t>komponen</a:t>
            </a:r>
            <a:r>
              <a:rPr lang="en-US" sz="3200" b="1" dirty="0"/>
              <a:t>/</a:t>
            </a:r>
            <a:r>
              <a:rPr lang="en-US" sz="3200" b="1" dirty="0" err="1"/>
              <a:t>subsistem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lingkungan</a:t>
            </a:r>
            <a:r>
              <a:rPr lang="en-US" sz="3200" b="1" dirty="0"/>
              <a:t> </a:t>
            </a:r>
            <a:r>
              <a:rPr lang="en-US" sz="3200" b="1" dirty="0" err="1"/>
              <a:t>laboratorium</a:t>
            </a:r>
            <a:r>
              <a:rPr lang="en-US" sz="3200" b="1" dirty="0"/>
              <a:t> </a:t>
            </a:r>
          </a:p>
          <a:p>
            <a:r>
              <a:rPr lang="en-US" sz="3200" b="1" dirty="0"/>
              <a:t>   - </a:t>
            </a:r>
            <a:r>
              <a:rPr lang="en-US" sz="3200" b="1" dirty="0" err="1"/>
              <a:t>Validasi</a:t>
            </a:r>
            <a:r>
              <a:rPr lang="en-US" sz="3200" b="1" dirty="0"/>
              <a:t> </a:t>
            </a:r>
            <a:r>
              <a:rPr lang="en-US" sz="3200" b="1" dirty="0" err="1"/>
              <a:t>komponen</a:t>
            </a:r>
            <a:r>
              <a:rPr lang="en-US" sz="3200" b="1" dirty="0"/>
              <a:t>/</a:t>
            </a:r>
            <a:r>
              <a:rPr lang="en-US" sz="3200" b="1" dirty="0" err="1"/>
              <a:t>subsistem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lingkungan</a:t>
            </a:r>
            <a:r>
              <a:rPr lang="en-US" sz="3200" b="1" dirty="0"/>
              <a:t> yang </a:t>
            </a:r>
            <a:r>
              <a:rPr lang="en-US" sz="3200" b="1" dirty="0" err="1"/>
              <a:t>relevan</a:t>
            </a:r>
            <a:r>
              <a:rPr lang="en-US" sz="3200" b="1" dirty="0"/>
              <a:t> </a:t>
            </a:r>
          </a:p>
          <a:p>
            <a:r>
              <a:rPr lang="en-US" sz="3200" b="1" dirty="0"/>
              <a:t>   - </a:t>
            </a:r>
            <a:r>
              <a:rPr lang="en-US" sz="3200" b="1" dirty="0" err="1"/>
              <a:t>Demonstrasi</a:t>
            </a:r>
            <a:r>
              <a:rPr lang="en-US" sz="3200" b="1" dirty="0"/>
              <a:t> model </a:t>
            </a:r>
            <a:r>
              <a:rPr lang="en-US" sz="3200" b="1" dirty="0" err="1"/>
              <a:t>atau</a:t>
            </a:r>
            <a:r>
              <a:rPr lang="en-US" sz="3200" b="1" dirty="0"/>
              <a:t> </a:t>
            </a:r>
            <a:r>
              <a:rPr lang="en-US" sz="3200" b="1" dirty="0" err="1"/>
              <a:t>prototipe</a:t>
            </a:r>
            <a:r>
              <a:rPr lang="en-US" sz="3200" b="1" dirty="0"/>
              <a:t> </a:t>
            </a:r>
            <a:r>
              <a:rPr lang="en-US" sz="3200" b="1" dirty="0" err="1"/>
              <a:t>sistem</a:t>
            </a:r>
            <a:r>
              <a:rPr lang="en-US" sz="3200" b="1" dirty="0"/>
              <a:t>/</a:t>
            </a:r>
            <a:r>
              <a:rPr lang="en-US" sz="3200" b="1" dirty="0" err="1"/>
              <a:t>subsistem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endParaRPr lang="en-US" sz="3200" b="1" dirty="0"/>
          </a:p>
          <a:p>
            <a:r>
              <a:rPr lang="en-US" sz="3200" b="1" dirty="0"/>
              <a:t>      </a:t>
            </a:r>
            <a:r>
              <a:rPr lang="en-US" sz="3200" b="1" dirty="0" err="1"/>
              <a:t>lingkungan</a:t>
            </a:r>
            <a:r>
              <a:rPr lang="en-US" sz="3200" b="1" dirty="0"/>
              <a:t> yang </a:t>
            </a:r>
            <a:r>
              <a:rPr lang="en-US" sz="3200" b="1" dirty="0" err="1"/>
              <a:t>relevan</a:t>
            </a:r>
            <a:endParaRPr lang="en-US" sz="3200" b="1" dirty="0"/>
          </a:p>
          <a:p>
            <a:r>
              <a:rPr lang="en-US" sz="3200" b="1" dirty="0"/>
              <a:t>   - </a:t>
            </a:r>
            <a:r>
              <a:rPr lang="en-US" sz="3200" b="1" dirty="0" err="1"/>
              <a:t>Laporan</a:t>
            </a:r>
            <a:r>
              <a:rPr lang="en-US" sz="3200" b="1" dirty="0"/>
              <a:t> </a:t>
            </a:r>
            <a:r>
              <a:rPr lang="en-US" sz="3200" b="1" dirty="0" err="1"/>
              <a:t>kegiatan</a:t>
            </a:r>
            <a:r>
              <a:rPr lang="en-US" sz="3200" b="1" dirty="0"/>
              <a:t> </a:t>
            </a:r>
            <a:r>
              <a:rPr lang="en-US" sz="3200" b="1" dirty="0" err="1"/>
              <a:t>komprehensif</a:t>
            </a:r>
            <a:r>
              <a:rPr lang="en-US" sz="3200" b="1" dirty="0"/>
              <a:t> (</a:t>
            </a:r>
            <a:r>
              <a:rPr lang="en-US" sz="3200" b="1" dirty="0" err="1"/>
              <a:t>Luaran</a:t>
            </a:r>
            <a:r>
              <a:rPr lang="en-US" sz="3200" b="1" dirty="0"/>
              <a:t> </a:t>
            </a:r>
            <a:r>
              <a:rPr lang="en-US" sz="3200" b="1" dirty="0" err="1"/>
              <a:t>Wajib</a:t>
            </a:r>
            <a:r>
              <a:rPr lang="en-US" sz="3200" b="1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xmlns="" val="246143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878" y="328091"/>
            <a:ext cx="10509663" cy="646331"/>
          </a:xfrm>
          <a:prstGeom prst="rect">
            <a:avLst/>
          </a:prstGeom>
          <a:solidFill>
            <a:srgbClr val="122086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SBK (</a:t>
            </a:r>
            <a:r>
              <a:rPr lang="en-US" i="1" dirty="0"/>
              <a:t>OUTPUT</a:t>
            </a:r>
            <a:r>
              <a:rPr lang="en-US" dirty="0"/>
              <a:t> PENELITIAN)</a:t>
            </a:r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924136" y="1138105"/>
            <a:ext cx="10661515" cy="5139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/>
              <a:t>B</a:t>
            </a:r>
            <a:r>
              <a:rPr lang="en-US" sz="3600" b="1" dirty="0" err="1"/>
              <a:t>idang</a:t>
            </a:r>
            <a:r>
              <a:rPr lang="en-US" sz="3600" b="1" dirty="0"/>
              <a:t> </a:t>
            </a:r>
            <a:r>
              <a:rPr lang="en-US" sz="3600" b="1" dirty="0" err="1"/>
              <a:t>Fokus</a:t>
            </a:r>
            <a:r>
              <a:rPr lang="en-US" sz="3600" b="1" dirty="0"/>
              <a:t> </a:t>
            </a:r>
            <a:r>
              <a:rPr lang="en-US" sz="3600" b="1" dirty="0" err="1"/>
              <a:t>Riset</a:t>
            </a:r>
            <a:r>
              <a:rPr lang="en-US" sz="3600" b="1" dirty="0"/>
              <a:t> </a:t>
            </a:r>
            <a:r>
              <a:rPr lang="en-US" sz="3600" b="1" dirty="0" err="1"/>
              <a:t>Terapan</a:t>
            </a:r>
            <a:r>
              <a:rPr lang="en-US" sz="3600" b="1" dirty="0"/>
              <a:t> (1): </a:t>
            </a:r>
          </a:p>
          <a:p>
            <a:pPr marL="342900" indent="-342900">
              <a:buFont typeface="Wingdings" charset="2"/>
              <a:buChar char="ü"/>
            </a:pPr>
            <a:r>
              <a:rPr lang="en-US" sz="2000" b="1" dirty="0"/>
              <a:t>   </a:t>
            </a:r>
            <a:r>
              <a:rPr lang="en-US" sz="3200" b="1" dirty="0" err="1"/>
              <a:t>Pangan-Pertanian</a:t>
            </a:r>
            <a:endParaRPr lang="en-US" sz="3200" b="1" dirty="0"/>
          </a:p>
          <a:p>
            <a:pPr marL="342900" indent="-342900">
              <a:buFont typeface="Wingdings" charset="2"/>
              <a:buChar char="ü"/>
            </a:pPr>
            <a:r>
              <a:rPr lang="en-US" sz="3200" b="1" dirty="0"/>
              <a:t>  </a:t>
            </a:r>
            <a:r>
              <a:rPr lang="en-US" sz="3200" b="1" dirty="0" err="1"/>
              <a:t>Energi</a:t>
            </a:r>
            <a:r>
              <a:rPr lang="en-US" sz="3200" b="1" dirty="0"/>
              <a:t>-EBT </a:t>
            </a:r>
            <a:endParaRPr lang="en-US" sz="3200" dirty="0"/>
          </a:p>
          <a:p>
            <a:pPr marL="342900" indent="-342900">
              <a:buFont typeface="Wingdings" charset="2"/>
              <a:buChar char="ü"/>
            </a:pPr>
            <a:r>
              <a:rPr lang="en-US" sz="3200" b="1" dirty="0"/>
              <a:t>  </a:t>
            </a:r>
            <a:r>
              <a:rPr lang="en-US" sz="3200" b="1" dirty="0" err="1"/>
              <a:t>Kesehatan-Obat</a:t>
            </a:r>
            <a:r>
              <a:rPr lang="en-US" sz="3200" b="1" dirty="0"/>
              <a:t> </a:t>
            </a:r>
            <a:endParaRPr lang="en-US" sz="3200" dirty="0"/>
          </a:p>
          <a:p>
            <a:pPr marL="342900" indent="-342900">
              <a:buFont typeface="Wingdings" charset="2"/>
              <a:buChar char="ü"/>
            </a:pPr>
            <a:r>
              <a:rPr lang="en-US" sz="3200" b="1" dirty="0"/>
              <a:t>  </a:t>
            </a:r>
            <a:r>
              <a:rPr lang="en-US" sz="3200" b="1" dirty="0" err="1"/>
              <a:t>Transportasi</a:t>
            </a:r>
            <a:r>
              <a:rPr lang="en-US" sz="3200" b="1" dirty="0"/>
              <a:t>  </a:t>
            </a:r>
            <a:endParaRPr lang="en-US" sz="3200" dirty="0"/>
          </a:p>
          <a:p>
            <a:pPr marL="342900" indent="-342900">
              <a:buFont typeface="Wingdings" charset="2"/>
              <a:buChar char="ü"/>
            </a:pPr>
            <a:r>
              <a:rPr lang="en-US" sz="3200" b="1" dirty="0"/>
              <a:t>  </a:t>
            </a:r>
            <a:r>
              <a:rPr lang="en-US" sz="3200" b="1" dirty="0" err="1"/>
              <a:t>Teknologi</a:t>
            </a:r>
            <a:r>
              <a:rPr lang="en-US" sz="3200" b="1" dirty="0"/>
              <a:t> </a:t>
            </a:r>
            <a:r>
              <a:rPr lang="en-US" sz="3200" b="1" dirty="0" err="1"/>
              <a:t>Informasi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Komunikasi</a:t>
            </a:r>
            <a:r>
              <a:rPr lang="en-US" sz="3200" b="1" dirty="0"/>
              <a:t> (TIK) </a:t>
            </a:r>
            <a:endParaRPr lang="en-US" sz="3200" dirty="0"/>
          </a:p>
          <a:p>
            <a:pPr marL="342900" indent="-342900">
              <a:buFont typeface="Wingdings" charset="2"/>
              <a:buChar char="ü"/>
            </a:pPr>
            <a:r>
              <a:rPr lang="en-US" sz="3200" b="1" dirty="0"/>
              <a:t>   </a:t>
            </a:r>
            <a:r>
              <a:rPr lang="en-US" sz="3200" b="1" dirty="0" err="1"/>
              <a:t>Hankam</a:t>
            </a:r>
            <a:r>
              <a:rPr lang="en-US" sz="3200" b="1" dirty="0"/>
              <a:t> </a:t>
            </a:r>
            <a:endParaRPr lang="en-US" sz="3200" dirty="0"/>
          </a:p>
          <a:p>
            <a:pPr marL="342900" indent="-342900">
              <a:buFont typeface="Wingdings" charset="2"/>
              <a:buChar char="ü"/>
            </a:pPr>
            <a:r>
              <a:rPr lang="en-US" sz="3200" b="1" dirty="0"/>
              <a:t>   Material </a:t>
            </a:r>
            <a:r>
              <a:rPr lang="en-US" sz="3200" b="1" dirty="0" err="1"/>
              <a:t>Maju</a:t>
            </a:r>
            <a:r>
              <a:rPr lang="en-US" sz="3200" b="1" dirty="0"/>
              <a:t> </a:t>
            </a:r>
            <a:endParaRPr lang="en-US" sz="3200" dirty="0"/>
          </a:p>
          <a:p>
            <a:pPr marL="342900" indent="-342900">
              <a:buFont typeface="Wingdings" charset="2"/>
              <a:buChar char="ü"/>
            </a:pPr>
            <a:r>
              <a:rPr lang="en-US" sz="3200" b="1" dirty="0"/>
              <a:t>   </a:t>
            </a:r>
            <a:r>
              <a:rPr lang="en-US" sz="3200" b="1" dirty="0" err="1"/>
              <a:t>Kemaritiman</a:t>
            </a:r>
            <a:endParaRPr lang="en-US" sz="3200" dirty="0"/>
          </a:p>
          <a:p>
            <a:pPr marL="342900" indent="-342900">
              <a:buFont typeface="Wingdings" charset="2"/>
              <a:buChar char="ü"/>
            </a:pPr>
            <a:r>
              <a:rPr lang="en-US" sz="3200" b="1" dirty="0"/>
              <a:t>   </a:t>
            </a:r>
            <a:r>
              <a:rPr lang="en-US" sz="3200" b="1" dirty="0" err="1"/>
              <a:t>Kebencanaan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38329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871"/>
          </a:xfrm>
        </p:spPr>
        <p:txBody>
          <a:bodyPr>
            <a:normAutofit fontScale="90000"/>
          </a:bodyPr>
          <a:lstStyle/>
          <a:p>
            <a:pPr algn="ctr"/>
            <a:r>
              <a:rPr lang="id-ID" b="1" dirty="0" smtClean="0"/>
              <a:t>PMK 106/2016:</a:t>
            </a:r>
            <a:br>
              <a:rPr lang="id-ID" b="1" dirty="0" smtClean="0"/>
            </a:br>
            <a:r>
              <a:rPr lang="id-ID" sz="3600" b="1" dirty="0" smtClean="0"/>
              <a:t>Tentang Standar Biaya Keluaran (SBK) Tahun Nggaran 2017</a:t>
            </a:r>
            <a:endParaRPr lang="id-ID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287624"/>
          <a:ext cx="12191999" cy="5346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167"/>
                <a:gridCol w="9336832"/>
              </a:tblGrid>
              <a:tr h="874888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latin typeface="Arial" pitchFamily="34" charset="0"/>
                          <a:cs typeface="Arial" pitchFamily="34" charset="0"/>
                        </a:rPr>
                        <a:t>Komponen PKM 106/2016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latin typeface="Arial" pitchFamily="34" charset="0"/>
                          <a:cs typeface="Arial" pitchFamily="34" charset="0"/>
                        </a:rPr>
                        <a:t>Penjelasan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45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Pengertian SBK</a:t>
                      </a:r>
                      <a:endParaRPr lang="id-ID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Adalah besaran biaya yang ditetapkan untuk menghasilkan keluaran/sub keluaran (output/sub output )</a:t>
                      </a:r>
                      <a:endParaRPr lang="id-ID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1179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SBK berlaku</a:t>
                      </a:r>
                      <a:endParaRPr lang="id-ID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Pasal 2 ayat 2</a:t>
                      </a:r>
                      <a:endParaRPr lang="id-ID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20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Sub keluaran perencanaan, pemeriksaan, pendidikan dan pelatihan</a:t>
                      </a:r>
                      <a:endParaRPr lang="id-ID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20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Sub keluaran penelitian</a:t>
                      </a:r>
                      <a:endParaRPr lang="id-ID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6084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Fungsi SBK</a:t>
                      </a:r>
                      <a:endParaRPr lang="id-ID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d-ID" sz="20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Berfungsi sebagai Estimasi yaitu prakiraan besaran biaya yang dapat dilampaui</a:t>
                      </a:r>
                      <a:endParaRPr lang="id-ID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d-ID" sz="20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Hal-hal yang harus diperhatikan dalam estimasi:</a:t>
                      </a:r>
                      <a:endParaRPr lang="id-ID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20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Proses pengadaan sesuai dengan ketentuan peraturan perundang-undangan.</a:t>
                      </a:r>
                      <a:endParaRPr lang="id-ID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20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Ketersediaan alokasi anggaran</a:t>
                      </a:r>
                      <a:endParaRPr lang="id-ID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20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Prinsip ekonomis, efisiensi dan efektifitas.</a:t>
                      </a:r>
                      <a:endParaRPr lang="id-ID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878" y="328091"/>
            <a:ext cx="10509663" cy="646331"/>
          </a:xfrm>
          <a:prstGeom prst="rect">
            <a:avLst/>
          </a:prstGeom>
          <a:solidFill>
            <a:srgbClr val="122086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SBK (</a:t>
            </a:r>
            <a:r>
              <a:rPr lang="en-US" i="1" dirty="0"/>
              <a:t>OUTPUT</a:t>
            </a:r>
            <a:r>
              <a:rPr lang="en-US" dirty="0"/>
              <a:t> PENELITIAN)</a:t>
            </a:r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924136" y="1138105"/>
            <a:ext cx="1066151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/>
              <a:t>B</a:t>
            </a:r>
            <a:r>
              <a:rPr lang="en-US" sz="3600" b="1" dirty="0" err="1"/>
              <a:t>idang</a:t>
            </a:r>
            <a:r>
              <a:rPr lang="en-US" sz="3600" b="1" dirty="0"/>
              <a:t> </a:t>
            </a:r>
            <a:r>
              <a:rPr lang="en-US" sz="3600" b="1" dirty="0" err="1"/>
              <a:t>Fokus</a:t>
            </a:r>
            <a:r>
              <a:rPr lang="en-US" sz="3600" b="1" dirty="0"/>
              <a:t> </a:t>
            </a:r>
            <a:r>
              <a:rPr lang="en-US" sz="3600" b="1" dirty="0" err="1"/>
              <a:t>Riset</a:t>
            </a:r>
            <a:r>
              <a:rPr lang="en-US" sz="3600" b="1" dirty="0"/>
              <a:t> </a:t>
            </a:r>
            <a:r>
              <a:rPr lang="en-US" sz="3600" b="1" dirty="0" err="1"/>
              <a:t>Terapan</a:t>
            </a:r>
            <a:r>
              <a:rPr lang="en-US" sz="3600" b="1" dirty="0"/>
              <a:t> (2): </a:t>
            </a:r>
          </a:p>
          <a:p>
            <a:pPr marL="342900" indent="-342900">
              <a:buFont typeface="Wingdings" charset="2"/>
              <a:buChar char="ü"/>
            </a:pP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i="1" dirty="0"/>
              <a:t>Desk Study</a:t>
            </a:r>
            <a:r>
              <a:rPr lang="en-US" sz="2800" b="1" dirty="0"/>
              <a:t> DN</a:t>
            </a:r>
            <a:endParaRPr lang="en-US" sz="2800" dirty="0"/>
          </a:p>
          <a:p>
            <a:pPr marL="342900" indent="-342900">
              <a:buFont typeface="Wingdings" charset="2"/>
              <a:buChar char="ü"/>
            </a:pP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i="1" dirty="0"/>
              <a:t>Desk Study</a:t>
            </a:r>
            <a:r>
              <a:rPr lang="en-US" sz="2800" b="1" dirty="0"/>
              <a:t> LN</a:t>
            </a:r>
            <a:endParaRPr lang="en-US" sz="2800" dirty="0"/>
          </a:p>
          <a:p>
            <a:pPr marL="342900" indent="-342900">
              <a:buFont typeface="Wingdings" charset="2"/>
              <a:buChar char="ü"/>
            </a:pP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Lapangan</a:t>
            </a:r>
            <a:r>
              <a:rPr lang="en-US" sz="2800" b="1" dirty="0"/>
              <a:t> DN (Kecil) = 5 </a:t>
            </a:r>
            <a:r>
              <a:rPr lang="en-US" sz="2800" b="1" dirty="0" err="1"/>
              <a:t>lokasi</a:t>
            </a:r>
            <a:r>
              <a:rPr lang="en-US" sz="2800" b="1" dirty="0"/>
              <a:t> DN</a:t>
            </a:r>
            <a:endParaRPr lang="en-US" sz="2800" dirty="0"/>
          </a:p>
          <a:p>
            <a:pPr marL="342900" indent="-342900">
              <a:buFont typeface="Wingdings" charset="2"/>
              <a:buChar char="ü"/>
            </a:pPr>
            <a:r>
              <a:rPr lang="en-US" sz="2800" b="1" dirty="0"/>
              <a:t> </a:t>
            </a: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Lapangan</a:t>
            </a:r>
            <a:r>
              <a:rPr lang="en-US" sz="2800" b="1" dirty="0"/>
              <a:t> DN (</a:t>
            </a:r>
            <a:r>
              <a:rPr lang="en-US" sz="2800" b="1" dirty="0" err="1"/>
              <a:t>Menengah</a:t>
            </a:r>
            <a:r>
              <a:rPr lang="en-US" sz="2800" b="1" dirty="0"/>
              <a:t>)= &gt;5 - 10 </a:t>
            </a:r>
            <a:r>
              <a:rPr lang="en-US" sz="2800" b="1" dirty="0" err="1"/>
              <a:t>lokasi</a:t>
            </a:r>
            <a:r>
              <a:rPr lang="en-US" sz="2800" b="1" dirty="0"/>
              <a:t> DN</a:t>
            </a:r>
            <a:endParaRPr lang="en-US" sz="2800" dirty="0"/>
          </a:p>
          <a:p>
            <a:pPr marL="342900" indent="-342900">
              <a:buFont typeface="Wingdings" charset="2"/>
              <a:buChar char="ü"/>
            </a:pPr>
            <a:r>
              <a:rPr lang="en-US" sz="2800" b="1" dirty="0"/>
              <a:t> </a:t>
            </a: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Lapangan</a:t>
            </a:r>
            <a:r>
              <a:rPr lang="en-US" sz="2800" b="1" dirty="0"/>
              <a:t> DN (</a:t>
            </a:r>
            <a:r>
              <a:rPr lang="en-US" sz="2800" b="1" dirty="0" err="1"/>
              <a:t>Besar</a:t>
            </a:r>
            <a:r>
              <a:rPr lang="en-US" sz="2800" b="1" dirty="0"/>
              <a:t>) = &gt;10 </a:t>
            </a:r>
            <a:r>
              <a:rPr lang="en-US" sz="2800" b="1" dirty="0" err="1"/>
              <a:t>lokasi</a:t>
            </a:r>
            <a:r>
              <a:rPr lang="en-US" sz="2800" b="1" dirty="0"/>
              <a:t> DN</a:t>
            </a:r>
            <a:endParaRPr lang="en-US" sz="2800" dirty="0"/>
          </a:p>
          <a:p>
            <a:pPr marL="342900" indent="-342900">
              <a:buFont typeface="Wingdings" charset="2"/>
              <a:buChar char="ü"/>
            </a:pPr>
            <a:r>
              <a:rPr lang="en-US" sz="2800" b="1" dirty="0"/>
              <a:t> </a:t>
            </a: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</a:t>
            </a:r>
            <a:r>
              <a:rPr lang="en-US" sz="2800" b="1" dirty="0" err="1"/>
              <a:t>Pendidikan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r>
              <a:rPr lang="en-US" sz="2800" b="1" dirty="0"/>
              <a:t> </a:t>
            </a:r>
            <a:r>
              <a:rPr lang="en-US" sz="2800" b="1" dirty="0" err="1"/>
              <a:t>Lapangan</a:t>
            </a:r>
            <a:r>
              <a:rPr lang="en-US" sz="2800" b="1" dirty="0"/>
              <a:t> LN = </a:t>
            </a:r>
            <a:r>
              <a:rPr lang="en-US" sz="2800" b="1" dirty="0" err="1"/>
              <a:t>Obyek</a:t>
            </a:r>
            <a:r>
              <a:rPr lang="en-US" sz="2800" b="1" dirty="0"/>
              <a:t> LN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7019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878" y="328091"/>
            <a:ext cx="10509663" cy="646331"/>
          </a:xfrm>
          <a:prstGeom prst="rect">
            <a:avLst/>
          </a:prstGeom>
          <a:solidFill>
            <a:srgbClr val="122086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SBK (</a:t>
            </a:r>
            <a:r>
              <a:rPr lang="en-US" i="1" dirty="0"/>
              <a:t>OUTPUT</a:t>
            </a:r>
            <a:r>
              <a:rPr lang="en-US" dirty="0"/>
              <a:t> PENELITIAN)</a:t>
            </a:r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719846" y="1536953"/>
            <a:ext cx="11167343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en-US" sz="4800" b="1" dirty="0"/>
              <a:t>SBK </a:t>
            </a:r>
            <a:r>
              <a:rPr lang="en-US" sz="4800" b="1" dirty="0" err="1"/>
              <a:t>Riset</a:t>
            </a:r>
            <a:r>
              <a:rPr lang="en-US" sz="4800" b="1" dirty="0"/>
              <a:t> </a:t>
            </a:r>
            <a:r>
              <a:rPr lang="en-US" sz="4800" b="1" dirty="0" err="1"/>
              <a:t>Pengembangan</a:t>
            </a:r>
            <a:endParaRPr lang="en-US" sz="4800" b="1" dirty="0"/>
          </a:p>
          <a:p>
            <a:pPr marL="457200" indent="-457200">
              <a:buFont typeface="Wingdings" charset="2"/>
              <a:buChar char="u"/>
            </a:pPr>
            <a:r>
              <a:rPr lang="en-US" sz="3200" b="1" dirty="0" err="1"/>
              <a:t>Untuk</a:t>
            </a:r>
            <a:r>
              <a:rPr lang="en-US" sz="3200" b="1" dirty="0"/>
              <a:t> </a:t>
            </a:r>
            <a:r>
              <a:rPr lang="en-US" sz="3200" b="1" dirty="0" err="1"/>
              <a:t>memperoleh</a:t>
            </a:r>
            <a:r>
              <a:rPr lang="en-US" sz="3200" b="1" dirty="0"/>
              <a:t> </a:t>
            </a:r>
            <a:r>
              <a:rPr lang="en-US" sz="3200" b="1" dirty="0" err="1"/>
              <a:t>prototip</a:t>
            </a:r>
            <a:r>
              <a:rPr lang="en-US" sz="3200" b="1" dirty="0"/>
              <a:t> </a:t>
            </a:r>
            <a:r>
              <a:rPr lang="en-US" sz="3200" b="1" dirty="0" err="1"/>
              <a:t>laik</a:t>
            </a:r>
            <a:r>
              <a:rPr lang="en-US" sz="3200" b="1" dirty="0"/>
              <a:t> </a:t>
            </a:r>
            <a:r>
              <a:rPr lang="en-US" sz="3200" b="1" dirty="0" err="1"/>
              <a:t>industri</a:t>
            </a:r>
            <a:r>
              <a:rPr lang="en-US" sz="3200" b="1" dirty="0"/>
              <a:t> </a:t>
            </a:r>
            <a:r>
              <a:rPr lang="en-US" sz="3200" b="1" dirty="0" err="1"/>
              <a:t>atau</a:t>
            </a:r>
            <a:r>
              <a:rPr lang="en-US" sz="3200" b="1" dirty="0"/>
              <a:t> </a:t>
            </a:r>
            <a:r>
              <a:rPr lang="en-US" sz="3200" b="1" dirty="0" err="1"/>
              <a:t>pengujian</a:t>
            </a:r>
            <a:r>
              <a:rPr lang="en-US" sz="3200" b="1" dirty="0"/>
              <a:t> model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konsep</a:t>
            </a:r>
            <a:endParaRPr lang="en-US" sz="3200" b="1" dirty="0"/>
          </a:p>
          <a:p>
            <a:pPr marL="457200" indent="-457200">
              <a:buFont typeface="Wingdings" charset="2"/>
              <a:buChar char="u"/>
            </a:pPr>
            <a:r>
              <a:rPr lang="en-US" sz="3200" b="1" dirty="0" err="1"/>
              <a:t>Tahapan</a:t>
            </a:r>
            <a:r>
              <a:rPr lang="en-US" sz="3200" b="1" dirty="0"/>
              <a:t>: </a:t>
            </a:r>
          </a:p>
          <a:p>
            <a:r>
              <a:rPr lang="en-US" sz="3200" b="1" dirty="0"/>
              <a:t>    - </a:t>
            </a:r>
            <a:r>
              <a:rPr lang="en-US" sz="3200" b="1" dirty="0" err="1"/>
              <a:t>Demonstrasi</a:t>
            </a:r>
            <a:r>
              <a:rPr lang="en-US" sz="3200" b="1" dirty="0"/>
              <a:t> </a:t>
            </a:r>
            <a:r>
              <a:rPr lang="en-US" sz="3200" b="1" dirty="0" err="1"/>
              <a:t>prototip</a:t>
            </a:r>
            <a:r>
              <a:rPr lang="en-US" sz="3200" b="1" dirty="0"/>
              <a:t> </a:t>
            </a:r>
            <a:r>
              <a:rPr lang="en-US" sz="3200" b="1" dirty="0" err="1"/>
              <a:t>sistem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lingkungan</a:t>
            </a:r>
            <a:r>
              <a:rPr lang="en-US" sz="3200" b="1" dirty="0"/>
              <a:t> </a:t>
            </a:r>
            <a:r>
              <a:rPr lang="en-US" sz="3200" b="1" dirty="0" err="1"/>
              <a:t>sebenarnya</a:t>
            </a:r>
            <a:endParaRPr lang="en-US" sz="3200" b="1" dirty="0"/>
          </a:p>
          <a:p>
            <a:r>
              <a:rPr lang="en-US" sz="3200" b="1" dirty="0"/>
              <a:t>    - </a:t>
            </a:r>
            <a:r>
              <a:rPr lang="en-US" sz="3200" b="1" dirty="0" err="1"/>
              <a:t>Sistem</a:t>
            </a:r>
            <a:r>
              <a:rPr lang="en-US" sz="3200" b="1" dirty="0"/>
              <a:t> </a:t>
            </a:r>
            <a:r>
              <a:rPr lang="en-US" sz="3200" b="1" dirty="0" err="1"/>
              <a:t>benar-benar</a:t>
            </a:r>
            <a:r>
              <a:rPr lang="en-US" sz="3200" b="1" dirty="0"/>
              <a:t> </a:t>
            </a:r>
            <a:r>
              <a:rPr lang="en-US" sz="3200" b="1" dirty="0" err="1"/>
              <a:t>teruji</a:t>
            </a:r>
            <a:r>
              <a:rPr lang="en-US" sz="3200" b="1" dirty="0"/>
              <a:t>/</a:t>
            </a:r>
            <a:r>
              <a:rPr lang="en-US" sz="3200" b="1" dirty="0" err="1"/>
              <a:t>terbukti</a:t>
            </a:r>
            <a:r>
              <a:rPr lang="en-US" sz="3200" b="1" dirty="0"/>
              <a:t> </a:t>
            </a:r>
            <a:r>
              <a:rPr lang="en-US" sz="3200" b="1" dirty="0" err="1"/>
              <a:t>melalui</a:t>
            </a:r>
            <a:r>
              <a:rPr lang="en-US" sz="3200" b="1" dirty="0"/>
              <a:t> </a:t>
            </a:r>
            <a:r>
              <a:rPr lang="en-US" sz="3200" b="1" dirty="0" err="1"/>
              <a:t>keberhasilan</a:t>
            </a:r>
            <a:endParaRPr lang="en-US" sz="3200" b="1" dirty="0"/>
          </a:p>
          <a:p>
            <a:r>
              <a:rPr lang="en-US" sz="3200" b="1" dirty="0"/>
              <a:t>       </a:t>
            </a:r>
            <a:r>
              <a:rPr lang="en-US" sz="3200" b="1" dirty="0" err="1"/>
              <a:t>pengoperasian</a:t>
            </a:r>
            <a:endParaRPr lang="en-US" sz="3200" b="1" dirty="0"/>
          </a:p>
          <a:p>
            <a:r>
              <a:rPr lang="en-US" sz="3200" b="1" dirty="0"/>
              <a:t>    - </a:t>
            </a:r>
            <a:r>
              <a:rPr lang="en-US" sz="3200" b="1" dirty="0" err="1"/>
              <a:t>Laporan</a:t>
            </a:r>
            <a:r>
              <a:rPr lang="en-US" sz="3200" b="1" dirty="0"/>
              <a:t> </a:t>
            </a:r>
            <a:r>
              <a:rPr lang="en-US" sz="3200" b="1" dirty="0" err="1"/>
              <a:t>kegiatan</a:t>
            </a:r>
            <a:r>
              <a:rPr lang="en-US" sz="3200" b="1" dirty="0"/>
              <a:t> </a:t>
            </a:r>
            <a:r>
              <a:rPr lang="en-US" sz="3200" b="1" dirty="0" err="1"/>
              <a:t>komprehensif</a:t>
            </a:r>
            <a:r>
              <a:rPr lang="en-US" sz="3200" b="1" dirty="0"/>
              <a:t> (</a:t>
            </a:r>
            <a:r>
              <a:rPr lang="en-US" sz="3200" b="1" dirty="0" err="1"/>
              <a:t>Luaran</a:t>
            </a:r>
            <a:r>
              <a:rPr lang="en-US" sz="3200" b="1" dirty="0"/>
              <a:t> </a:t>
            </a:r>
            <a:r>
              <a:rPr lang="en-US" sz="3200" b="1" dirty="0" err="1"/>
              <a:t>Wajib</a:t>
            </a:r>
            <a:r>
              <a:rPr lang="en-US" sz="3200" b="1" dirty="0"/>
              <a:t>) 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269530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878" y="328091"/>
            <a:ext cx="10509663" cy="646331"/>
          </a:xfrm>
          <a:prstGeom prst="rect">
            <a:avLst/>
          </a:prstGeom>
          <a:solidFill>
            <a:srgbClr val="122086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SBK (</a:t>
            </a:r>
            <a:r>
              <a:rPr lang="en-US" i="1" dirty="0"/>
              <a:t>OUTPUT</a:t>
            </a:r>
            <a:r>
              <a:rPr lang="en-US" dirty="0"/>
              <a:t> PENELITIAN)</a:t>
            </a:r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924136" y="1519454"/>
            <a:ext cx="1066151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/>
              <a:t>Bidang</a:t>
            </a:r>
            <a:r>
              <a:rPr lang="en-US" sz="4000" b="1" dirty="0"/>
              <a:t> </a:t>
            </a:r>
            <a:r>
              <a:rPr lang="en-US" sz="4000" b="1" dirty="0" err="1"/>
              <a:t>Fokus</a:t>
            </a:r>
            <a:r>
              <a:rPr lang="en-US" sz="4000" b="1" dirty="0"/>
              <a:t> </a:t>
            </a:r>
            <a:r>
              <a:rPr lang="en-US" sz="4000" b="1" dirty="0" err="1"/>
              <a:t>Riset</a:t>
            </a:r>
            <a:r>
              <a:rPr lang="en-US" sz="4000" b="1" dirty="0"/>
              <a:t> </a:t>
            </a:r>
            <a:r>
              <a:rPr lang="en-US" sz="4000" b="1" dirty="0" err="1"/>
              <a:t>Pengembangan</a:t>
            </a:r>
            <a:r>
              <a:rPr lang="en-US" sz="4000" b="1" dirty="0"/>
              <a:t>: </a:t>
            </a:r>
          </a:p>
          <a:p>
            <a:r>
              <a:rPr lang="en-US" sz="2000" b="1" dirty="0"/>
              <a:t>   - </a:t>
            </a:r>
            <a:r>
              <a:rPr lang="en-US" sz="2800" b="1" dirty="0" err="1"/>
              <a:t>Pangan-Pertanian</a:t>
            </a:r>
            <a:endParaRPr lang="en-US" sz="2800" b="1" dirty="0"/>
          </a:p>
          <a:p>
            <a:r>
              <a:rPr lang="en-US" sz="2800" b="1" dirty="0"/>
              <a:t>   - </a:t>
            </a:r>
            <a:r>
              <a:rPr lang="en-US" sz="2800" b="1" dirty="0" err="1"/>
              <a:t>Energi</a:t>
            </a:r>
            <a:r>
              <a:rPr lang="en-US" sz="2800" b="1" dirty="0"/>
              <a:t>-EBT </a:t>
            </a:r>
            <a:endParaRPr lang="en-US" sz="2800" dirty="0"/>
          </a:p>
          <a:p>
            <a:r>
              <a:rPr lang="en-US" sz="2800" b="1" dirty="0"/>
              <a:t>   - </a:t>
            </a:r>
            <a:r>
              <a:rPr lang="en-US" sz="2800" b="1" dirty="0" err="1"/>
              <a:t>Kesehatan-Obat</a:t>
            </a:r>
            <a:r>
              <a:rPr lang="en-US" sz="2800" b="1" dirty="0"/>
              <a:t> </a:t>
            </a:r>
            <a:endParaRPr lang="en-US" sz="2800" dirty="0"/>
          </a:p>
          <a:p>
            <a:r>
              <a:rPr lang="en-US" sz="2800" b="1" dirty="0"/>
              <a:t>   - </a:t>
            </a:r>
            <a:r>
              <a:rPr lang="en-US" sz="2800" b="1" dirty="0" err="1"/>
              <a:t>Transportasi</a:t>
            </a:r>
            <a:r>
              <a:rPr lang="en-US" sz="2800" b="1" dirty="0"/>
              <a:t>  </a:t>
            </a:r>
            <a:endParaRPr lang="en-US" sz="2800" dirty="0"/>
          </a:p>
          <a:p>
            <a:r>
              <a:rPr lang="en-US" sz="2800" b="1" dirty="0"/>
              <a:t>   - </a:t>
            </a:r>
            <a:r>
              <a:rPr lang="en-US" sz="2800" b="1" dirty="0" err="1"/>
              <a:t>Teknologi</a:t>
            </a:r>
            <a:r>
              <a:rPr lang="en-US" sz="2800" b="1" dirty="0"/>
              <a:t> </a:t>
            </a:r>
            <a:r>
              <a:rPr lang="en-US" sz="2800" b="1" dirty="0" err="1"/>
              <a:t>Informasi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Komunikasi</a:t>
            </a:r>
            <a:r>
              <a:rPr lang="en-US" sz="2800" b="1" dirty="0"/>
              <a:t> (TIK) </a:t>
            </a:r>
            <a:endParaRPr lang="en-US" sz="2800" dirty="0"/>
          </a:p>
          <a:p>
            <a:r>
              <a:rPr lang="en-US" sz="2800" b="1" dirty="0"/>
              <a:t>   - </a:t>
            </a:r>
            <a:r>
              <a:rPr lang="en-US" sz="2800" b="1" dirty="0" err="1"/>
              <a:t>Hankam</a:t>
            </a:r>
            <a:r>
              <a:rPr lang="en-US" sz="2800" b="1" dirty="0"/>
              <a:t> </a:t>
            </a:r>
            <a:endParaRPr lang="en-US" sz="2800" dirty="0"/>
          </a:p>
          <a:p>
            <a:r>
              <a:rPr lang="en-US" sz="2800" b="1" dirty="0"/>
              <a:t>   - Material </a:t>
            </a:r>
            <a:r>
              <a:rPr lang="en-US" sz="2800" b="1" dirty="0" err="1"/>
              <a:t>Maju</a:t>
            </a:r>
            <a:r>
              <a:rPr lang="en-US" sz="2800" b="1" dirty="0"/>
              <a:t> </a:t>
            </a:r>
            <a:endParaRPr lang="en-US" sz="2800" dirty="0"/>
          </a:p>
          <a:p>
            <a:r>
              <a:rPr lang="en-US" sz="2800" b="1" dirty="0"/>
              <a:t>   - </a:t>
            </a:r>
            <a:r>
              <a:rPr lang="en-US" sz="2800" b="1" dirty="0" err="1"/>
              <a:t>Kemaritiman</a:t>
            </a:r>
            <a:endParaRPr lang="en-US" sz="2800" dirty="0"/>
          </a:p>
          <a:p>
            <a:r>
              <a:rPr lang="en-US" sz="2800" b="1" dirty="0"/>
              <a:t>   - </a:t>
            </a:r>
            <a:r>
              <a:rPr lang="en-US" sz="2800" b="1" dirty="0" err="1"/>
              <a:t>Kebencanaan</a:t>
            </a:r>
            <a:endParaRPr lang="en-US" sz="2800" dirty="0"/>
          </a:p>
          <a:p>
            <a:r>
              <a:rPr lang="en-US" sz="2800" b="1" dirty="0"/>
              <a:t>   - </a:t>
            </a:r>
            <a:r>
              <a:rPr lang="en-US" sz="2800" b="1" dirty="0" err="1"/>
              <a:t>SosHum</a:t>
            </a:r>
            <a:r>
              <a:rPr lang="en-US" sz="2800" b="1" dirty="0"/>
              <a:t>, </a:t>
            </a:r>
            <a:r>
              <a:rPr lang="en-US" sz="2800" b="1" dirty="0" err="1"/>
              <a:t>Seni</a:t>
            </a:r>
            <a:r>
              <a:rPr lang="en-US" sz="2800" b="1" dirty="0"/>
              <a:t> </a:t>
            </a:r>
            <a:r>
              <a:rPr lang="en-US" sz="2800" b="1" dirty="0" err="1"/>
              <a:t>Budaya</a:t>
            </a:r>
            <a:r>
              <a:rPr lang="en-US" sz="2800" b="1" dirty="0"/>
              <a:t>, Pendidikan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47894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878" y="328091"/>
            <a:ext cx="10509663" cy="646331"/>
          </a:xfrm>
          <a:prstGeom prst="rect">
            <a:avLst/>
          </a:prstGeom>
          <a:solidFill>
            <a:srgbClr val="122086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SBK (</a:t>
            </a:r>
            <a:r>
              <a:rPr lang="en-US" i="1" dirty="0"/>
              <a:t>OUTPUT</a:t>
            </a:r>
            <a:r>
              <a:rPr lang="en-US" dirty="0"/>
              <a:t> PENELITIAN)</a:t>
            </a:r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719847" y="1118670"/>
            <a:ext cx="10632332" cy="6278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endParaRPr lang="en-US" dirty="0"/>
          </a:p>
          <a:p>
            <a:pPr algn="ctr"/>
            <a:r>
              <a:rPr lang="en-US" sz="4400" b="1" dirty="0"/>
              <a:t>SBK </a:t>
            </a:r>
            <a:r>
              <a:rPr lang="en-US" sz="4400" b="1" dirty="0" err="1"/>
              <a:t>Riset</a:t>
            </a:r>
            <a:r>
              <a:rPr lang="en-US" sz="4400" b="1" dirty="0"/>
              <a:t> </a:t>
            </a:r>
          </a:p>
          <a:p>
            <a:pPr algn="ctr"/>
            <a:r>
              <a:rPr lang="en-US" sz="4400" b="1" dirty="0" err="1"/>
              <a:t>Dasar</a:t>
            </a:r>
            <a:r>
              <a:rPr lang="en-US" sz="4400" b="1" dirty="0"/>
              <a:t>, </a:t>
            </a:r>
            <a:r>
              <a:rPr lang="en-US" sz="4400" b="1" dirty="0" err="1"/>
              <a:t>Terapan</a:t>
            </a:r>
            <a:r>
              <a:rPr lang="en-US" sz="4400" b="1" dirty="0"/>
              <a:t>, </a:t>
            </a:r>
            <a:r>
              <a:rPr lang="en-US" sz="4400" b="1" dirty="0" err="1"/>
              <a:t>Pengembangan</a:t>
            </a:r>
            <a:r>
              <a:rPr lang="en-US" sz="4400" b="1" dirty="0"/>
              <a:t> </a:t>
            </a:r>
          </a:p>
          <a:p>
            <a:pPr algn="ctr">
              <a:spcAft>
                <a:spcPts val="2400"/>
              </a:spcAft>
            </a:pPr>
            <a:r>
              <a:rPr lang="en-US" sz="4400" b="1" dirty="0"/>
              <a:t>(</a:t>
            </a:r>
            <a:r>
              <a:rPr lang="en-US" sz="4400" b="1" dirty="0" err="1"/>
              <a:t>Bidang</a:t>
            </a:r>
            <a:r>
              <a:rPr lang="en-US" sz="4400" b="1" dirty="0"/>
              <a:t> </a:t>
            </a:r>
            <a:r>
              <a:rPr lang="en-US" sz="4400" b="1" dirty="0" err="1"/>
              <a:t>Fokus</a:t>
            </a:r>
            <a:r>
              <a:rPr lang="en-US" sz="4400" b="1" dirty="0"/>
              <a:t> </a:t>
            </a:r>
            <a:r>
              <a:rPr lang="en-US" sz="4400" b="1" dirty="0" err="1"/>
              <a:t>tertentu</a:t>
            </a:r>
            <a:r>
              <a:rPr lang="en-US" sz="4400" b="1" dirty="0"/>
              <a:t>) </a:t>
            </a:r>
          </a:p>
          <a:p>
            <a:pPr algn="ctr">
              <a:spcAft>
                <a:spcPts val="2400"/>
              </a:spcAft>
            </a:pPr>
            <a:r>
              <a:rPr lang="en-US" sz="4400" b="1" dirty="0"/>
              <a:t>↓</a:t>
            </a:r>
          </a:p>
          <a:p>
            <a:pPr algn="ctr"/>
            <a:r>
              <a:rPr lang="en-US" sz="4400" b="1" dirty="0"/>
              <a:t> </a:t>
            </a:r>
            <a:r>
              <a:rPr lang="en-US" sz="4400" b="1" dirty="0">
                <a:solidFill>
                  <a:srgbClr val="FF0000"/>
                </a:solidFill>
              </a:rPr>
              <a:t>DAPAT TAMBAHAN BIAYA </a:t>
            </a:r>
            <a:r>
              <a:rPr lang="en-US" sz="3600" b="1" dirty="0"/>
              <a:t>(</a:t>
            </a:r>
            <a:r>
              <a:rPr lang="en-US" sz="2800" b="1" dirty="0" smtClean="0"/>
              <a:t>Hl</a:t>
            </a:r>
            <a:r>
              <a:rPr lang="id-ID" sz="2800" b="1" dirty="0" smtClean="0"/>
              <a:t>m.</a:t>
            </a:r>
            <a:r>
              <a:rPr lang="en-US" sz="2800" b="1" dirty="0" smtClean="0"/>
              <a:t> </a:t>
            </a:r>
            <a:r>
              <a:rPr lang="en-US" sz="2800" b="1" dirty="0"/>
              <a:t>23-28 PMK 106 2016</a:t>
            </a:r>
            <a:r>
              <a:rPr lang="en-US" sz="3600" b="1" dirty="0"/>
              <a:t>)</a:t>
            </a:r>
            <a:endParaRPr lang="en-US" sz="4400" b="1" dirty="0"/>
          </a:p>
          <a:p>
            <a:pPr algn="ctr"/>
            <a:r>
              <a:rPr lang="en-US" sz="4400" b="1" dirty="0">
                <a:solidFill>
                  <a:srgbClr val="0070C0"/>
                </a:solidFill>
              </a:rPr>
              <a:t>BESARAN TAMBAHAN BIAYA</a:t>
            </a:r>
            <a:r>
              <a:rPr lang="en-US" sz="4400" b="1" dirty="0"/>
              <a:t> </a:t>
            </a:r>
            <a:r>
              <a:rPr lang="en-US" sz="3600" b="1" dirty="0"/>
              <a:t>(</a:t>
            </a:r>
            <a:r>
              <a:rPr lang="en-US" sz="2400" b="1" dirty="0" smtClean="0"/>
              <a:t>Hl</a:t>
            </a:r>
            <a:r>
              <a:rPr lang="id-ID" sz="2400" b="1" dirty="0" smtClean="0"/>
              <a:t>m.</a:t>
            </a:r>
            <a:r>
              <a:rPr lang="en-US" sz="2400" b="1" dirty="0" smtClean="0"/>
              <a:t> </a:t>
            </a:r>
            <a:r>
              <a:rPr lang="en-US" sz="2400" b="1" dirty="0"/>
              <a:t>28-30 PMK 106 2016</a:t>
            </a:r>
            <a:r>
              <a:rPr lang="en-US" sz="3600" b="1" dirty="0"/>
              <a:t>)</a:t>
            </a:r>
            <a:endParaRPr lang="en-US" sz="4400" dirty="0"/>
          </a:p>
          <a:p>
            <a:r>
              <a:rPr lang="en-US" b="1" dirty="0"/>
              <a:t>  </a:t>
            </a:r>
            <a:endParaRPr lang="en-US" dirty="0"/>
          </a:p>
          <a:p>
            <a:r>
              <a:rPr lang="en-US" b="1" dirty="0"/>
              <a:t> </a:t>
            </a:r>
            <a:endParaRPr lang="en-US" sz="32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377554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7226"/>
          </a:xfrm>
        </p:spPr>
        <p:txBody>
          <a:bodyPr/>
          <a:lstStyle/>
          <a:p>
            <a:pPr algn="ctr"/>
            <a:r>
              <a:rPr lang="id-ID" b="1" dirty="0" smtClean="0"/>
              <a:t>4. Metode yang digunakan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8335"/>
            <a:ext cx="10515600" cy="5038628"/>
          </a:xfrm>
        </p:spPr>
        <p:txBody>
          <a:bodyPr/>
          <a:lstStyle/>
          <a:p>
            <a:pPr marL="514350" indent="-514350">
              <a:buNone/>
            </a:pPr>
            <a:endParaRPr lang="id-ID" dirty="0" smtClean="0"/>
          </a:p>
          <a:p>
            <a:pPr marL="514350" indent="-514350">
              <a:buAutoNum type="arabicPeriod"/>
            </a:pP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2" y="1287626"/>
          <a:ext cx="12192001" cy="5570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3135088"/>
                <a:gridCol w="8186056"/>
              </a:tblGrid>
              <a:tr h="441554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 Black" pitchFamily="34" charset="0"/>
                        </a:rPr>
                        <a:t>No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 Black" pitchFamily="34" charset="0"/>
                        </a:rPr>
                        <a:t>Komponen</a:t>
                      </a:r>
                      <a:r>
                        <a:rPr lang="id-ID" sz="2000" baseline="0" dirty="0" smtClean="0">
                          <a:latin typeface="Arial Black" pitchFamily="34" charset="0"/>
                        </a:rPr>
                        <a:t> metode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 Black" pitchFamily="34" charset="0"/>
                        </a:rPr>
                        <a:t>Penejelasan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441554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 Black" pitchFamily="34" charset="0"/>
                        </a:rPr>
                        <a:t>1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Tahap penelitian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Semakin banyak tahapnya akan semakin besar biayanya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81211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 Black" pitchFamily="34" charset="0"/>
                        </a:rPr>
                        <a:t>2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Kegiatan/program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Semakin banyak kegiatan/program akan semakin besar biayanya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81211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 Black" pitchFamily="34" charset="0"/>
                        </a:rPr>
                        <a:t>3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Populasi/sampel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Semakin besar populasi/sampel akan semakin besar biaya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81211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 Black" pitchFamily="34" charset="0"/>
                        </a:rPr>
                        <a:t>4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Jenis</a:t>
                      </a:r>
                      <a:r>
                        <a:rPr lang="id-ID" sz="2000" baseline="0" dirty="0" smtClean="0">
                          <a:latin typeface="Arial Black" pitchFamily="34" charset="0"/>
                        </a:rPr>
                        <a:t> metode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Setiap metode</a:t>
                      </a:r>
                      <a:r>
                        <a:rPr lang="id-ID" sz="2000" baseline="0" dirty="0" smtClean="0">
                          <a:latin typeface="Arial Black" pitchFamily="34" charset="0"/>
                        </a:rPr>
                        <a:t> yang digunakan akan berdampak pada besaran biaya yang berbeda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81211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 Black" pitchFamily="34" charset="0"/>
                        </a:rPr>
                        <a:t>5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Jenis data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Data </a:t>
                      </a:r>
                      <a:r>
                        <a:rPr lang="id-ID" sz="2000" dirty="0" smtClean="0">
                          <a:latin typeface="Arial Black" pitchFamily="34" charset="0"/>
                        </a:rPr>
                        <a:t>primer </a:t>
                      </a:r>
                      <a:r>
                        <a:rPr lang="id-ID" sz="2000" dirty="0" smtClean="0">
                          <a:latin typeface="Arial Black" pitchFamily="34" charset="0"/>
                        </a:rPr>
                        <a:t>dan data sekunder akan berdampak pada besaran</a:t>
                      </a:r>
                      <a:r>
                        <a:rPr lang="id-ID" sz="2000" baseline="0" dirty="0" smtClean="0">
                          <a:latin typeface="Arial Black" pitchFamily="34" charset="0"/>
                        </a:rPr>
                        <a:t> biaya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81211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 Black" pitchFamily="34" charset="0"/>
                        </a:rPr>
                        <a:t>6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Banyaknya</a:t>
                      </a:r>
                      <a:r>
                        <a:rPr lang="id-ID" sz="2000" baseline="0" dirty="0" smtClean="0">
                          <a:latin typeface="Arial Black" pitchFamily="34" charset="0"/>
                        </a:rPr>
                        <a:t> variabel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Jumlah</a:t>
                      </a:r>
                      <a:r>
                        <a:rPr lang="id-ID" sz="2000" baseline="0" dirty="0" smtClean="0">
                          <a:latin typeface="Arial Black" pitchFamily="34" charset="0"/>
                        </a:rPr>
                        <a:t> variabel penelitian akan berdampak pada biaya yang semakin besar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81211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 Black" pitchFamily="34" charset="0"/>
                        </a:rPr>
                        <a:t>7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Alat analisis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Arial Black" pitchFamily="34" charset="0"/>
                        </a:rPr>
                        <a:t>Alat</a:t>
                      </a:r>
                      <a:r>
                        <a:rPr lang="id-ID" sz="2000" baseline="0" dirty="0" smtClean="0">
                          <a:latin typeface="Arial Black" pitchFamily="34" charset="0"/>
                        </a:rPr>
                        <a:t> analisis yang berbeda akan berdampak pada biaya yang berbeda</a:t>
                      </a:r>
                      <a:endParaRPr lang="id-ID" sz="20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1242"/>
          </a:xfrm>
        </p:spPr>
        <p:txBody>
          <a:bodyPr>
            <a:normAutofit fontScale="90000"/>
          </a:bodyPr>
          <a:lstStyle/>
          <a:p>
            <a:pPr algn="ctr"/>
            <a:r>
              <a:rPr lang="id-ID" b="1" dirty="0" smtClean="0">
                <a:latin typeface="Arial Black" pitchFamily="34" charset="0"/>
              </a:rPr>
              <a:t>5. Scope Penelitian</a:t>
            </a:r>
            <a:endParaRPr lang="id-ID" b="1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6203"/>
            <a:ext cx="10515600" cy="459075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sz="3600" b="1" dirty="0" smtClean="0"/>
              <a:t>Tingkat Lokal</a:t>
            </a:r>
          </a:p>
          <a:p>
            <a:pPr marL="514350" indent="-514350">
              <a:buAutoNum type="arabicPeriod"/>
            </a:pPr>
            <a:r>
              <a:rPr lang="id-ID" sz="3600" b="1" dirty="0" smtClean="0"/>
              <a:t>Tingkat  Regional</a:t>
            </a:r>
          </a:p>
          <a:p>
            <a:pPr marL="514350" indent="-514350">
              <a:buAutoNum type="arabicPeriod"/>
            </a:pPr>
            <a:r>
              <a:rPr lang="id-ID" sz="3600" b="1" dirty="0" smtClean="0"/>
              <a:t>Tingkat  Nasional</a:t>
            </a:r>
          </a:p>
          <a:p>
            <a:pPr marL="514350" indent="-514350">
              <a:buAutoNum type="arabicPeriod"/>
            </a:pPr>
            <a:r>
              <a:rPr lang="id-ID" sz="3600" b="1" dirty="0" smtClean="0"/>
              <a:t>Tingkat  Internasional</a:t>
            </a:r>
            <a:endParaRPr lang="id-ID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3600" b="1" dirty="0" smtClean="0">
                <a:latin typeface="Arial Black" pitchFamily="34" charset="0"/>
              </a:rPr>
              <a:t>Pelaksanaan dan Pelaporan</a:t>
            </a:r>
            <a:br>
              <a:rPr lang="id-ID" sz="3600" b="1" dirty="0" smtClean="0">
                <a:latin typeface="Arial Black" pitchFamily="34" charset="0"/>
              </a:rPr>
            </a:br>
            <a:r>
              <a:rPr lang="id-ID" sz="3600" b="1" dirty="0" smtClean="0">
                <a:latin typeface="Arial Black" pitchFamily="34" charset="0"/>
              </a:rPr>
              <a:t>Penelitian dan PKM</a:t>
            </a:r>
            <a:endParaRPr lang="id-ID" sz="3600" b="1" dirty="0">
              <a:latin typeface="Arial Black" pitchFamily="34" charset="0"/>
            </a:endParaRPr>
          </a:p>
        </p:txBody>
      </p:sp>
      <p:pic>
        <p:nvPicPr>
          <p:cNvPr id="4" name="Picture 2" descr="http://kepegawaian.polinema.ac.id/foto_berita/38kemenristekdikt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33665" y="2258008"/>
            <a:ext cx="4348065" cy="292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/>
          <p:nvPr/>
        </p:nvSpPr>
        <p:spPr>
          <a:xfrm>
            <a:off x="1039872" y="51880"/>
            <a:ext cx="10237728" cy="756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TAHAP PELAKSANAAN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291164" y="764177"/>
            <a:ext cx="10343901" cy="0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10601355" y="687623"/>
            <a:ext cx="121024" cy="121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785872" y="1518836"/>
          <a:ext cx="993650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4000" b="1" dirty="0" smtClean="0">
                <a:latin typeface="Arial Black" pitchFamily="34" charset="0"/>
              </a:rPr>
              <a:t>Yang </a:t>
            </a:r>
            <a:r>
              <a:rPr lang="id-ID" sz="4000" b="1" dirty="0" smtClean="0">
                <a:latin typeface="Arial Black" pitchFamily="34" charset="0"/>
              </a:rPr>
              <a:t>Harus Diperhatikan Dalam </a:t>
            </a:r>
            <a:r>
              <a:rPr lang="id-ID" sz="4000" b="1" dirty="0" smtClean="0">
                <a:latin typeface="Arial Black" pitchFamily="34" charset="0"/>
              </a:rPr>
              <a:t>P</a:t>
            </a:r>
            <a:r>
              <a:rPr lang="id-ID" sz="4000" b="1" dirty="0" smtClean="0">
                <a:latin typeface="Arial Black" pitchFamily="34" charset="0"/>
              </a:rPr>
              <a:t>elaksanaan </a:t>
            </a:r>
            <a:r>
              <a:rPr lang="id-ID" sz="4000" b="1" dirty="0" smtClean="0">
                <a:latin typeface="Arial Black" pitchFamily="34" charset="0"/>
              </a:rPr>
              <a:t>dan </a:t>
            </a:r>
            <a:r>
              <a:rPr lang="id-ID" sz="4000" b="1" dirty="0" smtClean="0">
                <a:latin typeface="Arial Black" pitchFamily="34" charset="0"/>
              </a:rPr>
              <a:t>Pelaporan</a:t>
            </a:r>
            <a:endParaRPr lang="id-ID" sz="4000" b="1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88637"/>
            <a:ext cx="10515600" cy="378832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d-ID" sz="3200" b="1" dirty="0" smtClean="0"/>
              <a:t>Semua bukti dikumpulkan dan divalidasi</a:t>
            </a:r>
          </a:p>
          <a:p>
            <a:pPr marL="514350" indent="-514350">
              <a:buAutoNum type="arabicPeriod"/>
            </a:pPr>
            <a:r>
              <a:rPr lang="id-ID" sz="3200" b="1" dirty="0" smtClean="0"/>
              <a:t>Dikelompokkan sesuai komponen anggaran (honorarium, beli bahan habis pakai, perjalanan dan </a:t>
            </a:r>
            <a:r>
              <a:rPr lang="id-ID" sz="3200" b="1" dirty="0" smtClean="0"/>
              <a:t>sewa)</a:t>
            </a:r>
            <a:endParaRPr lang="id-ID" sz="3200" b="1" dirty="0" smtClean="0"/>
          </a:p>
          <a:p>
            <a:pPr marL="514350" indent="-514350">
              <a:buAutoNum type="arabicPeriod"/>
            </a:pPr>
            <a:r>
              <a:rPr lang="id-ID" sz="3200" b="1" dirty="0" smtClean="0"/>
              <a:t>Disusun sesuai dangan waktu  penyelenggaraan kegiatan</a:t>
            </a:r>
          </a:p>
          <a:p>
            <a:pPr marL="514350" indent="-514350">
              <a:buAutoNum type="arabicPeriod"/>
            </a:pPr>
            <a:r>
              <a:rPr lang="id-ID" sz="3200" b="1" dirty="0" smtClean="0"/>
              <a:t>Tertib dan lengkap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/>
          <p:nvPr/>
        </p:nvSpPr>
        <p:spPr>
          <a:xfrm>
            <a:off x="1039872" y="51880"/>
            <a:ext cx="10237728" cy="756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TAHAP PELAPORAN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291164" y="764177"/>
            <a:ext cx="10343901" cy="0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10601355" y="687623"/>
            <a:ext cx="121024" cy="121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785872" y="1518836"/>
          <a:ext cx="993650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1242"/>
          </a:xfrm>
        </p:spPr>
        <p:txBody>
          <a:bodyPr>
            <a:normAutofit/>
          </a:bodyPr>
          <a:lstStyle/>
          <a:p>
            <a:pPr algn="r"/>
            <a:r>
              <a:rPr lang="id-ID" sz="3600" b="1" dirty="0" smtClean="0"/>
              <a:t>Lanjutan..</a:t>
            </a:r>
            <a:endParaRPr lang="id-ID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3934" y="1082675"/>
          <a:ext cx="11737911" cy="5523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3835"/>
                <a:gridCol w="8924076"/>
              </a:tblGrid>
              <a:tr h="903829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latin typeface="Arial" pitchFamily="34" charset="0"/>
                          <a:cs typeface="Arial" pitchFamily="34" charset="0"/>
                        </a:rPr>
                        <a:t>Komponen PKM 106/2016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latin typeface="Arial" pitchFamily="34" charset="0"/>
                          <a:cs typeface="Arial" pitchFamily="34" charset="0"/>
                        </a:rPr>
                        <a:t>Penjelasan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3858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latin typeface="Arial"/>
                          <a:ea typeface="Calibri"/>
                          <a:cs typeface="Times New Roman"/>
                        </a:rPr>
                        <a:t>Penentuan besararan penggunaan SBK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latin typeface="Arial"/>
                          <a:ea typeface="Calibri"/>
                          <a:cs typeface="Times New Roman"/>
                        </a:rPr>
                        <a:t>Ditentukan oleh hasil penilaian komite penilaian dan/atau reviewer yang berorientasi pada keluaran hasil akhir penelitian</a:t>
                      </a:r>
                      <a:endParaRPr lang="id-ID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47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latin typeface="Arial"/>
                          <a:ea typeface="Calibri"/>
                          <a:cs typeface="Times New Roman"/>
                        </a:rPr>
                        <a:t>komite penilaian dan/atau reviewer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latin typeface="Arial"/>
                          <a:ea typeface="Calibri"/>
                          <a:cs typeface="Times New Roman"/>
                        </a:rPr>
                        <a:t>Pedoman pembentukan komite penilaian dan/atau reviewer dan tata cara pelaksanaan penilaian penelitian mengacu pada peraturan perundang-undangan yang ditetapkan menteri ristek</a:t>
                      </a:r>
                      <a:endParaRPr lang="id-ID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19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latin typeface="Arial"/>
                          <a:ea typeface="Calibri"/>
                          <a:cs typeface="Times New Roman"/>
                        </a:rPr>
                        <a:t>Besaran SBK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latin typeface="Arial"/>
                          <a:ea typeface="Calibri"/>
                          <a:cs typeface="Times New Roman"/>
                        </a:rPr>
                        <a:t>Diatur dalam lampiran PMK 106/2016</a:t>
                      </a:r>
                      <a:endParaRPr lang="id-ID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3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latin typeface="Arial"/>
                          <a:ea typeface="Calibri"/>
                          <a:cs typeface="Times New Roman"/>
                        </a:rPr>
                        <a:t>Pengawasan penggunaan SBK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latin typeface="Arial"/>
                          <a:ea typeface="Calibri"/>
                          <a:cs typeface="Times New Roman"/>
                        </a:rPr>
                        <a:t>Aparat pengawas internal pemerintah kementrian ristek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edung dikti kumpl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19934" y="1905000"/>
            <a:ext cx="2219066" cy="297484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038531"/>
            <a:ext cx="9144000" cy="914399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angle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000" b="1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TERIMA KASIH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516"/>
          </a:xfrm>
        </p:spPr>
        <p:txBody>
          <a:bodyPr/>
          <a:lstStyle/>
          <a:p>
            <a:pPr algn="ctr"/>
            <a:r>
              <a:rPr lang="id-ID" b="1" dirty="0" smtClean="0">
                <a:latin typeface="Arial" pitchFamily="34" charset="0"/>
                <a:cs typeface="Arial" pitchFamily="34" charset="0"/>
              </a:rPr>
              <a:t>Penyusunan RAB Penelitian dan PKM</a:t>
            </a:r>
            <a:endParaRPr lang="id-ID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42792" y="2239347"/>
            <a:ext cx="3470988" cy="29857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9193"/>
          </a:xfrm>
        </p:spPr>
        <p:txBody>
          <a:bodyPr>
            <a:normAutofit/>
          </a:bodyPr>
          <a:lstStyle/>
          <a:p>
            <a:pPr algn="ctr"/>
            <a:r>
              <a:rPr lang="id-ID" sz="3600" b="1" dirty="0" smtClean="0">
                <a:latin typeface="Arial" pitchFamily="34" charset="0"/>
                <a:cs typeface="Arial" pitchFamily="34" charset="0"/>
              </a:rPr>
              <a:t>Komponen Anggaran Penelitian dan PKM</a:t>
            </a:r>
            <a:endParaRPr lang="id-ID" sz="3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79919" y="1194317"/>
          <a:ext cx="11644603" cy="5398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055"/>
                <a:gridCol w="3642944"/>
                <a:gridCol w="7072604"/>
              </a:tblGrid>
              <a:tr h="467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latin typeface="Arial"/>
                          <a:ea typeface="Calibri"/>
                          <a:cs typeface="Times New Roman"/>
                        </a:rPr>
                        <a:t>No</a:t>
                      </a:r>
                      <a:endParaRPr lang="id-ID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latin typeface="Arial"/>
                          <a:ea typeface="Calibri"/>
                          <a:cs typeface="Times New Roman"/>
                        </a:rPr>
                        <a:t>Komponen RAB</a:t>
                      </a:r>
                      <a:endParaRPr lang="id-ID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latin typeface="Arial"/>
                          <a:ea typeface="Calibri"/>
                          <a:cs typeface="Times New Roman"/>
                        </a:rPr>
                        <a:t>Penjelasan</a:t>
                      </a:r>
                      <a:endParaRPr lang="id-ID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674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id-ID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latin typeface="Arial"/>
                          <a:ea typeface="Calibri"/>
                          <a:cs typeface="Times New Roman"/>
                        </a:rPr>
                        <a:t>Honorarium</a:t>
                      </a:r>
                      <a:endParaRPr lang="id-ID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latin typeface="Arial"/>
                          <a:ea typeface="Calibri"/>
                          <a:cs typeface="Times New Roman"/>
                        </a:rPr>
                        <a:t>Digunakan untuk menghonor pelaksana penelitian dan PKM</a:t>
                      </a:r>
                      <a:endParaRPr lang="id-ID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72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id-ID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latin typeface="Arial"/>
                          <a:ea typeface="Calibri"/>
                          <a:cs typeface="Times New Roman"/>
                        </a:rPr>
                        <a:t>Pembelian Bahan Habis Pakai</a:t>
                      </a:r>
                      <a:endParaRPr lang="id-ID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latin typeface="Arial"/>
                          <a:ea typeface="Calibri"/>
                          <a:cs typeface="Times New Roman"/>
                        </a:rPr>
                        <a:t>Digunakan untuk mendukung penelitian dan PKM dengan membeli bahan yang habis pakai</a:t>
                      </a:r>
                      <a:endParaRPr lang="id-ID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72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id-ID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latin typeface="Arial"/>
                          <a:ea typeface="Calibri"/>
                          <a:cs typeface="Times New Roman"/>
                        </a:rPr>
                        <a:t>Perjalanan</a:t>
                      </a:r>
                      <a:endParaRPr lang="id-ID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latin typeface="Arial"/>
                          <a:ea typeface="Calibri"/>
                          <a:cs typeface="Times New Roman"/>
                        </a:rPr>
                        <a:t>Digunakan untuk mendanai perjalanan yang diperlukan dalam penelitian dan PKM</a:t>
                      </a:r>
                      <a:endParaRPr lang="id-ID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674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id-ID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latin typeface="Arial"/>
                          <a:ea typeface="Calibri"/>
                          <a:cs typeface="Times New Roman"/>
                        </a:rPr>
                        <a:t>Sewa</a:t>
                      </a:r>
                      <a:endParaRPr lang="id-ID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latin typeface="Arial"/>
                          <a:ea typeface="Calibri"/>
                          <a:cs typeface="Times New Roman"/>
                        </a:rPr>
                        <a:t>Digunakan untk menyewa alat, fasilitas penelitian dan lainnya</a:t>
                      </a:r>
                      <a:endParaRPr lang="id-ID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0451"/>
          </a:xfrm>
        </p:spPr>
        <p:txBody>
          <a:bodyPr>
            <a:normAutofit/>
          </a:bodyPr>
          <a:lstStyle/>
          <a:p>
            <a:pPr algn="ctr"/>
            <a:r>
              <a:rPr lang="id-ID" sz="3200" b="1" dirty="0" smtClean="0">
                <a:latin typeface="Arial" pitchFamily="34" charset="0"/>
                <a:cs typeface="Arial" pitchFamily="34" charset="0"/>
              </a:rPr>
              <a:t>Hal-Hal yang harus diperhatikan dalam penyusunan RAB Penelitian dan PKM</a:t>
            </a:r>
            <a:endParaRPr lang="id-ID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sz="3600" b="1" dirty="0" smtClean="0"/>
              <a:t>Kategori dan Skema penelitian</a:t>
            </a:r>
          </a:p>
          <a:p>
            <a:pPr marL="514350" indent="-514350">
              <a:buAutoNum type="arabicPeriod"/>
            </a:pPr>
            <a:r>
              <a:rPr lang="id-ID" sz="3600" b="1" dirty="0" smtClean="0"/>
              <a:t>Tingkatan penelitian dan PKM (TKT yang akan dicapai)</a:t>
            </a:r>
          </a:p>
          <a:p>
            <a:pPr marL="514350" indent="-514350">
              <a:buAutoNum type="arabicPeriod"/>
            </a:pPr>
            <a:r>
              <a:rPr lang="id-ID" sz="3600" b="1" dirty="0" smtClean="0"/>
              <a:t>Luaran wajib dan luaran tambahan</a:t>
            </a:r>
          </a:p>
          <a:p>
            <a:pPr marL="514350" indent="-514350">
              <a:buAutoNum type="arabicPeriod"/>
            </a:pPr>
            <a:r>
              <a:rPr lang="id-ID" sz="3600" b="1" dirty="0" smtClean="0"/>
              <a:t>Metode yang digunakan</a:t>
            </a:r>
          </a:p>
          <a:p>
            <a:pPr marL="514350" indent="-514350">
              <a:buAutoNum type="arabicPeriod"/>
            </a:pPr>
            <a:r>
              <a:rPr lang="id-ID" sz="3600" b="1" dirty="0" smtClean="0"/>
              <a:t>Scope penelitian dan PKM</a:t>
            </a:r>
          </a:p>
          <a:p>
            <a:pPr marL="514350" indent="-514350">
              <a:buAutoNum type="arabicPeriod"/>
            </a:pPr>
            <a:endParaRPr lang="id-ID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15119400"/>
              </p:ext>
            </p:extLst>
          </p:nvPr>
        </p:nvGraphicFramePr>
        <p:xfrm>
          <a:off x="223934" y="671803"/>
          <a:ext cx="11968066" cy="5738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38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37111"/>
                <a:gridCol w="3757127"/>
              </a:tblGrid>
              <a:tr h="2676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 dirty="0">
                          <a:solidFill>
                            <a:schemeClr val="tx1"/>
                          </a:solidFill>
                          <a:effectLst/>
                        </a:rPr>
                        <a:t>KATEGORI PENELITIAN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 dirty="0">
                          <a:solidFill>
                            <a:schemeClr val="tx1"/>
                          </a:solidFill>
                          <a:effectLst/>
                        </a:rPr>
                        <a:t>SKEMA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 dirty="0">
                          <a:solidFill>
                            <a:schemeClr val="tx1"/>
                          </a:solidFill>
                          <a:effectLst/>
                        </a:rPr>
                        <a:t>ACUAN SBK RISET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0161">
                <a:tc gridSpan="3">
                  <a:txBody>
                    <a:bodyPr/>
                    <a:lstStyle/>
                    <a:p>
                      <a:pPr marL="1143000" marR="0" lvl="2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+mj-lt"/>
                        <a:buAutoNum type="alphaUcPeriod"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SKEMA KOMPETITIF NASIONAL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7686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 dirty="0" err="1">
                          <a:solidFill>
                            <a:schemeClr val="tx1"/>
                          </a:solidFill>
                          <a:effectLst/>
                        </a:rPr>
                        <a:t>Penelitian</a:t>
                      </a:r>
                      <a:r>
                        <a:rPr lang="en-US" sz="1600" b="1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chemeClr val="tx1"/>
                          </a:solidFill>
                          <a:effectLst/>
                        </a:rPr>
                        <a:t>Dasar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Penelitian Kerja Sama Luar Negeri (PKLN)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SBK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Riset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Dasar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76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Penelitian Berbasis Kompetensi (PBK)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</a:rPr>
                        <a:t>SBK Riset Dasar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67686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 dirty="0" err="1">
                          <a:solidFill>
                            <a:schemeClr val="tx1"/>
                          </a:solidFill>
                          <a:effectLst/>
                        </a:rPr>
                        <a:t>Penelitian</a:t>
                      </a:r>
                      <a:r>
                        <a:rPr lang="en-US" sz="1600" b="1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chemeClr val="tx1"/>
                          </a:solidFill>
                          <a:effectLst/>
                        </a:rPr>
                        <a:t>Terapan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Penelitian Strategis Nasiona (PSN)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</a:rPr>
                        <a:t>SBK Riset Terapan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676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Penelitian  Penciptaan dan Penyajian Seni (P3S)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</a:rPr>
                        <a:t>SBK Riset Terapan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676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Penelitian Unggulan Strategis Nasional (PUSNS)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SBK Riset Pengembangan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42727"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 dirty="0" err="1">
                          <a:solidFill>
                            <a:schemeClr val="tx1"/>
                          </a:solidFill>
                          <a:effectLst/>
                        </a:rPr>
                        <a:t>Penelitian</a:t>
                      </a:r>
                      <a:r>
                        <a:rPr lang="en-US" sz="1600" b="1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chemeClr val="tx1"/>
                          </a:solidFill>
                          <a:effectLst/>
                        </a:rPr>
                        <a:t>Peningkatan</a:t>
                      </a:r>
                      <a:r>
                        <a:rPr lang="en-US" sz="1600" b="1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chemeClr val="tx1"/>
                          </a:solidFill>
                          <a:effectLst/>
                        </a:rPr>
                        <a:t>Kapasitas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Penelitian Dosen Pemula (PDP)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SBK Penelitian Pembinaan/ Kapasitas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57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Penelitian Antar Kerja Sama Perguruan Tinggi (PKPT)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SBK Riset Dasar atau SBK Riset Terapan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482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Penelitian Tim Pascasarjana (PTP)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SBK Riset Dasar atau SBK Riset Terapan 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983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Penelitian Desertasi Doktor (PDD)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SBK Riset Dasar atau SBK Riset Terapan (maksimal Rp.60.000.000)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5640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Penelitian Pendidikan Magister menuju Doktor untuk Sarjana Unggul (PMDSU)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SBK Riset Dasar atau SBK Riset Terapan (maksimal Rp.60.000.000)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446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Penelitian Pascadoktor (PPD)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>
                          <a:solidFill>
                            <a:schemeClr val="tx1"/>
                          </a:solidFill>
                          <a:effectLst/>
                        </a:rPr>
                        <a:t>SBK Riset Dasar atau SBK Riset Terapan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50161">
                <a:tc gridSpan="3">
                  <a:txBody>
                    <a:bodyPr/>
                    <a:lstStyle/>
                    <a:p>
                      <a:pPr marL="1143000" marR="0" lvl="2" indent="-2286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+mj-lt"/>
                        <a:buAutoNum type="alphaUcPeriod"/>
                      </a:pPr>
                      <a:r>
                        <a:rPr lang="en-US" sz="1600" b="1" spc="5" dirty="0">
                          <a:solidFill>
                            <a:schemeClr val="tx1"/>
                          </a:solidFill>
                          <a:effectLst/>
                        </a:rPr>
                        <a:t>SKEMA DESENTRALISASI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415504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Penelitian</a:t>
                      </a:r>
                      <a:r>
                        <a:rPr lang="en-US" sz="1600" b="1" spc="5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baseline="0" dirty="0" err="1">
                          <a:solidFill>
                            <a:srgbClr val="FF0000"/>
                          </a:solidFill>
                          <a:effectLst/>
                        </a:rPr>
                        <a:t>Unggulan</a:t>
                      </a:r>
                      <a:r>
                        <a:rPr lang="en-US" sz="1600" b="1" spc="5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Perguruan</a:t>
                      </a: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 Tinggi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Penelitian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Dasar</a:t>
                      </a: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Unggulan</a:t>
                      </a: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Perguruan</a:t>
                      </a: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 Tinggi (PDUPT)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SBK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Riset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Dasar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633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Penelitian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Terapan</a:t>
                      </a: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Unggulan</a:t>
                      </a: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Perguruan</a:t>
                      </a: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 Tinggi (PTUPT)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SBK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Riset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Terapan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5353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Penelitian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Pengembangan</a:t>
                      </a: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Unggulan</a:t>
                      </a: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Perguruan</a:t>
                      </a: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 Tinggi (PPUPT)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SBK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Riset</a:t>
                      </a:r>
                      <a:r>
                        <a:rPr lang="en-US" sz="1600" b="1" spc="5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spc="5" dirty="0" err="1">
                          <a:solidFill>
                            <a:srgbClr val="FF0000"/>
                          </a:solidFill>
                          <a:effectLst/>
                        </a:rPr>
                        <a:t>Pengembangan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45" marR="128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3" name="Title 1"/>
          <p:cNvSpPr txBox="1"/>
          <p:nvPr/>
        </p:nvSpPr>
        <p:spPr>
          <a:xfrm>
            <a:off x="625151" y="1"/>
            <a:ext cx="10283626" cy="61582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3200" b="1" dirty="0" smtClean="0">
                <a:latin typeface="Arial" pitchFamily="34" charset="0"/>
                <a:cs typeface="Arial" pitchFamily="34" charset="0"/>
              </a:rPr>
              <a:t>1. Kategori dan Skema Penelitian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622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362200" y="-4461"/>
            <a:ext cx="9829800" cy="62068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TINGKAT 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KESIAPTERAPAN TEKNOLOGI (TKT)</a:t>
            </a:r>
            <a:endParaRPr lang="id-ID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-4461"/>
            <a:ext cx="2362200" cy="6206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b="1" dirty="0" smtClean="0">
                <a:latin typeface="Calibri" panose="020F0502020204030204" pitchFamily="34" charset="0"/>
              </a:rPr>
              <a:t>No. 2</a:t>
            </a:r>
            <a:endParaRPr lang="id-ID" sz="3200" b="1" dirty="0">
              <a:latin typeface="Calibri" panose="020F0502020204030204" pitchFamily="34" charset="0"/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2368826" y="746343"/>
            <a:ext cx="569121" cy="813030"/>
          </a:xfrm>
          <a:custGeom>
            <a:avLst/>
            <a:gdLst>
              <a:gd name="connsiteX0" fmla="*/ 0 w 813029"/>
              <a:gd name="connsiteY0" fmla="*/ 0 h 569120"/>
              <a:gd name="connsiteX1" fmla="*/ 528469 w 813029"/>
              <a:gd name="connsiteY1" fmla="*/ 0 h 569120"/>
              <a:gd name="connsiteX2" fmla="*/ 813029 w 813029"/>
              <a:gd name="connsiteY2" fmla="*/ 284560 h 569120"/>
              <a:gd name="connsiteX3" fmla="*/ 528469 w 813029"/>
              <a:gd name="connsiteY3" fmla="*/ 569120 h 569120"/>
              <a:gd name="connsiteX4" fmla="*/ 0 w 813029"/>
              <a:gd name="connsiteY4" fmla="*/ 569120 h 569120"/>
              <a:gd name="connsiteX5" fmla="*/ 284560 w 813029"/>
              <a:gd name="connsiteY5" fmla="*/ 284560 h 569120"/>
              <a:gd name="connsiteX6" fmla="*/ 0 w 813029"/>
              <a:gd name="connsiteY6" fmla="*/ 0 h 56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3029" h="569120">
                <a:moveTo>
                  <a:pt x="813028" y="0"/>
                </a:moveTo>
                <a:lnTo>
                  <a:pt x="813028" y="369928"/>
                </a:lnTo>
                <a:lnTo>
                  <a:pt x="406515" y="569120"/>
                </a:lnTo>
                <a:lnTo>
                  <a:pt x="1" y="369928"/>
                </a:lnTo>
                <a:lnTo>
                  <a:pt x="1" y="0"/>
                </a:lnTo>
                <a:lnTo>
                  <a:pt x="406515" y="199192"/>
                </a:lnTo>
                <a:lnTo>
                  <a:pt x="813028" y="0"/>
                </a:lnTo>
                <a:close/>
              </a:path>
            </a:pathLst>
          </a:custGeom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297260" rIns="12700" bIns="29726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</a:t>
            </a:r>
          </a:p>
        </p:txBody>
      </p:sp>
      <p:sp>
        <p:nvSpPr>
          <p:cNvPr id="33" name="Freeform 32"/>
          <p:cNvSpPr/>
          <p:nvPr/>
        </p:nvSpPr>
        <p:spPr>
          <a:xfrm>
            <a:off x="2937946" y="746345"/>
            <a:ext cx="8023896" cy="528747"/>
          </a:xfrm>
          <a:custGeom>
            <a:avLst/>
            <a:gdLst>
              <a:gd name="connsiteX0" fmla="*/ 88126 w 528747"/>
              <a:gd name="connsiteY0" fmla="*/ 0 h 7711799"/>
              <a:gd name="connsiteX1" fmla="*/ 440621 w 528747"/>
              <a:gd name="connsiteY1" fmla="*/ 0 h 7711799"/>
              <a:gd name="connsiteX2" fmla="*/ 502935 w 528747"/>
              <a:gd name="connsiteY2" fmla="*/ 25812 h 7711799"/>
              <a:gd name="connsiteX3" fmla="*/ 528746 w 528747"/>
              <a:gd name="connsiteY3" fmla="*/ 88127 h 7711799"/>
              <a:gd name="connsiteX4" fmla="*/ 528747 w 528747"/>
              <a:gd name="connsiteY4" fmla="*/ 7711799 h 7711799"/>
              <a:gd name="connsiteX5" fmla="*/ 528747 w 528747"/>
              <a:gd name="connsiteY5" fmla="*/ 7711799 h 7711799"/>
              <a:gd name="connsiteX6" fmla="*/ 528747 w 528747"/>
              <a:gd name="connsiteY6" fmla="*/ 7711799 h 7711799"/>
              <a:gd name="connsiteX7" fmla="*/ 0 w 528747"/>
              <a:gd name="connsiteY7" fmla="*/ 7711799 h 7711799"/>
              <a:gd name="connsiteX8" fmla="*/ 0 w 528747"/>
              <a:gd name="connsiteY8" fmla="*/ 7711799 h 7711799"/>
              <a:gd name="connsiteX9" fmla="*/ 0 w 528747"/>
              <a:gd name="connsiteY9" fmla="*/ 7711799 h 7711799"/>
              <a:gd name="connsiteX10" fmla="*/ 0 w 528747"/>
              <a:gd name="connsiteY10" fmla="*/ 88126 h 7711799"/>
              <a:gd name="connsiteX11" fmla="*/ 25812 w 528747"/>
              <a:gd name="connsiteY11" fmla="*/ 25812 h 7711799"/>
              <a:gd name="connsiteX12" fmla="*/ 88127 w 528747"/>
              <a:gd name="connsiteY12" fmla="*/ 1 h 7711799"/>
              <a:gd name="connsiteX13" fmla="*/ 88126 w 528747"/>
              <a:gd name="connsiteY13" fmla="*/ 0 h 7711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28747" h="7711799">
                <a:moveTo>
                  <a:pt x="528747" y="1285327"/>
                </a:moveTo>
                <a:lnTo>
                  <a:pt x="528747" y="6426472"/>
                </a:lnTo>
                <a:cubicBezTo>
                  <a:pt x="528747" y="6767353"/>
                  <a:pt x="528110" y="7094291"/>
                  <a:pt x="526977" y="7335323"/>
                </a:cubicBezTo>
                <a:cubicBezTo>
                  <a:pt x="525844" y="7576370"/>
                  <a:pt x="524307" y="7711777"/>
                  <a:pt x="522705" y="7711777"/>
                </a:cubicBezTo>
                <a:cubicBezTo>
                  <a:pt x="348470" y="7711777"/>
                  <a:pt x="174235" y="7711792"/>
                  <a:pt x="0" y="7711792"/>
                </a:cubicBezTo>
                <a:lnTo>
                  <a:pt x="0" y="7711792"/>
                </a:lnTo>
                <a:lnTo>
                  <a:pt x="0" y="7711792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522705" y="7"/>
                </a:lnTo>
                <a:cubicBezTo>
                  <a:pt x="524307" y="7"/>
                  <a:pt x="525844" y="135429"/>
                  <a:pt x="526977" y="376476"/>
                </a:cubicBezTo>
                <a:cubicBezTo>
                  <a:pt x="528110" y="617522"/>
                  <a:pt x="528747" y="944446"/>
                  <a:pt x="528747" y="1285341"/>
                </a:cubicBezTo>
                <a:lnTo>
                  <a:pt x="528747" y="1285327"/>
                </a:lnTo>
                <a:close/>
              </a:path>
            </a:pathLst>
          </a:custGeom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38510" rIns="38510" bIns="38512" numCol="1" spcCol="1270" anchor="ctr" anchorCtr="0">
            <a:noAutofit/>
          </a:bodyPr>
          <a:lstStyle/>
          <a:p>
            <a:pPr lvl="0"/>
            <a:r>
              <a:rPr lang="x-none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TKT JENIS UMUM DAN HARD ENGINEERING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Freeform 44"/>
          <p:cNvSpPr/>
          <p:nvPr/>
        </p:nvSpPr>
        <p:spPr>
          <a:xfrm>
            <a:off x="2368826" y="1472701"/>
            <a:ext cx="569121" cy="813030"/>
          </a:xfrm>
          <a:custGeom>
            <a:avLst/>
            <a:gdLst>
              <a:gd name="connsiteX0" fmla="*/ 0 w 813029"/>
              <a:gd name="connsiteY0" fmla="*/ 0 h 569120"/>
              <a:gd name="connsiteX1" fmla="*/ 528469 w 813029"/>
              <a:gd name="connsiteY1" fmla="*/ 0 h 569120"/>
              <a:gd name="connsiteX2" fmla="*/ 813029 w 813029"/>
              <a:gd name="connsiteY2" fmla="*/ 284560 h 569120"/>
              <a:gd name="connsiteX3" fmla="*/ 528469 w 813029"/>
              <a:gd name="connsiteY3" fmla="*/ 569120 h 569120"/>
              <a:gd name="connsiteX4" fmla="*/ 0 w 813029"/>
              <a:gd name="connsiteY4" fmla="*/ 569120 h 569120"/>
              <a:gd name="connsiteX5" fmla="*/ 284560 w 813029"/>
              <a:gd name="connsiteY5" fmla="*/ 284560 h 569120"/>
              <a:gd name="connsiteX6" fmla="*/ 0 w 813029"/>
              <a:gd name="connsiteY6" fmla="*/ 0 h 56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3029" h="569120">
                <a:moveTo>
                  <a:pt x="813028" y="0"/>
                </a:moveTo>
                <a:lnTo>
                  <a:pt x="813028" y="369928"/>
                </a:lnTo>
                <a:lnTo>
                  <a:pt x="406515" y="569120"/>
                </a:lnTo>
                <a:lnTo>
                  <a:pt x="1" y="369928"/>
                </a:lnTo>
                <a:lnTo>
                  <a:pt x="1" y="0"/>
                </a:lnTo>
                <a:lnTo>
                  <a:pt x="406515" y="199192"/>
                </a:lnTo>
                <a:lnTo>
                  <a:pt x="813028" y="0"/>
                </a:lnTo>
                <a:close/>
              </a:path>
            </a:pathLst>
          </a:custGeom>
        </p:spPr>
        <p:style>
          <a:lnRef idx="1">
            <a:schemeClr val="accent5">
              <a:hueOff val="-1655646"/>
              <a:satOff val="6635"/>
              <a:lumOff val="1438"/>
              <a:alphaOff val="0"/>
            </a:schemeClr>
          </a:lnRef>
          <a:fillRef idx="2">
            <a:schemeClr val="accent5">
              <a:hueOff val="-1655646"/>
              <a:satOff val="6635"/>
              <a:lumOff val="1438"/>
              <a:alphaOff val="0"/>
            </a:schemeClr>
          </a:fillRef>
          <a:effectRef idx="1">
            <a:schemeClr val="accent5">
              <a:hueOff val="-1655646"/>
              <a:satOff val="6635"/>
              <a:lumOff val="1438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297260" rIns="12700" bIns="29726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46" name="Freeform 45"/>
          <p:cNvSpPr/>
          <p:nvPr/>
        </p:nvSpPr>
        <p:spPr>
          <a:xfrm>
            <a:off x="2937946" y="1472703"/>
            <a:ext cx="8023896" cy="528469"/>
          </a:xfrm>
          <a:custGeom>
            <a:avLst/>
            <a:gdLst>
              <a:gd name="connsiteX0" fmla="*/ 88080 w 528469"/>
              <a:gd name="connsiteY0" fmla="*/ 0 h 7711799"/>
              <a:gd name="connsiteX1" fmla="*/ 440389 w 528469"/>
              <a:gd name="connsiteY1" fmla="*/ 0 h 7711799"/>
              <a:gd name="connsiteX2" fmla="*/ 502671 w 528469"/>
              <a:gd name="connsiteY2" fmla="*/ 25798 h 7711799"/>
              <a:gd name="connsiteX3" fmla="*/ 528469 w 528469"/>
              <a:gd name="connsiteY3" fmla="*/ 88080 h 7711799"/>
              <a:gd name="connsiteX4" fmla="*/ 528469 w 528469"/>
              <a:gd name="connsiteY4" fmla="*/ 7711799 h 7711799"/>
              <a:gd name="connsiteX5" fmla="*/ 528469 w 528469"/>
              <a:gd name="connsiteY5" fmla="*/ 7711799 h 7711799"/>
              <a:gd name="connsiteX6" fmla="*/ 528469 w 528469"/>
              <a:gd name="connsiteY6" fmla="*/ 7711799 h 7711799"/>
              <a:gd name="connsiteX7" fmla="*/ 0 w 528469"/>
              <a:gd name="connsiteY7" fmla="*/ 7711799 h 7711799"/>
              <a:gd name="connsiteX8" fmla="*/ 0 w 528469"/>
              <a:gd name="connsiteY8" fmla="*/ 7711799 h 7711799"/>
              <a:gd name="connsiteX9" fmla="*/ 0 w 528469"/>
              <a:gd name="connsiteY9" fmla="*/ 7711799 h 7711799"/>
              <a:gd name="connsiteX10" fmla="*/ 0 w 528469"/>
              <a:gd name="connsiteY10" fmla="*/ 88080 h 7711799"/>
              <a:gd name="connsiteX11" fmla="*/ 25798 w 528469"/>
              <a:gd name="connsiteY11" fmla="*/ 25798 h 7711799"/>
              <a:gd name="connsiteX12" fmla="*/ 88080 w 528469"/>
              <a:gd name="connsiteY12" fmla="*/ 0 h 7711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8469" h="7711799">
                <a:moveTo>
                  <a:pt x="528469" y="1285331"/>
                </a:moveTo>
                <a:lnTo>
                  <a:pt x="528469" y="6426468"/>
                </a:lnTo>
                <a:cubicBezTo>
                  <a:pt x="528469" y="6767353"/>
                  <a:pt x="527833" y="7094287"/>
                  <a:pt x="526701" y="7335329"/>
                </a:cubicBezTo>
                <a:cubicBezTo>
                  <a:pt x="525569" y="7576372"/>
                  <a:pt x="524034" y="7711792"/>
                  <a:pt x="522433" y="7711792"/>
                </a:cubicBezTo>
                <a:lnTo>
                  <a:pt x="0" y="7711792"/>
                </a:lnTo>
                <a:lnTo>
                  <a:pt x="0" y="7711792"/>
                </a:lnTo>
                <a:lnTo>
                  <a:pt x="0" y="7711792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522433" y="7"/>
                </a:lnTo>
                <a:cubicBezTo>
                  <a:pt x="524034" y="7"/>
                  <a:pt x="525569" y="135427"/>
                  <a:pt x="526701" y="376470"/>
                </a:cubicBezTo>
                <a:cubicBezTo>
                  <a:pt x="527833" y="617512"/>
                  <a:pt x="528469" y="944446"/>
                  <a:pt x="528469" y="1285331"/>
                </a:cubicBezTo>
                <a:close/>
              </a:path>
            </a:pathLst>
          </a:custGeom>
        </p:spPr>
        <p:style>
          <a:lnRef idx="1">
            <a:schemeClr val="accent5">
              <a:hueOff val="-1655646"/>
              <a:satOff val="6635"/>
              <a:lumOff val="143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38498" rIns="38498" bIns="38498" numCol="1" spcCol="1270" anchor="ctr" anchorCtr="0">
            <a:noAutofit/>
          </a:bodyPr>
          <a:lstStyle/>
          <a:p>
            <a:pPr lvl="0"/>
            <a:r>
              <a:rPr lang="x-none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TKT JENIS SOFTWARE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Freeform 52"/>
          <p:cNvSpPr/>
          <p:nvPr/>
        </p:nvSpPr>
        <p:spPr>
          <a:xfrm>
            <a:off x="2368826" y="2215094"/>
            <a:ext cx="569121" cy="813030"/>
          </a:xfrm>
          <a:custGeom>
            <a:avLst/>
            <a:gdLst>
              <a:gd name="connsiteX0" fmla="*/ 0 w 813029"/>
              <a:gd name="connsiteY0" fmla="*/ 0 h 569120"/>
              <a:gd name="connsiteX1" fmla="*/ 528469 w 813029"/>
              <a:gd name="connsiteY1" fmla="*/ 0 h 569120"/>
              <a:gd name="connsiteX2" fmla="*/ 813029 w 813029"/>
              <a:gd name="connsiteY2" fmla="*/ 284560 h 569120"/>
              <a:gd name="connsiteX3" fmla="*/ 528469 w 813029"/>
              <a:gd name="connsiteY3" fmla="*/ 569120 h 569120"/>
              <a:gd name="connsiteX4" fmla="*/ 0 w 813029"/>
              <a:gd name="connsiteY4" fmla="*/ 569120 h 569120"/>
              <a:gd name="connsiteX5" fmla="*/ 284560 w 813029"/>
              <a:gd name="connsiteY5" fmla="*/ 284560 h 569120"/>
              <a:gd name="connsiteX6" fmla="*/ 0 w 813029"/>
              <a:gd name="connsiteY6" fmla="*/ 0 h 56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3029" h="569120">
                <a:moveTo>
                  <a:pt x="813028" y="0"/>
                </a:moveTo>
                <a:lnTo>
                  <a:pt x="813028" y="369928"/>
                </a:lnTo>
                <a:lnTo>
                  <a:pt x="406515" y="569120"/>
                </a:lnTo>
                <a:lnTo>
                  <a:pt x="1" y="369928"/>
                </a:lnTo>
                <a:lnTo>
                  <a:pt x="1" y="0"/>
                </a:lnTo>
                <a:lnTo>
                  <a:pt x="406515" y="199192"/>
                </a:lnTo>
                <a:lnTo>
                  <a:pt x="813028" y="0"/>
                </a:lnTo>
                <a:close/>
              </a:path>
            </a:pathLst>
          </a:custGeom>
        </p:spPr>
        <p:style>
          <a:lnRef idx="1">
            <a:schemeClr val="accent5">
              <a:hueOff val="-3311292"/>
              <a:satOff val="13270"/>
              <a:lumOff val="2876"/>
              <a:alphaOff val="0"/>
            </a:schemeClr>
          </a:lnRef>
          <a:fillRef idx="2">
            <a:schemeClr val="accent5">
              <a:hueOff val="-3311292"/>
              <a:satOff val="13270"/>
              <a:lumOff val="2876"/>
              <a:alphaOff val="0"/>
            </a:schemeClr>
          </a:fillRef>
          <a:effectRef idx="1">
            <a:schemeClr val="accent5">
              <a:hueOff val="-3311292"/>
              <a:satOff val="13270"/>
              <a:lumOff val="2876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297260" rIns="12700" bIns="29726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54" name="Freeform 53"/>
          <p:cNvSpPr/>
          <p:nvPr/>
        </p:nvSpPr>
        <p:spPr>
          <a:xfrm>
            <a:off x="2937946" y="2215096"/>
            <a:ext cx="8023896" cy="528469"/>
          </a:xfrm>
          <a:custGeom>
            <a:avLst/>
            <a:gdLst>
              <a:gd name="connsiteX0" fmla="*/ 88080 w 528469"/>
              <a:gd name="connsiteY0" fmla="*/ 0 h 7711799"/>
              <a:gd name="connsiteX1" fmla="*/ 440389 w 528469"/>
              <a:gd name="connsiteY1" fmla="*/ 0 h 7711799"/>
              <a:gd name="connsiteX2" fmla="*/ 502671 w 528469"/>
              <a:gd name="connsiteY2" fmla="*/ 25798 h 7711799"/>
              <a:gd name="connsiteX3" fmla="*/ 528469 w 528469"/>
              <a:gd name="connsiteY3" fmla="*/ 88080 h 7711799"/>
              <a:gd name="connsiteX4" fmla="*/ 528469 w 528469"/>
              <a:gd name="connsiteY4" fmla="*/ 7711799 h 7711799"/>
              <a:gd name="connsiteX5" fmla="*/ 528469 w 528469"/>
              <a:gd name="connsiteY5" fmla="*/ 7711799 h 7711799"/>
              <a:gd name="connsiteX6" fmla="*/ 528469 w 528469"/>
              <a:gd name="connsiteY6" fmla="*/ 7711799 h 7711799"/>
              <a:gd name="connsiteX7" fmla="*/ 0 w 528469"/>
              <a:gd name="connsiteY7" fmla="*/ 7711799 h 7711799"/>
              <a:gd name="connsiteX8" fmla="*/ 0 w 528469"/>
              <a:gd name="connsiteY8" fmla="*/ 7711799 h 7711799"/>
              <a:gd name="connsiteX9" fmla="*/ 0 w 528469"/>
              <a:gd name="connsiteY9" fmla="*/ 7711799 h 7711799"/>
              <a:gd name="connsiteX10" fmla="*/ 0 w 528469"/>
              <a:gd name="connsiteY10" fmla="*/ 88080 h 7711799"/>
              <a:gd name="connsiteX11" fmla="*/ 25798 w 528469"/>
              <a:gd name="connsiteY11" fmla="*/ 25798 h 7711799"/>
              <a:gd name="connsiteX12" fmla="*/ 88080 w 528469"/>
              <a:gd name="connsiteY12" fmla="*/ 0 h 7711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8469" h="7711799">
                <a:moveTo>
                  <a:pt x="528469" y="1285331"/>
                </a:moveTo>
                <a:lnTo>
                  <a:pt x="528469" y="6426468"/>
                </a:lnTo>
                <a:cubicBezTo>
                  <a:pt x="528469" y="6767353"/>
                  <a:pt x="527833" y="7094287"/>
                  <a:pt x="526701" y="7335329"/>
                </a:cubicBezTo>
                <a:cubicBezTo>
                  <a:pt x="525569" y="7576372"/>
                  <a:pt x="524034" y="7711792"/>
                  <a:pt x="522433" y="7711792"/>
                </a:cubicBezTo>
                <a:lnTo>
                  <a:pt x="0" y="7711792"/>
                </a:lnTo>
                <a:lnTo>
                  <a:pt x="0" y="7711792"/>
                </a:lnTo>
                <a:lnTo>
                  <a:pt x="0" y="7711792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522433" y="7"/>
                </a:lnTo>
                <a:cubicBezTo>
                  <a:pt x="524034" y="7"/>
                  <a:pt x="525569" y="135427"/>
                  <a:pt x="526701" y="376470"/>
                </a:cubicBezTo>
                <a:cubicBezTo>
                  <a:pt x="527833" y="617512"/>
                  <a:pt x="528469" y="944446"/>
                  <a:pt x="528469" y="1285331"/>
                </a:cubicBezTo>
                <a:close/>
              </a:path>
            </a:pathLst>
          </a:custGeom>
        </p:spPr>
        <p:style>
          <a:lnRef idx="1">
            <a:schemeClr val="accent5">
              <a:hueOff val="-3311292"/>
              <a:satOff val="13270"/>
              <a:lumOff val="2876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38498" rIns="38498" bIns="38498" numCol="1" spcCol="1270" anchor="ctr" anchorCtr="0">
            <a:noAutofit/>
          </a:bodyPr>
          <a:lstStyle/>
          <a:p>
            <a:pPr lvl="0"/>
            <a:r>
              <a:rPr lang="x-none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TKT JENIS PERTANIAN/PERIKANAN/PETERNAKAN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2368826" y="2948593"/>
            <a:ext cx="569121" cy="813030"/>
          </a:xfrm>
          <a:custGeom>
            <a:avLst/>
            <a:gdLst>
              <a:gd name="connsiteX0" fmla="*/ 0 w 813029"/>
              <a:gd name="connsiteY0" fmla="*/ 0 h 569120"/>
              <a:gd name="connsiteX1" fmla="*/ 528469 w 813029"/>
              <a:gd name="connsiteY1" fmla="*/ 0 h 569120"/>
              <a:gd name="connsiteX2" fmla="*/ 813029 w 813029"/>
              <a:gd name="connsiteY2" fmla="*/ 284560 h 569120"/>
              <a:gd name="connsiteX3" fmla="*/ 528469 w 813029"/>
              <a:gd name="connsiteY3" fmla="*/ 569120 h 569120"/>
              <a:gd name="connsiteX4" fmla="*/ 0 w 813029"/>
              <a:gd name="connsiteY4" fmla="*/ 569120 h 569120"/>
              <a:gd name="connsiteX5" fmla="*/ 284560 w 813029"/>
              <a:gd name="connsiteY5" fmla="*/ 284560 h 569120"/>
              <a:gd name="connsiteX6" fmla="*/ 0 w 813029"/>
              <a:gd name="connsiteY6" fmla="*/ 0 h 56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3029" h="569120">
                <a:moveTo>
                  <a:pt x="813028" y="0"/>
                </a:moveTo>
                <a:lnTo>
                  <a:pt x="813028" y="369928"/>
                </a:lnTo>
                <a:lnTo>
                  <a:pt x="406515" y="569120"/>
                </a:lnTo>
                <a:lnTo>
                  <a:pt x="1" y="369928"/>
                </a:lnTo>
                <a:lnTo>
                  <a:pt x="1" y="0"/>
                </a:lnTo>
                <a:lnTo>
                  <a:pt x="406515" y="199192"/>
                </a:lnTo>
                <a:lnTo>
                  <a:pt x="813028" y="0"/>
                </a:lnTo>
                <a:close/>
              </a:path>
            </a:pathLst>
          </a:custGeom>
        </p:spPr>
        <p:style>
          <a:lnRef idx="1">
            <a:schemeClr val="accent5">
              <a:hueOff val="-4966938"/>
              <a:satOff val="19906"/>
              <a:lumOff val="4314"/>
              <a:alphaOff val="0"/>
            </a:schemeClr>
          </a:lnRef>
          <a:fillRef idx="2">
            <a:schemeClr val="accent5">
              <a:hueOff val="-4966938"/>
              <a:satOff val="19906"/>
              <a:lumOff val="4314"/>
              <a:alphaOff val="0"/>
            </a:schemeClr>
          </a:fillRef>
          <a:effectRef idx="1">
            <a:schemeClr val="accent5">
              <a:hueOff val="-4966938"/>
              <a:satOff val="19906"/>
              <a:lumOff val="4314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297260" rIns="12700" bIns="29726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56" name="Freeform 55"/>
          <p:cNvSpPr/>
          <p:nvPr/>
        </p:nvSpPr>
        <p:spPr>
          <a:xfrm>
            <a:off x="2937946" y="2948595"/>
            <a:ext cx="8023896" cy="528469"/>
          </a:xfrm>
          <a:custGeom>
            <a:avLst/>
            <a:gdLst>
              <a:gd name="connsiteX0" fmla="*/ 88080 w 528469"/>
              <a:gd name="connsiteY0" fmla="*/ 0 h 7711799"/>
              <a:gd name="connsiteX1" fmla="*/ 440389 w 528469"/>
              <a:gd name="connsiteY1" fmla="*/ 0 h 7711799"/>
              <a:gd name="connsiteX2" fmla="*/ 502671 w 528469"/>
              <a:gd name="connsiteY2" fmla="*/ 25798 h 7711799"/>
              <a:gd name="connsiteX3" fmla="*/ 528469 w 528469"/>
              <a:gd name="connsiteY3" fmla="*/ 88080 h 7711799"/>
              <a:gd name="connsiteX4" fmla="*/ 528469 w 528469"/>
              <a:gd name="connsiteY4" fmla="*/ 7711799 h 7711799"/>
              <a:gd name="connsiteX5" fmla="*/ 528469 w 528469"/>
              <a:gd name="connsiteY5" fmla="*/ 7711799 h 7711799"/>
              <a:gd name="connsiteX6" fmla="*/ 528469 w 528469"/>
              <a:gd name="connsiteY6" fmla="*/ 7711799 h 7711799"/>
              <a:gd name="connsiteX7" fmla="*/ 0 w 528469"/>
              <a:gd name="connsiteY7" fmla="*/ 7711799 h 7711799"/>
              <a:gd name="connsiteX8" fmla="*/ 0 w 528469"/>
              <a:gd name="connsiteY8" fmla="*/ 7711799 h 7711799"/>
              <a:gd name="connsiteX9" fmla="*/ 0 w 528469"/>
              <a:gd name="connsiteY9" fmla="*/ 7711799 h 7711799"/>
              <a:gd name="connsiteX10" fmla="*/ 0 w 528469"/>
              <a:gd name="connsiteY10" fmla="*/ 88080 h 7711799"/>
              <a:gd name="connsiteX11" fmla="*/ 25798 w 528469"/>
              <a:gd name="connsiteY11" fmla="*/ 25798 h 7711799"/>
              <a:gd name="connsiteX12" fmla="*/ 88080 w 528469"/>
              <a:gd name="connsiteY12" fmla="*/ 0 h 7711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8469" h="7711799">
                <a:moveTo>
                  <a:pt x="528469" y="1285331"/>
                </a:moveTo>
                <a:lnTo>
                  <a:pt x="528469" y="6426468"/>
                </a:lnTo>
                <a:cubicBezTo>
                  <a:pt x="528469" y="6767353"/>
                  <a:pt x="527833" y="7094287"/>
                  <a:pt x="526701" y="7335329"/>
                </a:cubicBezTo>
                <a:cubicBezTo>
                  <a:pt x="525569" y="7576372"/>
                  <a:pt x="524034" y="7711792"/>
                  <a:pt x="522433" y="7711792"/>
                </a:cubicBezTo>
                <a:lnTo>
                  <a:pt x="0" y="7711792"/>
                </a:lnTo>
                <a:lnTo>
                  <a:pt x="0" y="7711792"/>
                </a:lnTo>
                <a:lnTo>
                  <a:pt x="0" y="7711792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522433" y="7"/>
                </a:lnTo>
                <a:cubicBezTo>
                  <a:pt x="524034" y="7"/>
                  <a:pt x="525569" y="135427"/>
                  <a:pt x="526701" y="376470"/>
                </a:cubicBezTo>
                <a:cubicBezTo>
                  <a:pt x="527833" y="617512"/>
                  <a:pt x="528469" y="944446"/>
                  <a:pt x="528469" y="1285331"/>
                </a:cubicBezTo>
                <a:close/>
              </a:path>
            </a:pathLst>
          </a:custGeom>
        </p:spPr>
        <p:style>
          <a:lnRef idx="1">
            <a:schemeClr val="accent5">
              <a:hueOff val="-4966938"/>
              <a:satOff val="19906"/>
              <a:lumOff val="4314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38498" rIns="38498" bIns="38498" numCol="1" spcCol="1270" anchor="ctr" anchorCtr="0">
            <a:noAutofit/>
          </a:bodyPr>
          <a:lstStyle/>
          <a:p>
            <a:pPr marL="0" lvl="1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TKT JENIS KESEHATAN – PRODUK VAKSIN/HAYATI</a:t>
            </a:r>
            <a:endParaRPr lang="en-US" b="1" kern="12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Freeform 56"/>
          <p:cNvSpPr/>
          <p:nvPr/>
        </p:nvSpPr>
        <p:spPr>
          <a:xfrm>
            <a:off x="2368826" y="3690986"/>
            <a:ext cx="569121" cy="813030"/>
          </a:xfrm>
          <a:custGeom>
            <a:avLst/>
            <a:gdLst>
              <a:gd name="connsiteX0" fmla="*/ 0 w 813029"/>
              <a:gd name="connsiteY0" fmla="*/ 0 h 569120"/>
              <a:gd name="connsiteX1" fmla="*/ 528469 w 813029"/>
              <a:gd name="connsiteY1" fmla="*/ 0 h 569120"/>
              <a:gd name="connsiteX2" fmla="*/ 813029 w 813029"/>
              <a:gd name="connsiteY2" fmla="*/ 284560 h 569120"/>
              <a:gd name="connsiteX3" fmla="*/ 528469 w 813029"/>
              <a:gd name="connsiteY3" fmla="*/ 569120 h 569120"/>
              <a:gd name="connsiteX4" fmla="*/ 0 w 813029"/>
              <a:gd name="connsiteY4" fmla="*/ 569120 h 569120"/>
              <a:gd name="connsiteX5" fmla="*/ 284560 w 813029"/>
              <a:gd name="connsiteY5" fmla="*/ 284560 h 569120"/>
              <a:gd name="connsiteX6" fmla="*/ 0 w 813029"/>
              <a:gd name="connsiteY6" fmla="*/ 0 h 56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3029" h="569120">
                <a:moveTo>
                  <a:pt x="813028" y="0"/>
                </a:moveTo>
                <a:lnTo>
                  <a:pt x="813028" y="369928"/>
                </a:lnTo>
                <a:lnTo>
                  <a:pt x="406515" y="569120"/>
                </a:lnTo>
                <a:lnTo>
                  <a:pt x="1" y="369928"/>
                </a:lnTo>
                <a:lnTo>
                  <a:pt x="1" y="0"/>
                </a:lnTo>
                <a:lnTo>
                  <a:pt x="406515" y="199192"/>
                </a:lnTo>
                <a:lnTo>
                  <a:pt x="813028" y="0"/>
                </a:lnTo>
                <a:close/>
              </a:path>
            </a:pathLst>
          </a:custGeom>
        </p:spPr>
        <p:style>
          <a:lnRef idx="1">
            <a:schemeClr val="accent5">
              <a:hueOff val="-6622584"/>
              <a:satOff val="26541"/>
              <a:lumOff val="5752"/>
              <a:alphaOff val="0"/>
            </a:schemeClr>
          </a:lnRef>
          <a:fillRef idx="2">
            <a:schemeClr val="accent5">
              <a:hueOff val="-6622584"/>
              <a:satOff val="26541"/>
              <a:lumOff val="5752"/>
              <a:alphaOff val="0"/>
            </a:schemeClr>
          </a:fillRef>
          <a:effectRef idx="1">
            <a:schemeClr val="accent5">
              <a:hueOff val="-6622584"/>
              <a:satOff val="26541"/>
              <a:lumOff val="5752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297260" rIns="12700" bIns="29726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58" name="Freeform 57"/>
          <p:cNvSpPr/>
          <p:nvPr/>
        </p:nvSpPr>
        <p:spPr>
          <a:xfrm>
            <a:off x="2937946" y="3690988"/>
            <a:ext cx="8023896" cy="528469"/>
          </a:xfrm>
          <a:custGeom>
            <a:avLst/>
            <a:gdLst>
              <a:gd name="connsiteX0" fmla="*/ 88080 w 528469"/>
              <a:gd name="connsiteY0" fmla="*/ 0 h 7711799"/>
              <a:gd name="connsiteX1" fmla="*/ 440389 w 528469"/>
              <a:gd name="connsiteY1" fmla="*/ 0 h 7711799"/>
              <a:gd name="connsiteX2" fmla="*/ 502671 w 528469"/>
              <a:gd name="connsiteY2" fmla="*/ 25798 h 7711799"/>
              <a:gd name="connsiteX3" fmla="*/ 528469 w 528469"/>
              <a:gd name="connsiteY3" fmla="*/ 88080 h 7711799"/>
              <a:gd name="connsiteX4" fmla="*/ 528469 w 528469"/>
              <a:gd name="connsiteY4" fmla="*/ 7711799 h 7711799"/>
              <a:gd name="connsiteX5" fmla="*/ 528469 w 528469"/>
              <a:gd name="connsiteY5" fmla="*/ 7711799 h 7711799"/>
              <a:gd name="connsiteX6" fmla="*/ 528469 w 528469"/>
              <a:gd name="connsiteY6" fmla="*/ 7711799 h 7711799"/>
              <a:gd name="connsiteX7" fmla="*/ 0 w 528469"/>
              <a:gd name="connsiteY7" fmla="*/ 7711799 h 7711799"/>
              <a:gd name="connsiteX8" fmla="*/ 0 w 528469"/>
              <a:gd name="connsiteY8" fmla="*/ 7711799 h 7711799"/>
              <a:gd name="connsiteX9" fmla="*/ 0 w 528469"/>
              <a:gd name="connsiteY9" fmla="*/ 7711799 h 7711799"/>
              <a:gd name="connsiteX10" fmla="*/ 0 w 528469"/>
              <a:gd name="connsiteY10" fmla="*/ 88080 h 7711799"/>
              <a:gd name="connsiteX11" fmla="*/ 25798 w 528469"/>
              <a:gd name="connsiteY11" fmla="*/ 25798 h 7711799"/>
              <a:gd name="connsiteX12" fmla="*/ 88080 w 528469"/>
              <a:gd name="connsiteY12" fmla="*/ 0 h 7711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8469" h="7711799">
                <a:moveTo>
                  <a:pt x="528469" y="1285331"/>
                </a:moveTo>
                <a:lnTo>
                  <a:pt x="528469" y="6426468"/>
                </a:lnTo>
                <a:cubicBezTo>
                  <a:pt x="528469" y="6767353"/>
                  <a:pt x="527833" y="7094287"/>
                  <a:pt x="526701" y="7335329"/>
                </a:cubicBezTo>
                <a:cubicBezTo>
                  <a:pt x="525569" y="7576372"/>
                  <a:pt x="524034" y="7711792"/>
                  <a:pt x="522433" y="7711792"/>
                </a:cubicBezTo>
                <a:lnTo>
                  <a:pt x="0" y="7711792"/>
                </a:lnTo>
                <a:lnTo>
                  <a:pt x="0" y="7711792"/>
                </a:lnTo>
                <a:lnTo>
                  <a:pt x="0" y="7711792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522433" y="7"/>
                </a:lnTo>
                <a:cubicBezTo>
                  <a:pt x="524034" y="7"/>
                  <a:pt x="525569" y="135427"/>
                  <a:pt x="526701" y="376470"/>
                </a:cubicBezTo>
                <a:cubicBezTo>
                  <a:pt x="527833" y="617512"/>
                  <a:pt x="528469" y="944446"/>
                  <a:pt x="528469" y="1285331"/>
                </a:cubicBezTo>
                <a:close/>
              </a:path>
            </a:pathLst>
          </a:custGeom>
        </p:spPr>
        <p:style>
          <a:lnRef idx="1">
            <a:schemeClr val="accent5">
              <a:hueOff val="-6622584"/>
              <a:satOff val="26541"/>
              <a:lumOff val="5752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38498" rIns="38498" bIns="38498" numCol="1" spcCol="1270" anchor="ctr" anchorCtr="0">
            <a:noAutofit/>
          </a:bodyPr>
          <a:lstStyle/>
          <a:p>
            <a:pPr marL="0" lvl="1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TKT JENIS KESEHATAN – PRODUK ALAT KESEHATAN</a:t>
            </a:r>
            <a:endParaRPr lang="en-US" b="1" kern="12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Freeform 58"/>
          <p:cNvSpPr/>
          <p:nvPr/>
        </p:nvSpPr>
        <p:spPr>
          <a:xfrm>
            <a:off x="2382080" y="4407255"/>
            <a:ext cx="569121" cy="813030"/>
          </a:xfrm>
          <a:custGeom>
            <a:avLst/>
            <a:gdLst>
              <a:gd name="connsiteX0" fmla="*/ 0 w 813029"/>
              <a:gd name="connsiteY0" fmla="*/ 0 h 569120"/>
              <a:gd name="connsiteX1" fmla="*/ 528469 w 813029"/>
              <a:gd name="connsiteY1" fmla="*/ 0 h 569120"/>
              <a:gd name="connsiteX2" fmla="*/ 813029 w 813029"/>
              <a:gd name="connsiteY2" fmla="*/ 284560 h 569120"/>
              <a:gd name="connsiteX3" fmla="*/ 528469 w 813029"/>
              <a:gd name="connsiteY3" fmla="*/ 569120 h 569120"/>
              <a:gd name="connsiteX4" fmla="*/ 0 w 813029"/>
              <a:gd name="connsiteY4" fmla="*/ 569120 h 569120"/>
              <a:gd name="connsiteX5" fmla="*/ 284560 w 813029"/>
              <a:gd name="connsiteY5" fmla="*/ 284560 h 569120"/>
              <a:gd name="connsiteX6" fmla="*/ 0 w 813029"/>
              <a:gd name="connsiteY6" fmla="*/ 0 h 56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3029" h="569120">
                <a:moveTo>
                  <a:pt x="813028" y="0"/>
                </a:moveTo>
                <a:lnTo>
                  <a:pt x="813028" y="369928"/>
                </a:lnTo>
                <a:lnTo>
                  <a:pt x="406515" y="569120"/>
                </a:lnTo>
                <a:lnTo>
                  <a:pt x="1" y="369928"/>
                </a:lnTo>
                <a:lnTo>
                  <a:pt x="1" y="0"/>
                </a:lnTo>
                <a:lnTo>
                  <a:pt x="406515" y="199192"/>
                </a:lnTo>
                <a:lnTo>
                  <a:pt x="813028" y="0"/>
                </a:lnTo>
                <a:close/>
              </a:path>
            </a:pathLst>
          </a:custGeom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297260" rIns="12700" bIns="29726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</a:t>
            </a:r>
          </a:p>
        </p:txBody>
      </p:sp>
      <p:sp>
        <p:nvSpPr>
          <p:cNvPr id="60" name="Freeform 59"/>
          <p:cNvSpPr/>
          <p:nvPr/>
        </p:nvSpPr>
        <p:spPr>
          <a:xfrm>
            <a:off x="2951200" y="4407257"/>
            <a:ext cx="8023896" cy="528747"/>
          </a:xfrm>
          <a:custGeom>
            <a:avLst/>
            <a:gdLst>
              <a:gd name="connsiteX0" fmla="*/ 88126 w 528747"/>
              <a:gd name="connsiteY0" fmla="*/ 0 h 7711799"/>
              <a:gd name="connsiteX1" fmla="*/ 440621 w 528747"/>
              <a:gd name="connsiteY1" fmla="*/ 0 h 7711799"/>
              <a:gd name="connsiteX2" fmla="*/ 502935 w 528747"/>
              <a:gd name="connsiteY2" fmla="*/ 25812 h 7711799"/>
              <a:gd name="connsiteX3" fmla="*/ 528746 w 528747"/>
              <a:gd name="connsiteY3" fmla="*/ 88127 h 7711799"/>
              <a:gd name="connsiteX4" fmla="*/ 528747 w 528747"/>
              <a:gd name="connsiteY4" fmla="*/ 7711799 h 7711799"/>
              <a:gd name="connsiteX5" fmla="*/ 528747 w 528747"/>
              <a:gd name="connsiteY5" fmla="*/ 7711799 h 7711799"/>
              <a:gd name="connsiteX6" fmla="*/ 528747 w 528747"/>
              <a:gd name="connsiteY6" fmla="*/ 7711799 h 7711799"/>
              <a:gd name="connsiteX7" fmla="*/ 0 w 528747"/>
              <a:gd name="connsiteY7" fmla="*/ 7711799 h 7711799"/>
              <a:gd name="connsiteX8" fmla="*/ 0 w 528747"/>
              <a:gd name="connsiteY8" fmla="*/ 7711799 h 7711799"/>
              <a:gd name="connsiteX9" fmla="*/ 0 w 528747"/>
              <a:gd name="connsiteY9" fmla="*/ 7711799 h 7711799"/>
              <a:gd name="connsiteX10" fmla="*/ 0 w 528747"/>
              <a:gd name="connsiteY10" fmla="*/ 88126 h 7711799"/>
              <a:gd name="connsiteX11" fmla="*/ 25812 w 528747"/>
              <a:gd name="connsiteY11" fmla="*/ 25812 h 7711799"/>
              <a:gd name="connsiteX12" fmla="*/ 88127 w 528747"/>
              <a:gd name="connsiteY12" fmla="*/ 1 h 7711799"/>
              <a:gd name="connsiteX13" fmla="*/ 88126 w 528747"/>
              <a:gd name="connsiteY13" fmla="*/ 0 h 7711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28747" h="7711799">
                <a:moveTo>
                  <a:pt x="528747" y="1285327"/>
                </a:moveTo>
                <a:lnTo>
                  <a:pt x="528747" y="6426472"/>
                </a:lnTo>
                <a:cubicBezTo>
                  <a:pt x="528747" y="6767353"/>
                  <a:pt x="528110" y="7094291"/>
                  <a:pt x="526977" y="7335323"/>
                </a:cubicBezTo>
                <a:cubicBezTo>
                  <a:pt x="525844" y="7576370"/>
                  <a:pt x="524307" y="7711777"/>
                  <a:pt x="522705" y="7711777"/>
                </a:cubicBezTo>
                <a:cubicBezTo>
                  <a:pt x="348470" y="7711777"/>
                  <a:pt x="174235" y="7711792"/>
                  <a:pt x="0" y="7711792"/>
                </a:cubicBezTo>
                <a:lnTo>
                  <a:pt x="0" y="7711792"/>
                </a:lnTo>
                <a:lnTo>
                  <a:pt x="0" y="7711792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522705" y="7"/>
                </a:lnTo>
                <a:cubicBezTo>
                  <a:pt x="524307" y="7"/>
                  <a:pt x="525844" y="135429"/>
                  <a:pt x="526977" y="376476"/>
                </a:cubicBezTo>
                <a:cubicBezTo>
                  <a:pt x="528110" y="617522"/>
                  <a:pt x="528747" y="944446"/>
                  <a:pt x="528747" y="1285341"/>
                </a:cubicBezTo>
                <a:lnTo>
                  <a:pt x="528747" y="1285327"/>
                </a:lnTo>
                <a:close/>
              </a:path>
            </a:pathLst>
          </a:custGeom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38510" rIns="38510" bIns="38512" numCol="1" spcCol="1270" anchor="ctr" anchorCtr="0">
            <a:noAutofit/>
          </a:bodyPr>
          <a:lstStyle/>
          <a:p>
            <a:pPr lvl="0"/>
            <a:r>
              <a:rPr lang="x-none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TKT JENIS FARMASI</a:t>
            </a:r>
            <a:endParaRPr lang="en-US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Freeform 60"/>
          <p:cNvSpPr/>
          <p:nvPr/>
        </p:nvSpPr>
        <p:spPr>
          <a:xfrm>
            <a:off x="2382080" y="5153491"/>
            <a:ext cx="569121" cy="813030"/>
          </a:xfrm>
          <a:custGeom>
            <a:avLst/>
            <a:gdLst>
              <a:gd name="connsiteX0" fmla="*/ 0 w 813029"/>
              <a:gd name="connsiteY0" fmla="*/ 0 h 569120"/>
              <a:gd name="connsiteX1" fmla="*/ 528469 w 813029"/>
              <a:gd name="connsiteY1" fmla="*/ 0 h 569120"/>
              <a:gd name="connsiteX2" fmla="*/ 813029 w 813029"/>
              <a:gd name="connsiteY2" fmla="*/ 284560 h 569120"/>
              <a:gd name="connsiteX3" fmla="*/ 528469 w 813029"/>
              <a:gd name="connsiteY3" fmla="*/ 569120 h 569120"/>
              <a:gd name="connsiteX4" fmla="*/ 0 w 813029"/>
              <a:gd name="connsiteY4" fmla="*/ 569120 h 569120"/>
              <a:gd name="connsiteX5" fmla="*/ 284560 w 813029"/>
              <a:gd name="connsiteY5" fmla="*/ 284560 h 569120"/>
              <a:gd name="connsiteX6" fmla="*/ 0 w 813029"/>
              <a:gd name="connsiteY6" fmla="*/ 0 h 56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3029" h="569120">
                <a:moveTo>
                  <a:pt x="813028" y="0"/>
                </a:moveTo>
                <a:lnTo>
                  <a:pt x="813028" y="369928"/>
                </a:lnTo>
                <a:lnTo>
                  <a:pt x="406515" y="569120"/>
                </a:lnTo>
                <a:lnTo>
                  <a:pt x="1" y="369928"/>
                </a:lnTo>
                <a:lnTo>
                  <a:pt x="1" y="0"/>
                </a:lnTo>
                <a:lnTo>
                  <a:pt x="406515" y="199192"/>
                </a:lnTo>
                <a:lnTo>
                  <a:pt x="813028" y="0"/>
                </a:lnTo>
                <a:close/>
              </a:path>
            </a:pathLst>
          </a:custGeom>
        </p:spPr>
        <p:style>
          <a:lnRef idx="1">
            <a:schemeClr val="accent5">
              <a:hueOff val="-1655646"/>
              <a:satOff val="6635"/>
              <a:lumOff val="1438"/>
              <a:alphaOff val="0"/>
            </a:schemeClr>
          </a:lnRef>
          <a:fillRef idx="2">
            <a:schemeClr val="accent5">
              <a:hueOff val="-1655646"/>
              <a:satOff val="6635"/>
              <a:lumOff val="1438"/>
              <a:alphaOff val="0"/>
            </a:schemeClr>
          </a:fillRef>
          <a:effectRef idx="1">
            <a:schemeClr val="accent5">
              <a:hueOff val="-1655646"/>
              <a:satOff val="6635"/>
              <a:lumOff val="1438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297260" rIns="12700" bIns="29726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</a:p>
        </p:txBody>
      </p:sp>
      <p:sp>
        <p:nvSpPr>
          <p:cNvPr id="62" name="Freeform 61"/>
          <p:cNvSpPr/>
          <p:nvPr/>
        </p:nvSpPr>
        <p:spPr>
          <a:xfrm>
            <a:off x="2951200" y="5153493"/>
            <a:ext cx="8023896" cy="528469"/>
          </a:xfrm>
          <a:custGeom>
            <a:avLst/>
            <a:gdLst>
              <a:gd name="connsiteX0" fmla="*/ 88080 w 528469"/>
              <a:gd name="connsiteY0" fmla="*/ 0 h 7711799"/>
              <a:gd name="connsiteX1" fmla="*/ 440389 w 528469"/>
              <a:gd name="connsiteY1" fmla="*/ 0 h 7711799"/>
              <a:gd name="connsiteX2" fmla="*/ 502671 w 528469"/>
              <a:gd name="connsiteY2" fmla="*/ 25798 h 7711799"/>
              <a:gd name="connsiteX3" fmla="*/ 528469 w 528469"/>
              <a:gd name="connsiteY3" fmla="*/ 88080 h 7711799"/>
              <a:gd name="connsiteX4" fmla="*/ 528469 w 528469"/>
              <a:gd name="connsiteY4" fmla="*/ 7711799 h 7711799"/>
              <a:gd name="connsiteX5" fmla="*/ 528469 w 528469"/>
              <a:gd name="connsiteY5" fmla="*/ 7711799 h 7711799"/>
              <a:gd name="connsiteX6" fmla="*/ 528469 w 528469"/>
              <a:gd name="connsiteY6" fmla="*/ 7711799 h 7711799"/>
              <a:gd name="connsiteX7" fmla="*/ 0 w 528469"/>
              <a:gd name="connsiteY7" fmla="*/ 7711799 h 7711799"/>
              <a:gd name="connsiteX8" fmla="*/ 0 w 528469"/>
              <a:gd name="connsiteY8" fmla="*/ 7711799 h 7711799"/>
              <a:gd name="connsiteX9" fmla="*/ 0 w 528469"/>
              <a:gd name="connsiteY9" fmla="*/ 7711799 h 7711799"/>
              <a:gd name="connsiteX10" fmla="*/ 0 w 528469"/>
              <a:gd name="connsiteY10" fmla="*/ 88080 h 7711799"/>
              <a:gd name="connsiteX11" fmla="*/ 25798 w 528469"/>
              <a:gd name="connsiteY11" fmla="*/ 25798 h 7711799"/>
              <a:gd name="connsiteX12" fmla="*/ 88080 w 528469"/>
              <a:gd name="connsiteY12" fmla="*/ 0 h 7711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8469" h="7711799">
                <a:moveTo>
                  <a:pt x="528469" y="1285331"/>
                </a:moveTo>
                <a:lnTo>
                  <a:pt x="528469" y="6426468"/>
                </a:lnTo>
                <a:cubicBezTo>
                  <a:pt x="528469" y="6767353"/>
                  <a:pt x="527833" y="7094287"/>
                  <a:pt x="526701" y="7335329"/>
                </a:cubicBezTo>
                <a:cubicBezTo>
                  <a:pt x="525569" y="7576372"/>
                  <a:pt x="524034" y="7711792"/>
                  <a:pt x="522433" y="7711792"/>
                </a:cubicBezTo>
                <a:lnTo>
                  <a:pt x="0" y="7711792"/>
                </a:lnTo>
                <a:lnTo>
                  <a:pt x="0" y="7711792"/>
                </a:lnTo>
                <a:lnTo>
                  <a:pt x="0" y="7711792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522433" y="7"/>
                </a:lnTo>
                <a:cubicBezTo>
                  <a:pt x="524034" y="7"/>
                  <a:pt x="525569" y="135427"/>
                  <a:pt x="526701" y="376470"/>
                </a:cubicBezTo>
                <a:cubicBezTo>
                  <a:pt x="527833" y="617512"/>
                  <a:pt x="528469" y="944446"/>
                  <a:pt x="528469" y="1285331"/>
                </a:cubicBezTo>
                <a:close/>
              </a:path>
            </a:pathLst>
          </a:custGeom>
        </p:spPr>
        <p:style>
          <a:lnRef idx="1">
            <a:schemeClr val="accent5">
              <a:hueOff val="-1655646"/>
              <a:satOff val="6635"/>
              <a:lumOff val="143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38498" rIns="38498" bIns="38498" numCol="1" spcCol="1270" anchor="ctr" anchorCtr="0">
            <a:noAutofit/>
          </a:bodyPr>
          <a:lstStyle/>
          <a:p>
            <a:pPr lvl="0"/>
            <a:r>
              <a:rPr lang="x-none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TKT JENIS SOSIAL HUMAINORA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x-none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PENDIDIKAN</a:t>
            </a:r>
            <a:endParaRPr lang="en-US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5" name="Freeform 64"/>
          <p:cNvSpPr/>
          <p:nvPr/>
        </p:nvSpPr>
        <p:spPr>
          <a:xfrm>
            <a:off x="2362200" y="5876007"/>
            <a:ext cx="569121" cy="813030"/>
          </a:xfrm>
          <a:custGeom>
            <a:avLst/>
            <a:gdLst>
              <a:gd name="connsiteX0" fmla="*/ 0 w 813029"/>
              <a:gd name="connsiteY0" fmla="*/ 0 h 569120"/>
              <a:gd name="connsiteX1" fmla="*/ 528469 w 813029"/>
              <a:gd name="connsiteY1" fmla="*/ 0 h 569120"/>
              <a:gd name="connsiteX2" fmla="*/ 813029 w 813029"/>
              <a:gd name="connsiteY2" fmla="*/ 284560 h 569120"/>
              <a:gd name="connsiteX3" fmla="*/ 528469 w 813029"/>
              <a:gd name="connsiteY3" fmla="*/ 569120 h 569120"/>
              <a:gd name="connsiteX4" fmla="*/ 0 w 813029"/>
              <a:gd name="connsiteY4" fmla="*/ 569120 h 569120"/>
              <a:gd name="connsiteX5" fmla="*/ 284560 w 813029"/>
              <a:gd name="connsiteY5" fmla="*/ 284560 h 569120"/>
              <a:gd name="connsiteX6" fmla="*/ 0 w 813029"/>
              <a:gd name="connsiteY6" fmla="*/ 0 h 56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3029" h="569120">
                <a:moveTo>
                  <a:pt x="813028" y="0"/>
                </a:moveTo>
                <a:lnTo>
                  <a:pt x="813028" y="369928"/>
                </a:lnTo>
                <a:lnTo>
                  <a:pt x="406515" y="569120"/>
                </a:lnTo>
                <a:lnTo>
                  <a:pt x="1" y="369928"/>
                </a:lnTo>
                <a:lnTo>
                  <a:pt x="1" y="0"/>
                </a:lnTo>
                <a:lnTo>
                  <a:pt x="406515" y="199192"/>
                </a:lnTo>
                <a:lnTo>
                  <a:pt x="813028" y="0"/>
                </a:lnTo>
                <a:close/>
              </a:path>
            </a:pathLst>
          </a:custGeom>
        </p:spPr>
        <p:style>
          <a:lnRef idx="1">
            <a:schemeClr val="accent5">
              <a:hueOff val="-3311292"/>
              <a:satOff val="13270"/>
              <a:lumOff val="2876"/>
              <a:alphaOff val="0"/>
            </a:schemeClr>
          </a:lnRef>
          <a:fillRef idx="2">
            <a:schemeClr val="accent5">
              <a:hueOff val="-3311292"/>
              <a:satOff val="13270"/>
              <a:lumOff val="2876"/>
              <a:alphaOff val="0"/>
            </a:schemeClr>
          </a:fillRef>
          <a:effectRef idx="1">
            <a:schemeClr val="accent5">
              <a:hueOff val="-3311292"/>
              <a:satOff val="13270"/>
              <a:lumOff val="2876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297260" rIns="12700" bIns="29726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kern="1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66" name="Freeform 65"/>
          <p:cNvSpPr/>
          <p:nvPr/>
        </p:nvSpPr>
        <p:spPr>
          <a:xfrm>
            <a:off x="2931320" y="5826314"/>
            <a:ext cx="8023896" cy="528469"/>
          </a:xfrm>
          <a:custGeom>
            <a:avLst/>
            <a:gdLst>
              <a:gd name="connsiteX0" fmla="*/ 88080 w 528469"/>
              <a:gd name="connsiteY0" fmla="*/ 0 h 7711799"/>
              <a:gd name="connsiteX1" fmla="*/ 440389 w 528469"/>
              <a:gd name="connsiteY1" fmla="*/ 0 h 7711799"/>
              <a:gd name="connsiteX2" fmla="*/ 502671 w 528469"/>
              <a:gd name="connsiteY2" fmla="*/ 25798 h 7711799"/>
              <a:gd name="connsiteX3" fmla="*/ 528469 w 528469"/>
              <a:gd name="connsiteY3" fmla="*/ 88080 h 7711799"/>
              <a:gd name="connsiteX4" fmla="*/ 528469 w 528469"/>
              <a:gd name="connsiteY4" fmla="*/ 7711799 h 7711799"/>
              <a:gd name="connsiteX5" fmla="*/ 528469 w 528469"/>
              <a:gd name="connsiteY5" fmla="*/ 7711799 h 7711799"/>
              <a:gd name="connsiteX6" fmla="*/ 528469 w 528469"/>
              <a:gd name="connsiteY6" fmla="*/ 7711799 h 7711799"/>
              <a:gd name="connsiteX7" fmla="*/ 0 w 528469"/>
              <a:gd name="connsiteY7" fmla="*/ 7711799 h 7711799"/>
              <a:gd name="connsiteX8" fmla="*/ 0 w 528469"/>
              <a:gd name="connsiteY8" fmla="*/ 7711799 h 7711799"/>
              <a:gd name="connsiteX9" fmla="*/ 0 w 528469"/>
              <a:gd name="connsiteY9" fmla="*/ 7711799 h 7711799"/>
              <a:gd name="connsiteX10" fmla="*/ 0 w 528469"/>
              <a:gd name="connsiteY10" fmla="*/ 88080 h 7711799"/>
              <a:gd name="connsiteX11" fmla="*/ 25798 w 528469"/>
              <a:gd name="connsiteY11" fmla="*/ 25798 h 7711799"/>
              <a:gd name="connsiteX12" fmla="*/ 88080 w 528469"/>
              <a:gd name="connsiteY12" fmla="*/ 0 h 7711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8469" h="7711799">
                <a:moveTo>
                  <a:pt x="528469" y="1285331"/>
                </a:moveTo>
                <a:lnTo>
                  <a:pt x="528469" y="6426468"/>
                </a:lnTo>
                <a:cubicBezTo>
                  <a:pt x="528469" y="6767353"/>
                  <a:pt x="527833" y="7094287"/>
                  <a:pt x="526701" y="7335329"/>
                </a:cubicBezTo>
                <a:cubicBezTo>
                  <a:pt x="525569" y="7576372"/>
                  <a:pt x="524034" y="7711792"/>
                  <a:pt x="522433" y="7711792"/>
                </a:cubicBezTo>
                <a:lnTo>
                  <a:pt x="0" y="7711792"/>
                </a:lnTo>
                <a:lnTo>
                  <a:pt x="0" y="7711792"/>
                </a:lnTo>
                <a:lnTo>
                  <a:pt x="0" y="7711792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522433" y="7"/>
                </a:lnTo>
                <a:cubicBezTo>
                  <a:pt x="524034" y="7"/>
                  <a:pt x="525569" y="135427"/>
                  <a:pt x="526701" y="376470"/>
                </a:cubicBezTo>
                <a:cubicBezTo>
                  <a:pt x="527833" y="617512"/>
                  <a:pt x="528469" y="944446"/>
                  <a:pt x="528469" y="1285331"/>
                </a:cubicBezTo>
                <a:close/>
              </a:path>
            </a:pathLst>
          </a:custGeom>
        </p:spPr>
        <p:style>
          <a:lnRef idx="1">
            <a:schemeClr val="accent5">
              <a:hueOff val="-3311292"/>
              <a:satOff val="13270"/>
              <a:lumOff val="2876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38498" rIns="38498" bIns="38498" numCol="1" spcCol="1270" anchor="ctr" anchorCtr="0">
            <a:noAutofit/>
          </a:bodyPr>
          <a:lstStyle/>
          <a:p>
            <a:pPr lvl="0"/>
            <a:r>
              <a:rPr lang="x-none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TKT JENIS </a:t>
            </a:r>
            <a:r>
              <a:rPr lang="en-A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SENI </a:t>
            </a:r>
            <a:endParaRPr lang="en-US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6810" y="626773"/>
            <a:ext cx="1966081" cy="5940088"/>
          </a:xfrm>
          <a:prstGeom prst="rect">
            <a:avLst/>
          </a:prstGeom>
          <a:solidFill>
            <a:srgbClr val="403CF4"/>
          </a:solidFill>
          <a:ln>
            <a:solidFill>
              <a:srgbClr val="0922D9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2000" dirty="0" err="1">
                <a:solidFill>
                  <a:schemeClr val="bg1"/>
                </a:solidFill>
              </a:rPr>
              <a:t>Setiap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penelitian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harus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diukur</a:t>
            </a:r>
            <a:r>
              <a:rPr lang="en-US" sz="2000" dirty="0">
                <a:solidFill>
                  <a:schemeClr val="bg1"/>
                </a:solidFill>
              </a:rPr>
              <a:t> TKT-</a:t>
            </a:r>
            <a:r>
              <a:rPr lang="en-US" sz="2000" dirty="0" err="1">
                <a:solidFill>
                  <a:schemeClr val="bg1"/>
                </a:solidFill>
              </a:rPr>
              <a:t>nya</a:t>
            </a:r>
            <a:endParaRPr lang="en-US" sz="2000" dirty="0">
              <a:solidFill>
                <a:schemeClr val="bg1"/>
              </a:solidFill>
            </a:endParaRP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2000" dirty="0">
                <a:solidFill>
                  <a:schemeClr val="bg1"/>
                </a:solidFill>
              </a:rPr>
              <a:t>TKT </a:t>
            </a:r>
            <a:r>
              <a:rPr lang="en-US" sz="2000" dirty="0" err="1">
                <a:solidFill>
                  <a:schemeClr val="bg1"/>
                </a:solidFill>
              </a:rPr>
              <a:t>diukur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dengan</a:t>
            </a:r>
            <a:r>
              <a:rPr lang="en-US" sz="2000" dirty="0">
                <a:solidFill>
                  <a:schemeClr val="bg1"/>
                </a:solidFill>
              </a:rPr>
              <a:t> parameter yang </a:t>
            </a:r>
            <a:r>
              <a:rPr lang="en-US" sz="2000" dirty="0" err="1">
                <a:solidFill>
                  <a:schemeClr val="bg1"/>
                </a:solidFill>
              </a:rPr>
              <a:t>sesuai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untuk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bidang-bidang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fokus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tersedia</a:t>
            </a:r>
            <a:endParaRPr lang="en-US" sz="2000" dirty="0">
              <a:solidFill>
                <a:schemeClr val="bg1"/>
              </a:solidFill>
            </a:endParaRP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2000" dirty="0">
                <a:solidFill>
                  <a:schemeClr val="bg1"/>
                </a:solidFill>
              </a:rPr>
              <a:t>TKT </a:t>
            </a:r>
            <a:r>
              <a:rPr lang="en-US" sz="2000" dirty="0" err="1">
                <a:solidFill>
                  <a:schemeClr val="bg1"/>
                </a:solidFill>
              </a:rPr>
              <a:t>sudah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dapat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diperkirakan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sejak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pengusulan</a:t>
            </a:r>
            <a:r>
              <a:rPr lang="en-US" sz="2000" dirty="0">
                <a:solidFill>
                  <a:schemeClr val="bg1"/>
                </a:solidFill>
              </a:rPr>
              <a:t> proposal</a:t>
            </a:r>
          </a:p>
        </p:txBody>
      </p:sp>
    </p:spTree>
    <p:extLst>
      <p:ext uri="{BB962C8B-B14F-4D97-AF65-F5344CB8AC3E}">
        <p14:creationId xmlns:p14="http://schemas.microsoft.com/office/powerpoint/2010/main" xmlns="" val="373727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45" grpId="0" animBg="1"/>
      <p:bldP spid="46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5" grpId="0" animBg="1"/>
      <p:bldP spid="6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424947" y="762000"/>
            <a:ext cx="8863542" cy="3548130"/>
          </a:xfrm>
          <a:prstGeom prst="roundRect">
            <a:avLst/>
          </a:prstGeom>
          <a:solidFill>
            <a:srgbClr val="FFFF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9" name="Flowchart: Manual Input 46"/>
          <p:cNvSpPr/>
          <p:nvPr/>
        </p:nvSpPr>
        <p:spPr>
          <a:xfrm rot="10800000">
            <a:off x="9024918" y="2514597"/>
            <a:ext cx="1776498" cy="3851057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7" name="Flowchart: Manual Input 46"/>
          <p:cNvSpPr/>
          <p:nvPr/>
        </p:nvSpPr>
        <p:spPr>
          <a:xfrm>
            <a:off x="2424948" y="2514601"/>
            <a:ext cx="3861961" cy="3851057"/>
          </a:xfrm>
          <a:custGeom>
            <a:avLst/>
            <a:gdLst>
              <a:gd name="connsiteX0" fmla="*/ 0 w 3700596"/>
              <a:gd name="connsiteY0" fmla="*/ 0 h 3851057"/>
              <a:gd name="connsiteX1" fmla="*/ 3083818 w 3700596"/>
              <a:gd name="connsiteY1" fmla="*/ 0 h 3851057"/>
              <a:gd name="connsiteX2" fmla="*/ 3700596 w 3700596"/>
              <a:gd name="connsiteY2" fmla="*/ 616778 h 3851057"/>
              <a:gd name="connsiteX3" fmla="*/ 3700596 w 3700596"/>
              <a:gd name="connsiteY3" fmla="*/ 3851057 h 3851057"/>
              <a:gd name="connsiteX4" fmla="*/ 0 w 3700596"/>
              <a:gd name="connsiteY4" fmla="*/ 3851057 h 3851057"/>
              <a:gd name="connsiteX5" fmla="*/ 0 w 3700596"/>
              <a:gd name="connsiteY5" fmla="*/ 0 h 3851057"/>
              <a:gd name="connsiteX0-1" fmla="*/ 0 w 3700596"/>
              <a:gd name="connsiteY0-2" fmla="*/ 13447 h 3864504"/>
              <a:gd name="connsiteX1-3" fmla="*/ 2303889 w 3700596"/>
              <a:gd name="connsiteY1-4" fmla="*/ 0 h 3864504"/>
              <a:gd name="connsiteX2-5" fmla="*/ 3700596 w 3700596"/>
              <a:gd name="connsiteY2-6" fmla="*/ 630225 h 3864504"/>
              <a:gd name="connsiteX3-7" fmla="*/ 3700596 w 3700596"/>
              <a:gd name="connsiteY3-8" fmla="*/ 3864504 h 3864504"/>
              <a:gd name="connsiteX4-9" fmla="*/ 0 w 3700596"/>
              <a:gd name="connsiteY4-10" fmla="*/ 3864504 h 3864504"/>
              <a:gd name="connsiteX5-11" fmla="*/ 0 w 3700596"/>
              <a:gd name="connsiteY5-12" fmla="*/ 13447 h 3864504"/>
              <a:gd name="connsiteX0-13" fmla="*/ 0 w 3700596"/>
              <a:gd name="connsiteY0-14" fmla="*/ 13447 h 3864504"/>
              <a:gd name="connsiteX1-15" fmla="*/ 2303889 w 3700596"/>
              <a:gd name="connsiteY1-16" fmla="*/ 0 h 3864504"/>
              <a:gd name="connsiteX2-17" fmla="*/ 3700596 w 3700596"/>
              <a:gd name="connsiteY2-18" fmla="*/ 2405237 h 3864504"/>
              <a:gd name="connsiteX3-19" fmla="*/ 3700596 w 3700596"/>
              <a:gd name="connsiteY3-20" fmla="*/ 3864504 h 3864504"/>
              <a:gd name="connsiteX4-21" fmla="*/ 0 w 3700596"/>
              <a:gd name="connsiteY4-22" fmla="*/ 3864504 h 3864504"/>
              <a:gd name="connsiteX5-23" fmla="*/ 0 w 3700596"/>
              <a:gd name="connsiteY5-24" fmla="*/ 13447 h 3864504"/>
              <a:gd name="connsiteX0-25" fmla="*/ 0 w 3700596"/>
              <a:gd name="connsiteY0-26" fmla="*/ 13447 h 3864504"/>
              <a:gd name="connsiteX1-27" fmla="*/ 1940818 w 3700596"/>
              <a:gd name="connsiteY1-28" fmla="*/ 0 h 3864504"/>
              <a:gd name="connsiteX2-29" fmla="*/ 3700596 w 3700596"/>
              <a:gd name="connsiteY2-30" fmla="*/ 2405237 h 3864504"/>
              <a:gd name="connsiteX3-31" fmla="*/ 3700596 w 3700596"/>
              <a:gd name="connsiteY3-32" fmla="*/ 3864504 h 3864504"/>
              <a:gd name="connsiteX4-33" fmla="*/ 0 w 3700596"/>
              <a:gd name="connsiteY4-34" fmla="*/ 3864504 h 3864504"/>
              <a:gd name="connsiteX5-35" fmla="*/ 0 w 3700596"/>
              <a:gd name="connsiteY5-36" fmla="*/ 13447 h 3864504"/>
              <a:gd name="connsiteX0-37" fmla="*/ 0 w 3700596"/>
              <a:gd name="connsiteY0-38" fmla="*/ 13447 h 3864504"/>
              <a:gd name="connsiteX1-39" fmla="*/ 1940818 w 3700596"/>
              <a:gd name="connsiteY1-40" fmla="*/ 0 h 3864504"/>
              <a:gd name="connsiteX2-41" fmla="*/ 3418208 w 3700596"/>
              <a:gd name="connsiteY2-42" fmla="*/ 2499366 h 3864504"/>
              <a:gd name="connsiteX3-43" fmla="*/ 3700596 w 3700596"/>
              <a:gd name="connsiteY3-44" fmla="*/ 3864504 h 3864504"/>
              <a:gd name="connsiteX4-45" fmla="*/ 0 w 3700596"/>
              <a:gd name="connsiteY4-46" fmla="*/ 3864504 h 3864504"/>
              <a:gd name="connsiteX5-47" fmla="*/ 0 w 3700596"/>
              <a:gd name="connsiteY5-48" fmla="*/ 13447 h 3864504"/>
              <a:gd name="connsiteX0-49" fmla="*/ 0 w 3431655"/>
              <a:gd name="connsiteY0-50" fmla="*/ 13447 h 3864504"/>
              <a:gd name="connsiteX1-51" fmla="*/ 1940818 w 3431655"/>
              <a:gd name="connsiteY1-52" fmla="*/ 0 h 3864504"/>
              <a:gd name="connsiteX2-53" fmla="*/ 3418208 w 3431655"/>
              <a:gd name="connsiteY2-54" fmla="*/ 2499366 h 3864504"/>
              <a:gd name="connsiteX3-55" fmla="*/ 3431655 w 3431655"/>
              <a:gd name="connsiteY3-56" fmla="*/ 3864504 h 3864504"/>
              <a:gd name="connsiteX4-57" fmla="*/ 0 w 3431655"/>
              <a:gd name="connsiteY4-58" fmla="*/ 3864504 h 3864504"/>
              <a:gd name="connsiteX5-59" fmla="*/ 0 w 3431655"/>
              <a:gd name="connsiteY5-60" fmla="*/ 13447 h 3864504"/>
              <a:gd name="connsiteX0-61" fmla="*/ 0 w 3714043"/>
              <a:gd name="connsiteY0-62" fmla="*/ 13447 h 3864504"/>
              <a:gd name="connsiteX1-63" fmla="*/ 1940818 w 3714043"/>
              <a:gd name="connsiteY1-64" fmla="*/ 0 h 3864504"/>
              <a:gd name="connsiteX2-65" fmla="*/ 3714043 w 3714043"/>
              <a:gd name="connsiteY2-66" fmla="*/ 2539707 h 3864504"/>
              <a:gd name="connsiteX3-67" fmla="*/ 3431655 w 3714043"/>
              <a:gd name="connsiteY3-68" fmla="*/ 3864504 h 3864504"/>
              <a:gd name="connsiteX4-69" fmla="*/ 0 w 3714043"/>
              <a:gd name="connsiteY4-70" fmla="*/ 3864504 h 3864504"/>
              <a:gd name="connsiteX5-71" fmla="*/ 0 w 3714043"/>
              <a:gd name="connsiteY5-72" fmla="*/ 13447 h 3864504"/>
              <a:gd name="connsiteX0-73" fmla="*/ 0 w 3740937"/>
              <a:gd name="connsiteY0-74" fmla="*/ 13447 h 3877951"/>
              <a:gd name="connsiteX1-75" fmla="*/ 1940818 w 3740937"/>
              <a:gd name="connsiteY1-76" fmla="*/ 0 h 3877951"/>
              <a:gd name="connsiteX2-77" fmla="*/ 3714043 w 3740937"/>
              <a:gd name="connsiteY2-78" fmla="*/ 2539707 h 3877951"/>
              <a:gd name="connsiteX3-79" fmla="*/ 3740937 w 3740937"/>
              <a:gd name="connsiteY3-80" fmla="*/ 3877951 h 3877951"/>
              <a:gd name="connsiteX4-81" fmla="*/ 0 w 3740937"/>
              <a:gd name="connsiteY4-82" fmla="*/ 3864504 h 3877951"/>
              <a:gd name="connsiteX5-83" fmla="*/ 0 w 3740937"/>
              <a:gd name="connsiteY5-84" fmla="*/ 13447 h 3877951"/>
              <a:gd name="connsiteX0-85" fmla="*/ 0 w 3740937"/>
              <a:gd name="connsiteY0-86" fmla="*/ 0 h 3864504"/>
              <a:gd name="connsiteX1-87" fmla="*/ 1913924 w 3740937"/>
              <a:gd name="connsiteY1-88" fmla="*/ 0 h 3864504"/>
              <a:gd name="connsiteX2-89" fmla="*/ 3714043 w 3740937"/>
              <a:gd name="connsiteY2-90" fmla="*/ 2526260 h 3864504"/>
              <a:gd name="connsiteX3-91" fmla="*/ 3740937 w 3740937"/>
              <a:gd name="connsiteY3-92" fmla="*/ 3864504 h 3864504"/>
              <a:gd name="connsiteX4-93" fmla="*/ 0 w 3740937"/>
              <a:gd name="connsiteY4-94" fmla="*/ 3851057 h 3864504"/>
              <a:gd name="connsiteX5-95" fmla="*/ 0 w 3740937"/>
              <a:gd name="connsiteY5-96" fmla="*/ 0 h 3864504"/>
              <a:gd name="connsiteX0-97" fmla="*/ 0 w 3848513"/>
              <a:gd name="connsiteY0-98" fmla="*/ 0 h 3864504"/>
              <a:gd name="connsiteX1-99" fmla="*/ 1913924 w 3848513"/>
              <a:gd name="connsiteY1-100" fmla="*/ 0 h 3864504"/>
              <a:gd name="connsiteX2-101" fmla="*/ 3848513 w 3848513"/>
              <a:gd name="connsiteY2-102" fmla="*/ 2405236 h 3864504"/>
              <a:gd name="connsiteX3-103" fmla="*/ 3740937 w 3848513"/>
              <a:gd name="connsiteY3-104" fmla="*/ 3864504 h 3864504"/>
              <a:gd name="connsiteX4-105" fmla="*/ 0 w 3848513"/>
              <a:gd name="connsiteY4-106" fmla="*/ 3851057 h 3864504"/>
              <a:gd name="connsiteX5-107" fmla="*/ 0 w 3848513"/>
              <a:gd name="connsiteY5-108" fmla="*/ 0 h 3864504"/>
              <a:gd name="connsiteX0-109" fmla="*/ 0 w 3861961"/>
              <a:gd name="connsiteY0-110" fmla="*/ 0 h 3851057"/>
              <a:gd name="connsiteX1-111" fmla="*/ 1913924 w 3861961"/>
              <a:gd name="connsiteY1-112" fmla="*/ 0 h 3851057"/>
              <a:gd name="connsiteX2-113" fmla="*/ 3848513 w 3861961"/>
              <a:gd name="connsiteY2-114" fmla="*/ 2405236 h 3851057"/>
              <a:gd name="connsiteX3-115" fmla="*/ 3861961 w 3861961"/>
              <a:gd name="connsiteY3-116" fmla="*/ 3851057 h 3851057"/>
              <a:gd name="connsiteX4-117" fmla="*/ 0 w 3861961"/>
              <a:gd name="connsiteY4-118" fmla="*/ 3851057 h 3851057"/>
              <a:gd name="connsiteX5-119" fmla="*/ 0 w 3861961"/>
              <a:gd name="connsiteY5-120" fmla="*/ 0 h 385105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61961" h="3851057">
                <a:moveTo>
                  <a:pt x="0" y="0"/>
                </a:moveTo>
                <a:lnTo>
                  <a:pt x="1913924" y="0"/>
                </a:lnTo>
                <a:lnTo>
                  <a:pt x="3848513" y="2405236"/>
                </a:lnTo>
                <a:lnTo>
                  <a:pt x="3861961" y="3851057"/>
                </a:lnTo>
                <a:lnTo>
                  <a:pt x="0" y="3851057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48" name="Flowchart: Manual Input 46"/>
          <p:cNvSpPr/>
          <p:nvPr/>
        </p:nvSpPr>
        <p:spPr>
          <a:xfrm rot="10800000">
            <a:off x="4344869" y="2506805"/>
            <a:ext cx="4652984" cy="3853652"/>
          </a:xfrm>
          <a:custGeom>
            <a:avLst/>
            <a:gdLst>
              <a:gd name="connsiteX0" fmla="*/ 0 w 3861961"/>
              <a:gd name="connsiteY0" fmla="*/ 0 h 3851057"/>
              <a:gd name="connsiteX1" fmla="*/ 3220105 w 3861961"/>
              <a:gd name="connsiteY1" fmla="*/ 0 h 3851057"/>
              <a:gd name="connsiteX2" fmla="*/ 3861961 w 3861961"/>
              <a:gd name="connsiteY2" fmla="*/ 641856 h 3851057"/>
              <a:gd name="connsiteX3" fmla="*/ 3861961 w 3861961"/>
              <a:gd name="connsiteY3" fmla="*/ 3851057 h 3851057"/>
              <a:gd name="connsiteX4" fmla="*/ 0 w 3861961"/>
              <a:gd name="connsiteY4" fmla="*/ 3851057 h 3851057"/>
              <a:gd name="connsiteX5" fmla="*/ 0 w 3861961"/>
              <a:gd name="connsiteY5" fmla="*/ 0 h 3851057"/>
              <a:gd name="connsiteX0-1" fmla="*/ 0 w 3861961"/>
              <a:gd name="connsiteY0-2" fmla="*/ 0 h 3851057"/>
              <a:gd name="connsiteX1-3" fmla="*/ 3220105 w 3861961"/>
              <a:gd name="connsiteY1-4" fmla="*/ 0 h 3851057"/>
              <a:gd name="connsiteX2-5" fmla="*/ 2880326 w 3861961"/>
              <a:gd name="connsiteY2-6" fmla="*/ 1367997 h 3851057"/>
              <a:gd name="connsiteX3-7" fmla="*/ 3861961 w 3861961"/>
              <a:gd name="connsiteY3-8" fmla="*/ 3851057 h 3851057"/>
              <a:gd name="connsiteX4-9" fmla="*/ 0 w 3861961"/>
              <a:gd name="connsiteY4-10" fmla="*/ 3851057 h 3851057"/>
              <a:gd name="connsiteX5-11" fmla="*/ 0 w 3861961"/>
              <a:gd name="connsiteY5-12" fmla="*/ 0 h 3851057"/>
              <a:gd name="connsiteX0-13" fmla="*/ 0 w 3861961"/>
              <a:gd name="connsiteY0-14" fmla="*/ 0 h 3851057"/>
              <a:gd name="connsiteX1-15" fmla="*/ 2883929 w 3861961"/>
              <a:gd name="connsiteY1-16" fmla="*/ 0 h 3851057"/>
              <a:gd name="connsiteX2-17" fmla="*/ 2880326 w 3861961"/>
              <a:gd name="connsiteY2-18" fmla="*/ 1367997 h 3851057"/>
              <a:gd name="connsiteX3-19" fmla="*/ 3861961 w 3861961"/>
              <a:gd name="connsiteY3-20" fmla="*/ 3851057 h 3851057"/>
              <a:gd name="connsiteX4-21" fmla="*/ 0 w 3861961"/>
              <a:gd name="connsiteY4-22" fmla="*/ 3851057 h 3851057"/>
              <a:gd name="connsiteX5-23" fmla="*/ 0 w 3861961"/>
              <a:gd name="connsiteY5-24" fmla="*/ 0 h 3851057"/>
              <a:gd name="connsiteX0-25" fmla="*/ 0 w 3861961"/>
              <a:gd name="connsiteY0-26" fmla="*/ 0 h 3851057"/>
              <a:gd name="connsiteX1-27" fmla="*/ 2883929 w 3861961"/>
              <a:gd name="connsiteY1-28" fmla="*/ 0 h 3851057"/>
              <a:gd name="connsiteX2-29" fmla="*/ 2893773 w 3861961"/>
              <a:gd name="connsiteY2-30" fmla="*/ 1381444 h 3851057"/>
              <a:gd name="connsiteX3-31" fmla="*/ 3861961 w 3861961"/>
              <a:gd name="connsiteY3-32" fmla="*/ 3851057 h 3851057"/>
              <a:gd name="connsiteX4-33" fmla="*/ 0 w 3861961"/>
              <a:gd name="connsiteY4-34" fmla="*/ 3851057 h 3851057"/>
              <a:gd name="connsiteX5-35" fmla="*/ 0 w 3861961"/>
              <a:gd name="connsiteY5-36" fmla="*/ 0 h 3851057"/>
              <a:gd name="connsiteX0-37" fmla="*/ 0 w 3861961"/>
              <a:gd name="connsiteY0-38" fmla="*/ 0 h 3851057"/>
              <a:gd name="connsiteX1-39" fmla="*/ 2883929 w 3861961"/>
              <a:gd name="connsiteY1-40" fmla="*/ 0 h 3851057"/>
              <a:gd name="connsiteX2-41" fmla="*/ 2893773 w 3861961"/>
              <a:gd name="connsiteY2-42" fmla="*/ 1381444 h 3851057"/>
              <a:gd name="connsiteX3-43" fmla="*/ 3861961 w 3861961"/>
              <a:gd name="connsiteY3-44" fmla="*/ 3851057 h 3851057"/>
              <a:gd name="connsiteX4-45" fmla="*/ 0 w 3861961"/>
              <a:gd name="connsiteY4-46" fmla="*/ 3851057 h 3851057"/>
              <a:gd name="connsiteX5-47" fmla="*/ 0 w 3861961"/>
              <a:gd name="connsiteY5-48" fmla="*/ 0 h 3851057"/>
              <a:gd name="connsiteX0-49" fmla="*/ 0 w 4480526"/>
              <a:gd name="connsiteY0-50" fmla="*/ 0 h 3851057"/>
              <a:gd name="connsiteX1-51" fmla="*/ 2883929 w 4480526"/>
              <a:gd name="connsiteY1-52" fmla="*/ 0 h 3851057"/>
              <a:gd name="connsiteX2-53" fmla="*/ 2893773 w 4480526"/>
              <a:gd name="connsiteY2-54" fmla="*/ 1381444 h 3851057"/>
              <a:gd name="connsiteX3-55" fmla="*/ 4480526 w 4480526"/>
              <a:gd name="connsiteY3-56" fmla="*/ 3837610 h 3851057"/>
              <a:gd name="connsiteX4-57" fmla="*/ 0 w 4480526"/>
              <a:gd name="connsiteY4-58" fmla="*/ 3851057 h 3851057"/>
              <a:gd name="connsiteX5-59" fmla="*/ 0 w 4480526"/>
              <a:gd name="connsiteY5-60" fmla="*/ 0 h 3851057"/>
              <a:gd name="connsiteX0-61" fmla="*/ 0 w 4480526"/>
              <a:gd name="connsiteY0-62" fmla="*/ 0 h 3851057"/>
              <a:gd name="connsiteX1-63" fmla="*/ 2883929 w 4480526"/>
              <a:gd name="connsiteY1-64" fmla="*/ 0 h 3851057"/>
              <a:gd name="connsiteX2-65" fmla="*/ 2893773 w 4480526"/>
              <a:gd name="connsiteY2-66" fmla="*/ 1381444 h 3851057"/>
              <a:gd name="connsiteX3-67" fmla="*/ 4480526 w 4480526"/>
              <a:gd name="connsiteY3-68" fmla="*/ 3837610 h 3851057"/>
              <a:gd name="connsiteX4-69" fmla="*/ 0 w 4480526"/>
              <a:gd name="connsiteY4-70" fmla="*/ 3851057 h 3851057"/>
              <a:gd name="connsiteX5-71" fmla="*/ 0 w 4480526"/>
              <a:gd name="connsiteY5-72" fmla="*/ 0 h 3851057"/>
              <a:gd name="connsiteX0-73" fmla="*/ 0 w 4480526"/>
              <a:gd name="connsiteY0-74" fmla="*/ 0 h 3851057"/>
              <a:gd name="connsiteX1-75" fmla="*/ 2883929 w 4480526"/>
              <a:gd name="connsiteY1-76" fmla="*/ 0 h 3851057"/>
              <a:gd name="connsiteX2-77" fmla="*/ 2893773 w 4480526"/>
              <a:gd name="connsiteY2-78" fmla="*/ 1381444 h 3851057"/>
              <a:gd name="connsiteX3-79" fmla="*/ 4480526 w 4480526"/>
              <a:gd name="connsiteY3-80" fmla="*/ 3837610 h 3851057"/>
              <a:gd name="connsiteX4-81" fmla="*/ 0 w 4480526"/>
              <a:gd name="connsiteY4-82" fmla="*/ 3851057 h 3851057"/>
              <a:gd name="connsiteX5-83" fmla="*/ 0 w 4480526"/>
              <a:gd name="connsiteY5-84" fmla="*/ 0 h 3851057"/>
              <a:gd name="connsiteX0-85" fmla="*/ 0 w 4881431"/>
              <a:gd name="connsiteY0-86" fmla="*/ 0 h 3851057"/>
              <a:gd name="connsiteX1-87" fmla="*/ 2883929 w 4881431"/>
              <a:gd name="connsiteY1-88" fmla="*/ 0 h 3851057"/>
              <a:gd name="connsiteX2-89" fmla="*/ 2893773 w 4881431"/>
              <a:gd name="connsiteY2-90" fmla="*/ 1381444 h 3851057"/>
              <a:gd name="connsiteX3-91" fmla="*/ 4881431 w 4881431"/>
              <a:gd name="connsiteY3-92" fmla="*/ 3837610 h 3851057"/>
              <a:gd name="connsiteX4-93" fmla="*/ 0 w 4881431"/>
              <a:gd name="connsiteY4-94" fmla="*/ 3851057 h 3851057"/>
              <a:gd name="connsiteX5-95" fmla="*/ 0 w 4881431"/>
              <a:gd name="connsiteY5-96" fmla="*/ 0 h 3851057"/>
              <a:gd name="connsiteX0-97" fmla="*/ 0 w 4881431"/>
              <a:gd name="connsiteY0-98" fmla="*/ 0 h 3851057"/>
              <a:gd name="connsiteX1-99" fmla="*/ 2883929 w 4881431"/>
              <a:gd name="connsiteY1-100" fmla="*/ 0 h 3851057"/>
              <a:gd name="connsiteX2-101" fmla="*/ 2893773 w 4881431"/>
              <a:gd name="connsiteY2-102" fmla="*/ 1381444 h 3851057"/>
              <a:gd name="connsiteX3-103" fmla="*/ 4881431 w 4881431"/>
              <a:gd name="connsiteY3-104" fmla="*/ 3837610 h 3851057"/>
              <a:gd name="connsiteX4-105" fmla="*/ 0 w 4881431"/>
              <a:gd name="connsiteY4-106" fmla="*/ 3851057 h 3851057"/>
              <a:gd name="connsiteX5-107" fmla="*/ 0 w 4881431"/>
              <a:gd name="connsiteY5-108" fmla="*/ 0 h 3851057"/>
              <a:gd name="connsiteX0-109" fmla="*/ 0 w 4951154"/>
              <a:gd name="connsiteY0-110" fmla="*/ 0 h 3851057"/>
              <a:gd name="connsiteX1-111" fmla="*/ 2883929 w 4951154"/>
              <a:gd name="connsiteY1-112" fmla="*/ 0 h 3851057"/>
              <a:gd name="connsiteX2-113" fmla="*/ 2893773 w 4951154"/>
              <a:gd name="connsiteY2-114" fmla="*/ 1381444 h 3851057"/>
              <a:gd name="connsiteX3-115" fmla="*/ 4951154 w 4951154"/>
              <a:gd name="connsiteY3-116" fmla="*/ 3837610 h 3851057"/>
              <a:gd name="connsiteX4-117" fmla="*/ 0 w 4951154"/>
              <a:gd name="connsiteY4-118" fmla="*/ 3851057 h 3851057"/>
              <a:gd name="connsiteX5-119" fmla="*/ 0 w 4951154"/>
              <a:gd name="connsiteY5-120" fmla="*/ 0 h 3851057"/>
              <a:gd name="connsiteX0-121" fmla="*/ 0 w 4968586"/>
              <a:gd name="connsiteY0-122" fmla="*/ 0 h 3869694"/>
              <a:gd name="connsiteX1-123" fmla="*/ 2883929 w 4968586"/>
              <a:gd name="connsiteY1-124" fmla="*/ 0 h 3869694"/>
              <a:gd name="connsiteX2-125" fmla="*/ 2893773 w 4968586"/>
              <a:gd name="connsiteY2-126" fmla="*/ 1381444 h 3869694"/>
              <a:gd name="connsiteX3-127" fmla="*/ 4968586 w 4968586"/>
              <a:gd name="connsiteY3-128" fmla="*/ 3869694 h 3869694"/>
              <a:gd name="connsiteX4-129" fmla="*/ 0 w 4968586"/>
              <a:gd name="connsiteY4-130" fmla="*/ 3851057 h 3869694"/>
              <a:gd name="connsiteX5-131" fmla="*/ 0 w 4968586"/>
              <a:gd name="connsiteY5-132" fmla="*/ 0 h 3869694"/>
              <a:gd name="connsiteX0-133" fmla="*/ 0 w 4968586"/>
              <a:gd name="connsiteY0-134" fmla="*/ 0 h 3869694"/>
              <a:gd name="connsiteX1-135" fmla="*/ 2883929 w 4968586"/>
              <a:gd name="connsiteY1-136" fmla="*/ 0 h 3869694"/>
              <a:gd name="connsiteX2-137" fmla="*/ 2893773 w 4968586"/>
              <a:gd name="connsiteY2-138" fmla="*/ 1381444 h 3869694"/>
              <a:gd name="connsiteX3-139" fmla="*/ 4968586 w 4968586"/>
              <a:gd name="connsiteY3-140" fmla="*/ 3869694 h 3869694"/>
              <a:gd name="connsiteX4-141" fmla="*/ 0 w 4968586"/>
              <a:gd name="connsiteY4-142" fmla="*/ 3851057 h 3869694"/>
              <a:gd name="connsiteX5-143" fmla="*/ 0 w 4968586"/>
              <a:gd name="connsiteY5-144" fmla="*/ 0 h 3869694"/>
              <a:gd name="connsiteX0-145" fmla="*/ 0 w 4968586"/>
              <a:gd name="connsiteY0-146" fmla="*/ 0 h 3869694"/>
              <a:gd name="connsiteX1-147" fmla="*/ 2883929 w 4968586"/>
              <a:gd name="connsiteY1-148" fmla="*/ 0 h 3869694"/>
              <a:gd name="connsiteX2-149" fmla="*/ 2893773 w 4968586"/>
              <a:gd name="connsiteY2-150" fmla="*/ 1381444 h 3869694"/>
              <a:gd name="connsiteX3-151" fmla="*/ 4968586 w 4968586"/>
              <a:gd name="connsiteY3-152" fmla="*/ 3869694 h 3869694"/>
              <a:gd name="connsiteX4-153" fmla="*/ 0 w 4968586"/>
              <a:gd name="connsiteY4-154" fmla="*/ 3851057 h 3869694"/>
              <a:gd name="connsiteX5-155" fmla="*/ 0 w 4968586"/>
              <a:gd name="connsiteY5-156" fmla="*/ 0 h 3869694"/>
              <a:gd name="connsiteX0-157" fmla="*/ 0 w 5055739"/>
              <a:gd name="connsiteY0-158" fmla="*/ 0 h 3853652"/>
              <a:gd name="connsiteX1-159" fmla="*/ 2883929 w 5055739"/>
              <a:gd name="connsiteY1-160" fmla="*/ 0 h 3853652"/>
              <a:gd name="connsiteX2-161" fmla="*/ 2893773 w 5055739"/>
              <a:gd name="connsiteY2-162" fmla="*/ 1381444 h 3853652"/>
              <a:gd name="connsiteX3-163" fmla="*/ 5055739 w 5055739"/>
              <a:gd name="connsiteY3-164" fmla="*/ 3853652 h 3853652"/>
              <a:gd name="connsiteX4-165" fmla="*/ 0 w 5055739"/>
              <a:gd name="connsiteY4-166" fmla="*/ 3851057 h 3853652"/>
              <a:gd name="connsiteX5-167" fmla="*/ 0 w 5055739"/>
              <a:gd name="connsiteY5-168" fmla="*/ 0 h 385365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5055739" h="3853652">
                <a:moveTo>
                  <a:pt x="0" y="0"/>
                </a:moveTo>
                <a:lnTo>
                  <a:pt x="2883929" y="0"/>
                </a:lnTo>
                <a:cubicBezTo>
                  <a:pt x="2887210" y="460481"/>
                  <a:pt x="2890492" y="920963"/>
                  <a:pt x="2893773" y="1381444"/>
                </a:cubicBezTo>
                <a:cubicBezTo>
                  <a:pt x="4144350" y="2944236"/>
                  <a:pt x="4397144" y="2984446"/>
                  <a:pt x="5055739" y="3853652"/>
                </a:cubicBezTo>
                <a:lnTo>
                  <a:pt x="0" y="385105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Rectangle 19"/>
          <p:cNvSpPr/>
          <p:nvPr/>
        </p:nvSpPr>
        <p:spPr>
          <a:xfrm>
            <a:off x="2362200" y="65112"/>
            <a:ext cx="9829800" cy="62068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en-US" sz="28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Peningkatan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Kapasitas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Inovasi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dan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Teknologi</a:t>
            </a:r>
            <a:endParaRPr lang="id-ID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65112"/>
            <a:ext cx="2362200" cy="6206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3200" b="1" dirty="0"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73037" y="990601"/>
            <a:ext cx="461665" cy="3112327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RPJMN 2015 – 2019, BAPPENAS</a:t>
            </a:r>
            <a:endParaRPr lang="id-ID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24948" y="762000"/>
            <a:ext cx="8863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TIPOLOGI RISET </a:t>
            </a:r>
            <a:endParaRPr lang="id-ID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2750681" y="2655005"/>
            <a:ext cx="1327841" cy="675882"/>
          </a:xfrm>
          <a:custGeom>
            <a:avLst/>
            <a:gdLst>
              <a:gd name="connsiteX0" fmla="*/ 0 w 1327841"/>
              <a:gd name="connsiteY0" fmla="*/ 67588 h 675882"/>
              <a:gd name="connsiteX1" fmla="*/ 67588 w 1327841"/>
              <a:gd name="connsiteY1" fmla="*/ 0 h 675882"/>
              <a:gd name="connsiteX2" fmla="*/ 1260253 w 1327841"/>
              <a:gd name="connsiteY2" fmla="*/ 0 h 675882"/>
              <a:gd name="connsiteX3" fmla="*/ 1327841 w 1327841"/>
              <a:gd name="connsiteY3" fmla="*/ 67588 h 675882"/>
              <a:gd name="connsiteX4" fmla="*/ 1327841 w 1327841"/>
              <a:gd name="connsiteY4" fmla="*/ 608294 h 675882"/>
              <a:gd name="connsiteX5" fmla="*/ 1260253 w 1327841"/>
              <a:gd name="connsiteY5" fmla="*/ 675882 h 675882"/>
              <a:gd name="connsiteX6" fmla="*/ 67588 w 1327841"/>
              <a:gd name="connsiteY6" fmla="*/ 675882 h 675882"/>
              <a:gd name="connsiteX7" fmla="*/ 0 w 1327841"/>
              <a:gd name="connsiteY7" fmla="*/ 608294 h 675882"/>
              <a:gd name="connsiteX8" fmla="*/ 0 w 1327841"/>
              <a:gd name="connsiteY8" fmla="*/ 67588 h 67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675882">
                <a:moveTo>
                  <a:pt x="0" y="67588"/>
                </a:moveTo>
                <a:cubicBezTo>
                  <a:pt x="0" y="30260"/>
                  <a:pt x="30260" y="0"/>
                  <a:pt x="67588" y="0"/>
                </a:cubicBezTo>
                <a:lnTo>
                  <a:pt x="1260253" y="0"/>
                </a:lnTo>
                <a:cubicBezTo>
                  <a:pt x="1297581" y="0"/>
                  <a:pt x="1327841" y="30260"/>
                  <a:pt x="1327841" y="67588"/>
                </a:cubicBezTo>
                <a:lnTo>
                  <a:pt x="1327841" y="608294"/>
                </a:lnTo>
                <a:cubicBezTo>
                  <a:pt x="1327841" y="645622"/>
                  <a:pt x="1297581" y="675882"/>
                  <a:pt x="1260253" y="675882"/>
                </a:cubicBezTo>
                <a:lnTo>
                  <a:pt x="67588" y="675882"/>
                </a:lnTo>
                <a:cubicBezTo>
                  <a:pt x="30260" y="675882"/>
                  <a:pt x="0" y="645622"/>
                  <a:pt x="0" y="608294"/>
                </a:cubicBezTo>
                <a:lnTo>
                  <a:pt x="0" y="6758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128016" rIns="128016" bIns="293874" numCol="1" spcCol="1270" anchor="t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 err="1"/>
              <a:t>Ekplorasi</a:t>
            </a:r>
            <a:endParaRPr lang="id-ID" b="1" dirty="0"/>
          </a:p>
        </p:txBody>
      </p:sp>
      <p:sp>
        <p:nvSpPr>
          <p:cNvPr id="35" name="Freeform 34"/>
          <p:cNvSpPr/>
          <p:nvPr/>
        </p:nvSpPr>
        <p:spPr>
          <a:xfrm>
            <a:off x="3022649" y="3105594"/>
            <a:ext cx="1327841" cy="945000"/>
          </a:xfrm>
          <a:custGeom>
            <a:avLst/>
            <a:gdLst>
              <a:gd name="connsiteX0" fmla="*/ 0 w 1327841"/>
              <a:gd name="connsiteY0" fmla="*/ 94500 h 945000"/>
              <a:gd name="connsiteX1" fmla="*/ 94500 w 1327841"/>
              <a:gd name="connsiteY1" fmla="*/ 0 h 945000"/>
              <a:gd name="connsiteX2" fmla="*/ 1233341 w 1327841"/>
              <a:gd name="connsiteY2" fmla="*/ 0 h 945000"/>
              <a:gd name="connsiteX3" fmla="*/ 1327841 w 1327841"/>
              <a:gd name="connsiteY3" fmla="*/ 94500 h 945000"/>
              <a:gd name="connsiteX4" fmla="*/ 1327841 w 1327841"/>
              <a:gd name="connsiteY4" fmla="*/ 850500 h 945000"/>
              <a:gd name="connsiteX5" fmla="*/ 1233341 w 1327841"/>
              <a:gd name="connsiteY5" fmla="*/ 945000 h 945000"/>
              <a:gd name="connsiteX6" fmla="*/ 94500 w 1327841"/>
              <a:gd name="connsiteY6" fmla="*/ 945000 h 945000"/>
              <a:gd name="connsiteX7" fmla="*/ 0 w 1327841"/>
              <a:gd name="connsiteY7" fmla="*/ 850500 h 945000"/>
              <a:gd name="connsiteX8" fmla="*/ 0 w 1327841"/>
              <a:gd name="connsiteY8" fmla="*/ 94500 h 94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945000">
                <a:moveTo>
                  <a:pt x="0" y="94500"/>
                </a:moveTo>
                <a:cubicBezTo>
                  <a:pt x="0" y="42309"/>
                  <a:pt x="42309" y="0"/>
                  <a:pt x="94500" y="0"/>
                </a:cubicBezTo>
                <a:lnTo>
                  <a:pt x="1233341" y="0"/>
                </a:lnTo>
                <a:cubicBezTo>
                  <a:pt x="1285532" y="0"/>
                  <a:pt x="1327841" y="42309"/>
                  <a:pt x="1327841" y="94500"/>
                </a:cubicBezTo>
                <a:lnTo>
                  <a:pt x="1327841" y="850500"/>
                </a:lnTo>
                <a:cubicBezTo>
                  <a:pt x="1327841" y="902691"/>
                  <a:pt x="1285532" y="945000"/>
                  <a:pt x="1233341" y="945000"/>
                </a:cubicBezTo>
                <a:lnTo>
                  <a:pt x="94500" y="945000"/>
                </a:lnTo>
                <a:cubicBezTo>
                  <a:pt x="42309" y="945000"/>
                  <a:pt x="0" y="902691"/>
                  <a:pt x="0" y="850500"/>
                </a:cubicBezTo>
                <a:lnTo>
                  <a:pt x="0" y="9450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358" tIns="134358" rIns="134358" bIns="134358" numCol="1" spcCol="1270" anchor="t" anchorCtr="0">
            <a:noAutofit/>
          </a:bodyPr>
          <a:lstStyle/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 err="1"/>
              <a:t>Riset</a:t>
            </a:r>
            <a:r>
              <a:rPr lang="en-US" sz="1600" dirty="0"/>
              <a:t> </a:t>
            </a:r>
            <a:r>
              <a:rPr lang="en-US" sz="1600" dirty="0" err="1"/>
              <a:t>Eksplorasi</a:t>
            </a:r>
            <a:endParaRPr lang="id-ID" sz="1600" dirty="0"/>
          </a:p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/>
              <a:t>Scanning</a:t>
            </a:r>
            <a:endParaRPr lang="id-ID" sz="1600" dirty="0"/>
          </a:p>
        </p:txBody>
      </p:sp>
      <p:sp>
        <p:nvSpPr>
          <p:cNvPr id="36" name="Freeform 35"/>
          <p:cNvSpPr/>
          <p:nvPr/>
        </p:nvSpPr>
        <p:spPr>
          <a:xfrm>
            <a:off x="4279819" y="2715002"/>
            <a:ext cx="426747" cy="330594"/>
          </a:xfrm>
          <a:custGeom>
            <a:avLst/>
            <a:gdLst>
              <a:gd name="connsiteX0" fmla="*/ 0 w 426747"/>
              <a:gd name="connsiteY0" fmla="*/ 66119 h 330594"/>
              <a:gd name="connsiteX1" fmla="*/ 261450 w 426747"/>
              <a:gd name="connsiteY1" fmla="*/ 66119 h 330594"/>
              <a:gd name="connsiteX2" fmla="*/ 261450 w 426747"/>
              <a:gd name="connsiteY2" fmla="*/ 0 h 330594"/>
              <a:gd name="connsiteX3" fmla="*/ 426747 w 426747"/>
              <a:gd name="connsiteY3" fmla="*/ 165297 h 330594"/>
              <a:gd name="connsiteX4" fmla="*/ 261450 w 426747"/>
              <a:gd name="connsiteY4" fmla="*/ 330594 h 330594"/>
              <a:gd name="connsiteX5" fmla="*/ 261450 w 426747"/>
              <a:gd name="connsiteY5" fmla="*/ 264475 h 330594"/>
              <a:gd name="connsiteX6" fmla="*/ 0 w 426747"/>
              <a:gd name="connsiteY6" fmla="*/ 264475 h 330594"/>
              <a:gd name="connsiteX7" fmla="*/ 0 w 426747"/>
              <a:gd name="connsiteY7" fmla="*/ 66119 h 33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47" h="330594">
                <a:moveTo>
                  <a:pt x="0" y="66119"/>
                </a:moveTo>
                <a:lnTo>
                  <a:pt x="261450" y="66119"/>
                </a:lnTo>
                <a:lnTo>
                  <a:pt x="261450" y="0"/>
                </a:lnTo>
                <a:lnTo>
                  <a:pt x="426747" y="165297"/>
                </a:lnTo>
                <a:lnTo>
                  <a:pt x="261450" y="330594"/>
                </a:lnTo>
                <a:lnTo>
                  <a:pt x="261450" y="264475"/>
                </a:lnTo>
                <a:lnTo>
                  <a:pt x="0" y="264475"/>
                </a:lnTo>
                <a:lnTo>
                  <a:pt x="0" y="66119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6119" rIns="99178" bIns="66119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d-ID" sz="1200"/>
          </a:p>
        </p:txBody>
      </p:sp>
      <p:sp>
        <p:nvSpPr>
          <p:cNvPr id="37" name="Freeform 36"/>
          <p:cNvSpPr/>
          <p:nvPr/>
        </p:nvSpPr>
        <p:spPr>
          <a:xfrm>
            <a:off x="4883707" y="2655005"/>
            <a:ext cx="1327841" cy="675882"/>
          </a:xfrm>
          <a:custGeom>
            <a:avLst/>
            <a:gdLst>
              <a:gd name="connsiteX0" fmla="*/ 0 w 1327841"/>
              <a:gd name="connsiteY0" fmla="*/ 67588 h 675882"/>
              <a:gd name="connsiteX1" fmla="*/ 67588 w 1327841"/>
              <a:gd name="connsiteY1" fmla="*/ 0 h 675882"/>
              <a:gd name="connsiteX2" fmla="*/ 1260253 w 1327841"/>
              <a:gd name="connsiteY2" fmla="*/ 0 h 675882"/>
              <a:gd name="connsiteX3" fmla="*/ 1327841 w 1327841"/>
              <a:gd name="connsiteY3" fmla="*/ 67588 h 675882"/>
              <a:gd name="connsiteX4" fmla="*/ 1327841 w 1327841"/>
              <a:gd name="connsiteY4" fmla="*/ 608294 h 675882"/>
              <a:gd name="connsiteX5" fmla="*/ 1260253 w 1327841"/>
              <a:gd name="connsiteY5" fmla="*/ 675882 h 675882"/>
              <a:gd name="connsiteX6" fmla="*/ 67588 w 1327841"/>
              <a:gd name="connsiteY6" fmla="*/ 675882 h 675882"/>
              <a:gd name="connsiteX7" fmla="*/ 0 w 1327841"/>
              <a:gd name="connsiteY7" fmla="*/ 608294 h 675882"/>
              <a:gd name="connsiteX8" fmla="*/ 0 w 1327841"/>
              <a:gd name="connsiteY8" fmla="*/ 67588 h 67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675882">
                <a:moveTo>
                  <a:pt x="0" y="67588"/>
                </a:moveTo>
                <a:cubicBezTo>
                  <a:pt x="0" y="30260"/>
                  <a:pt x="30260" y="0"/>
                  <a:pt x="67588" y="0"/>
                </a:cubicBezTo>
                <a:lnTo>
                  <a:pt x="1260253" y="0"/>
                </a:lnTo>
                <a:cubicBezTo>
                  <a:pt x="1297581" y="0"/>
                  <a:pt x="1327841" y="30260"/>
                  <a:pt x="1327841" y="67588"/>
                </a:cubicBezTo>
                <a:lnTo>
                  <a:pt x="1327841" y="608294"/>
                </a:lnTo>
                <a:cubicBezTo>
                  <a:pt x="1327841" y="645622"/>
                  <a:pt x="1297581" y="675882"/>
                  <a:pt x="1260253" y="675882"/>
                </a:cubicBezTo>
                <a:lnTo>
                  <a:pt x="67588" y="675882"/>
                </a:lnTo>
                <a:cubicBezTo>
                  <a:pt x="30260" y="675882"/>
                  <a:pt x="0" y="645622"/>
                  <a:pt x="0" y="608294"/>
                </a:cubicBezTo>
                <a:lnTo>
                  <a:pt x="0" y="6758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128016" rIns="128016" bIns="293874" numCol="1" spcCol="1270" anchor="t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 err="1"/>
              <a:t>Uji</a:t>
            </a:r>
            <a:r>
              <a:rPr lang="en-US" b="1" dirty="0"/>
              <a:t> Alpha</a:t>
            </a:r>
            <a:endParaRPr lang="id-ID" b="1" dirty="0"/>
          </a:p>
        </p:txBody>
      </p:sp>
      <p:sp>
        <p:nvSpPr>
          <p:cNvPr id="38" name="Freeform 37"/>
          <p:cNvSpPr/>
          <p:nvPr/>
        </p:nvSpPr>
        <p:spPr>
          <a:xfrm>
            <a:off x="5155675" y="3105594"/>
            <a:ext cx="1327841" cy="945000"/>
          </a:xfrm>
          <a:custGeom>
            <a:avLst/>
            <a:gdLst>
              <a:gd name="connsiteX0" fmla="*/ 0 w 1327841"/>
              <a:gd name="connsiteY0" fmla="*/ 94500 h 945000"/>
              <a:gd name="connsiteX1" fmla="*/ 94500 w 1327841"/>
              <a:gd name="connsiteY1" fmla="*/ 0 h 945000"/>
              <a:gd name="connsiteX2" fmla="*/ 1233341 w 1327841"/>
              <a:gd name="connsiteY2" fmla="*/ 0 h 945000"/>
              <a:gd name="connsiteX3" fmla="*/ 1327841 w 1327841"/>
              <a:gd name="connsiteY3" fmla="*/ 94500 h 945000"/>
              <a:gd name="connsiteX4" fmla="*/ 1327841 w 1327841"/>
              <a:gd name="connsiteY4" fmla="*/ 850500 h 945000"/>
              <a:gd name="connsiteX5" fmla="*/ 1233341 w 1327841"/>
              <a:gd name="connsiteY5" fmla="*/ 945000 h 945000"/>
              <a:gd name="connsiteX6" fmla="*/ 94500 w 1327841"/>
              <a:gd name="connsiteY6" fmla="*/ 945000 h 945000"/>
              <a:gd name="connsiteX7" fmla="*/ 0 w 1327841"/>
              <a:gd name="connsiteY7" fmla="*/ 850500 h 945000"/>
              <a:gd name="connsiteX8" fmla="*/ 0 w 1327841"/>
              <a:gd name="connsiteY8" fmla="*/ 94500 h 94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945000">
                <a:moveTo>
                  <a:pt x="0" y="94500"/>
                </a:moveTo>
                <a:cubicBezTo>
                  <a:pt x="0" y="42309"/>
                  <a:pt x="42309" y="0"/>
                  <a:pt x="94500" y="0"/>
                </a:cubicBezTo>
                <a:lnTo>
                  <a:pt x="1233341" y="0"/>
                </a:lnTo>
                <a:cubicBezTo>
                  <a:pt x="1285532" y="0"/>
                  <a:pt x="1327841" y="42309"/>
                  <a:pt x="1327841" y="94500"/>
                </a:cubicBezTo>
                <a:lnTo>
                  <a:pt x="1327841" y="850500"/>
                </a:lnTo>
                <a:cubicBezTo>
                  <a:pt x="1327841" y="902691"/>
                  <a:pt x="1285532" y="945000"/>
                  <a:pt x="1233341" y="945000"/>
                </a:cubicBezTo>
                <a:lnTo>
                  <a:pt x="94500" y="945000"/>
                </a:lnTo>
                <a:cubicBezTo>
                  <a:pt x="42309" y="945000"/>
                  <a:pt x="0" y="902691"/>
                  <a:pt x="0" y="850500"/>
                </a:cubicBezTo>
                <a:lnTo>
                  <a:pt x="0" y="9450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358" tIns="134358" rIns="134358" bIns="134358" numCol="1" spcCol="1270" anchor="t" anchorCtr="0">
            <a:noAutofit/>
          </a:bodyPr>
          <a:lstStyle/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 err="1"/>
              <a:t>Replikasi</a:t>
            </a:r>
            <a:endParaRPr lang="id-ID" sz="1600" dirty="0"/>
          </a:p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 err="1"/>
              <a:t>Uji</a:t>
            </a:r>
            <a:r>
              <a:rPr lang="en-US" sz="1600" dirty="0"/>
              <a:t> di Lab</a:t>
            </a:r>
            <a:endParaRPr lang="id-ID" sz="1600" dirty="0"/>
          </a:p>
        </p:txBody>
      </p:sp>
      <p:sp>
        <p:nvSpPr>
          <p:cNvPr id="39" name="Freeform 38"/>
          <p:cNvSpPr/>
          <p:nvPr/>
        </p:nvSpPr>
        <p:spPr>
          <a:xfrm>
            <a:off x="6412845" y="2715002"/>
            <a:ext cx="426747" cy="330594"/>
          </a:xfrm>
          <a:custGeom>
            <a:avLst/>
            <a:gdLst>
              <a:gd name="connsiteX0" fmla="*/ 0 w 426747"/>
              <a:gd name="connsiteY0" fmla="*/ 66119 h 330594"/>
              <a:gd name="connsiteX1" fmla="*/ 261450 w 426747"/>
              <a:gd name="connsiteY1" fmla="*/ 66119 h 330594"/>
              <a:gd name="connsiteX2" fmla="*/ 261450 w 426747"/>
              <a:gd name="connsiteY2" fmla="*/ 0 h 330594"/>
              <a:gd name="connsiteX3" fmla="*/ 426747 w 426747"/>
              <a:gd name="connsiteY3" fmla="*/ 165297 h 330594"/>
              <a:gd name="connsiteX4" fmla="*/ 261450 w 426747"/>
              <a:gd name="connsiteY4" fmla="*/ 330594 h 330594"/>
              <a:gd name="connsiteX5" fmla="*/ 261450 w 426747"/>
              <a:gd name="connsiteY5" fmla="*/ 264475 h 330594"/>
              <a:gd name="connsiteX6" fmla="*/ 0 w 426747"/>
              <a:gd name="connsiteY6" fmla="*/ 264475 h 330594"/>
              <a:gd name="connsiteX7" fmla="*/ 0 w 426747"/>
              <a:gd name="connsiteY7" fmla="*/ 66119 h 33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47" h="330594">
                <a:moveTo>
                  <a:pt x="0" y="66119"/>
                </a:moveTo>
                <a:lnTo>
                  <a:pt x="261450" y="66119"/>
                </a:lnTo>
                <a:lnTo>
                  <a:pt x="261450" y="0"/>
                </a:lnTo>
                <a:lnTo>
                  <a:pt x="426747" y="165297"/>
                </a:lnTo>
                <a:lnTo>
                  <a:pt x="261450" y="330594"/>
                </a:lnTo>
                <a:lnTo>
                  <a:pt x="261450" y="264475"/>
                </a:lnTo>
                <a:lnTo>
                  <a:pt x="0" y="264475"/>
                </a:lnTo>
                <a:lnTo>
                  <a:pt x="0" y="66119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6119" rIns="99178" bIns="66119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d-ID" sz="1200"/>
          </a:p>
        </p:txBody>
      </p:sp>
      <p:sp>
        <p:nvSpPr>
          <p:cNvPr id="40" name="Freeform 39"/>
          <p:cNvSpPr/>
          <p:nvPr/>
        </p:nvSpPr>
        <p:spPr>
          <a:xfrm>
            <a:off x="7016733" y="2655005"/>
            <a:ext cx="1327841" cy="675882"/>
          </a:xfrm>
          <a:custGeom>
            <a:avLst/>
            <a:gdLst>
              <a:gd name="connsiteX0" fmla="*/ 0 w 1327841"/>
              <a:gd name="connsiteY0" fmla="*/ 67588 h 675882"/>
              <a:gd name="connsiteX1" fmla="*/ 67588 w 1327841"/>
              <a:gd name="connsiteY1" fmla="*/ 0 h 675882"/>
              <a:gd name="connsiteX2" fmla="*/ 1260253 w 1327841"/>
              <a:gd name="connsiteY2" fmla="*/ 0 h 675882"/>
              <a:gd name="connsiteX3" fmla="*/ 1327841 w 1327841"/>
              <a:gd name="connsiteY3" fmla="*/ 67588 h 675882"/>
              <a:gd name="connsiteX4" fmla="*/ 1327841 w 1327841"/>
              <a:gd name="connsiteY4" fmla="*/ 608294 h 675882"/>
              <a:gd name="connsiteX5" fmla="*/ 1260253 w 1327841"/>
              <a:gd name="connsiteY5" fmla="*/ 675882 h 675882"/>
              <a:gd name="connsiteX6" fmla="*/ 67588 w 1327841"/>
              <a:gd name="connsiteY6" fmla="*/ 675882 h 675882"/>
              <a:gd name="connsiteX7" fmla="*/ 0 w 1327841"/>
              <a:gd name="connsiteY7" fmla="*/ 608294 h 675882"/>
              <a:gd name="connsiteX8" fmla="*/ 0 w 1327841"/>
              <a:gd name="connsiteY8" fmla="*/ 67588 h 67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675882">
                <a:moveTo>
                  <a:pt x="0" y="67588"/>
                </a:moveTo>
                <a:cubicBezTo>
                  <a:pt x="0" y="30260"/>
                  <a:pt x="30260" y="0"/>
                  <a:pt x="67588" y="0"/>
                </a:cubicBezTo>
                <a:lnTo>
                  <a:pt x="1260253" y="0"/>
                </a:lnTo>
                <a:cubicBezTo>
                  <a:pt x="1297581" y="0"/>
                  <a:pt x="1327841" y="30260"/>
                  <a:pt x="1327841" y="67588"/>
                </a:cubicBezTo>
                <a:lnTo>
                  <a:pt x="1327841" y="608294"/>
                </a:lnTo>
                <a:cubicBezTo>
                  <a:pt x="1327841" y="645622"/>
                  <a:pt x="1297581" y="675882"/>
                  <a:pt x="1260253" y="675882"/>
                </a:cubicBezTo>
                <a:lnTo>
                  <a:pt x="67588" y="675882"/>
                </a:lnTo>
                <a:cubicBezTo>
                  <a:pt x="30260" y="675882"/>
                  <a:pt x="0" y="645622"/>
                  <a:pt x="0" y="608294"/>
                </a:cubicBezTo>
                <a:lnTo>
                  <a:pt x="0" y="6758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128016" rIns="128016" bIns="293874" numCol="1" spcCol="1270" anchor="t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 err="1"/>
              <a:t>Uji</a:t>
            </a:r>
            <a:r>
              <a:rPr lang="en-US" b="1" dirty="0"/>
              <a:t> Beta</a:t>
            </a:r>
            <a:endParaRPr lang="id-ID" b="1" dirty="0"/>
          </a:p>
        </p:txBody>
      </p:sp>
      <p:sp>
        <p:nvSpPr>
          <p:cNvPr id="41" name="Freeform 40"/>
          <p:cNvSpPr/>
          <p:nvPr/>
        </p:nvSpPr>
        <p:spPr>
          <a:xfrm>
            <a:off x="7288700" y="3105594"/>
            <a:ext cx="1327841" cy="945000"/>
          </a:xfrm>
          <a:custGeom>
            <a:avLst/>
            <a:gdLst>
              <a:gd name="connsiteX0" fmla="*/ 0 w 1327841"/>
              <a:gd name="connsiteY0" fmla="*/ 94500 h 945000"/>
              <a:gd name="connsiteX1" fmla="*/ 94500 w 1327841"/>
              <a:gd name="connsiteY1" fmla="*/ 0 h 945000"/>
              <a:gd name="connsiteX2" fmla="*/ 1233341 w 1327841"/>
              <a:gd name="connsiteY2" fmla="*/ 0 h 945000"/>
              <a:gd name="connsiteX3" fmla="*/ 1327841 w 1327841"/>
              <a:gd name="connsiteY3" fmla="*/ 94500 h 945000"/>
              <a:gd name="connsiteX4" fmla="*/ 1327841 w 1327841"/>
              <a:gd name="connsiteY4" fmla="*/ 850500 h 945000"/>
              <a:gd name="connsiteX5" fmla="*/ 1233341 w 1327841"/>
              <a:gd name="connsiteY5" fmla="*/ 945000 h 945000"/>
              <a:gd name="connsiteX6" fmla="*/ 94500 w 1327841"/>
              <a:gd name="connsiteY6" fmla="*/ 945000 h 945000"/>
              <a:gd name="connsiteX7" fmla="*/ 0 w 1327841"/>
              <a:gd name="connsiteY7" fmla="*/ 850500 h 945000"/>
              <a:gd name="connsiteX8" fmla="*/ 0 w 1327841"/>
              <a:gd name="connsiteY8" fmla="*/ 94500 h 94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945000">
                <a:moveTo>
                  <a:pt x="0" y="94500"/>
                </a:moveTo>
                <a:cubicBezTo>
                  <a:pt x="0" y="42309"/>
                  <a:pt x="42309" y="0"/>
                  <a:pt x="94500" y="0"/>
                </a:cubicBezTo>
                <a:lnTo>
                  <a:pt x="1233341" y="0"/>
                </a:lnTo>
                <a:cubicBezTo>
                  <a:pt x="1285532" y="0"/>
                  <a:pt x="1327841" y="42309"/>
                  <a:pt x="1327841" y="94500"/>
                </a:cubicBezTo>
                <a:lnTo>
                  <a:pt x="1327841" y="850500"/>
                </a:lnTo>
                <a:cubicBezTo>
                  <a:pt x="1327841" y="902691"/>
                  <a:pt x="1285532" y="945000"/>
                  <a:pt x="1233341" y="945000"/>
                </a:cubicBezTo>
                <a:lnTo>
                  <a:pt x="94500" y="945000"/>
                </a:lnTo>
                <a:cubicBezTo>
                  <a:pt x="42309" y="945000"/>
                  <a:pt x="0" y="902691"/>
                  <a:pt x="0" y="850500"/>
                </a:cubicBezTo>
                <a:lnTo>
                  <a:pt x="0" y="9450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358" tIns="134358" rIns="0" bIns="134358" numCol="1" spcCol="1270" anchor="t" anchorCtr="0">
            <a:noAutofit/>
          </a:bodyPr>
          <a:lstStyle/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 err="1"/>
              <a:t>Uji</a:t>
            </a:r>
            <a:r>
              <a:rPr lang="en-US" sz="1600" dirty="0"/>
              <a:t> </a:t>
            </a:r>
            <a:r>
              <a:rPr lang="en-US" sz="1600" dirty="0" err="1"/>
              <a:t>lapangan</a:t>
            </a:r>
            <a:r>
              <a:rPr lang="en-US" sz="1600" dirty="0"/>
              <a:t> (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pengguna</a:t>
            </a:r>
            <a:r>
              <a:rPr lang="en-US" sz="1600" dirty="0"/>
              <a:t>)</a:t>
            </a:r>
            <a:endParaRPr lang="id-ID" sz="1600" dirty="0"/>
          </a:p>
        </p:txBody>
      </p:sp>
      <p:sp>
        <p:nvSpPr>
          <p:cNvPr id="42" name="Freeform 41"/>
          <p:cNvSpPr/>
          <p:nvPr/>
        </p:nvSpPr>
        <p:spPr>
          <a:xfrm>
            <a:off x="8545870" y="2715002"/>
            <a:ext cx="426747" cy="330594"/>
          </a:xfrm>
          <a:custGeom>
            <a:avLst/>
            <a:gdLst>
              <a:gd name="connsiteX0" fmla="*/ 0 w 426747"/>
              <a:gd name="connsiteY0" fmla="*/ 66119 h 330594"/>
              <a:gd name="connsiteX1" fmla="*/ 261450 w 426747"/>
              <a:gd name="connsiteY1" fmla="*/ 66119 h 330594"/>
              <a:gd name="connsiteX2" fmla="*/ 261450 w 426747"/>
              <a:gd name="connsiteY2" fmla="*/ 0 h 330594"/>
              <a:gd name="connsiteX3" fmla="*/ 426747 w 426747"/>
              <a:gd name="connsiteY3" fmla="*/ 165297 h 330594"/>
              <a:gd name="connsiteX4" fmla="*/ 261450 w 426747"/>
              <a:gd name="connsiteY4" fmla="*/ 330594 h 330594"/>
              <a:gd name="connsiteX5" fmla="*/ 261450 w 426747"/>
              <a:gd name="connsiteY5" fmla="*/ 264475 h 330594"/>
              <a:gd name="connsiteX6" fmla="*/ 0 w 426747"/>
              <a:gd name="connsiteY6" fmla="*/ 264475 h 330594"/>
              <a:gd name="connsiteX7" fmla="*/ 0 w 426747"/>
              <a:gd name="connsiteY7" fmla="*/ 66119 h 33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47" h="330594">
                <a:moveTo>
                  <a:pt x="0" y="66119"/>
                </a:moveTo>
                <a:lnTo>
                  <a:pt x="261450" y="66119"/>
                </a:lnTo>
                <a:lnTo>
                  <a:pt x="261450" y="0"/>
                </a:lnTo>
                <a:lnTo>
                  <a:pt x="426747" y="165297"/>
                </a:lnTo>
                <a:lnTo>
                  <a:pt x="261450" y="330594"/>
                </a:lnTo>
                <a:lnTo>
                  <a:pt x="261450" y="264475"/>
                </a:lnTo>
                <a:lnTo>
                  <a:pt x="0" y="264475"/>
                </a:lnTo>
                <a:lnTo>
                  <a:pt x="0" y="66119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6119" rIns="99178" bIns="66119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d-ID" sz="1200"/>
          </a:p>
        </p:txBody>
      </p:sp>
      <p:sp>
        <p:nvSpPr>
          <p:cNvPr id="43" name="Freeform 42"/>
          <p:cNvSpPr/>
          <p:nvPr/>
        </p:nvSpPr>
        <p:spPr>
          <a:xfrm>
            <a:off x="9149758" y="2655005"/>
            <a:ext cx="1327841" cy="675882"/>
          </a:xfrm>
          <a:custGeom>
            <a:avLst/>
            <a:gdLst>
              <a:gd name="connsiteX0" fmla="*/ 0 w 1327841"/>
              <a:gd name="connsiteY0" fmla="*/ 67588 h 675882"/>
              <a:gd name="connsiteX1" fmla="*/ 67588 w 1327841"/>
              <a:gd name="connsiteY1" fmla="*/ 0 h 675882"/>
              <a:gd name="connsiteX2" fmla="*/ 1260253 w 1327841"/>
              <a:gd name="connsiteY2" fmla="*/ 0 h 675882"/>
              <a:gd name="connsiteX3" fmla="*/ 1327841 w 1327841"/>
              <a:gd name="connsiteY3" fmla="*/ 67588 h 675882"/>
              <a:gd name="connsiteX4" fmla="*/ 1327841 w 1327841"/>
              <a:gd name="connsiteY4" fmla="*/ 608294 h 675882"/>
              <a:gd name="connsiteX5" fmla="*/ 1260253 w 1327841"/>
              <a:gd name="connsiteY5" fmla="*/ 675882 h 675882"/>
              <a:gd name="connsiteX6" fmla="*/ 67588 w 1327841"/>
              <a:gd name="connsiteY6" fmla="*/ 675882 h 675882"/>
              <a:gd name="connsiteX7" fmla="*/ 0 w 1327841"/>
              <a:gd name="connsiteY7" fmla="*/ 608294 h 675882"/>
              <a:gd name="connsiteX8" fmla="*/ 0 w 1327841"/>
              <a:gd name="connsiteY8" fmla="*/ 67588 h 67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675882">
                <a:moveTo>
                  <a:pt x="0" y="67588"/>
                </a:moveTo>
                <a:cubicBezTo>
                  <a:pt x="0" y="30260"/>
                  <a:pt x="30260" y="0"/>
                  <a:pt x="67588" y="0"/>
                </a:cubicBezTo>
                <a:lnTo>
                  <a:pt x="1260253" y="0"/>
                </a:lnTo>
                <a:cubicBezTo>
                  <a:pt x="1297581" y="0"/>
                  <a:pt x="1327841" y="30260"/>
                  <a:pt x="1327841" y="67588"/>
                </a:cubicBezTo>
                <a:lnTo>
                  <a:pt x="1327841" y="608294"/>
                </a:lnTo>
                <a:cubicBezTo>
                  <a:pt x="1327841" y="645622"/>
                  <a:pt x="1297581" y="675882"/>
                  <a:pt x="1260253" y="675882"/>
                </a:cubicBezTo>
                <a:lnTo>
                  <a:pt x="67588" y="675882"/>
                </a:lnTo>
                <a:cubicBezTo>
                  <a:pt x="30260" y="675882"/>
                  <a:pt x="0" y="645622"/>
                  <a:pt x="0" y="608294"/>
                </a:cubicBezTo>
                <a:lnTo>
                  <a:pt x="0" y="6758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128016" rIns="128016" bIns="293874" numCol="1" spcCol="1270" anchor="t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 err="1"/>
              <a:t>Difusi</a:t>
            </a:r>
            <a:endParaRPr lang="id-ID" b="1" dirty="0"/>
          </a:p>
        </p:txBody>
      </p:sp>
      <p:sp>
        <p:nvSpPr>
          <p:cNvPr id="44" name="Freeform 43"/>
          <p:cNvSpPr/>
          <p:nvPr/>
        </p:nvSpPr>
        <p:spPr>
          <a:xfrm>
            <a:off x="9421726" y="3105594"/>
            <a:ext cx="1327841" cy="945000"/>
          </a:xfrm>
          <a:custGeom>
            <a:avLst/>
            <a:gdLst>
              <a:gd name="connsiteX0" fmla="*/ 0 w 1327841"/>
              <a:gd name="connsiteY0" fmla="*/ 94500 h 945000"/>
              <a:gd name="connsiteX1" fmla="*/ 94500 w 1327841"/>
              <a:gd name="connsiteY1" fmla="*/ 0 h 945000"/>
              <a:gd name="connsiteX2" fmla="*/ 1233341 w 1327841"/>
              <a:gd name="connsiteY2" fmla="*/ 0 h 945000"/>
              <a:gd name="connsiteX3" fmla="*/ 1327841 w 1327841"/>
              <a:gd name="connsiteY3" fmla="*/ 94500 h 945000"/>
              <a:gd name="connsiteX4" fmla="*/ 1327841 w 1327841"/>
              <a:gd name="connsiteY4" fmla="*/ 850500 h 945000"/>
              <a:gd name="connsiteX5" fmla="*/ 1233341 w 1327841"/>
              <a:gd name="connsiteY5" fmla="*/ 945000 h 945000"/>
              <a:gd name="connsiteX6" fmla="*/ 94500 w 1327841"/>
              <a:gd name="connsiteY6" fmla="*/ 945000 h 945000"/>
              <a:gd name="connsiteX7" fmla="*/ 0 w 1327841"/>
              <a:gd name="connsiteY7" fmla="*/ 850500 h 945000"/>
              <a:gd name="connsiteX8" fmla="*/ 0 w 1327841"/>
              <a:gd name="connsiteY8" fmla="*/ 94500 h 94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945000">
                <a:moveTo>
                  <a:pt x="0" y="94500"/>
                </a:moveTo>
                <a:cubicBezTo>
                  <a:pt x="0" y="42309"/>
                  <a:pt x="42309" y="0"/>
                  <a:pt x="94500" y="0"/>
                </a:cubicBezTo>
                <a:lnTo>
                  <a:pt x="1233341" y="0"/>
                </a:lnTo>
                <a:cubicBezTo>
                  <a:pt x="1285532" y="0"/>
                  <a:pt x="1327841" y="42309"/>
                  <a:pt x="1327841" y="94500"/>
                </a:cubicBezTo>
                <a:lnTo>
                  <a:pt x="1327841" y="850500"/>
                </a:lnTo>
                <a:cubicBezTo>
                  <a:pt x="1327841" y="902691"/>
                  <a:pt x="1285532" y="945000"/>
                  <a:pt x="1233341" y="945000"/>
                </a:cubicBezTo>
                <a:lnTo>
                  <a:pt x="94500" y="945000"/>
                </a:lnTo>
                <a:cubicBezTo>
                  <a:pt x="42309" y="945000"/>
                  <a:pt x="0" y="902691"/>
                  <a:pt x="0" y="850500"/>
                </a:cubicBezTo>
                <a:lnTo>
                  <a:pt x="0" y="9450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358" tIns="134358" rIns="134358" bIns="134358" numCol="1" spcCol="1270" anchor="t" anchorCtr="0">
            <a:noAutofit/>
          </a:bodyPr>
          <a:lstStyle/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 err="1"/>
              <a:t>Aplikasi</a:t>
            </a:r>
            <a:r>
              <a:rPr lang="en-US" sz="1600" dirty="0"/>
              <a:t> di </a:t>
            </a:r>
            <a:r>
              <a:rPr lang="en-US" sz="1600" dirty="0" err="1"/>
              <a:t>pengguna</a:t>
            </a:r>
            <a:endParaRPr lang="id-ID" sz="1600" dirty="0"/>
          </a:p>
        </p:txBody>
      </p:sp>
      <p:sp>
        <p:nvSpPr>
          <p:cNvPr id="5" name="Cloud Callout 4"/>
          <p:cNvSpPr/>
          <p:nvPr/>
        </p:nvSpPr>
        <p:spPr>
          <a:xfrm>
            <a:off x="3897089" y="1405763"/>
            <a:ext cx="1447800" cy="795072"/>
          </a:xfrm>
          <a:prstGeom prst="cloudCallout">
            <a:avLst>
              <a:gd name="adj1" fmla="val -9687"/>
              <a:gd name="adj2" fmla="val 11386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2">
                    <a:lumMod val="50000"/>
                  </a:schemeClr>
                </a:solidFill>
              </a:rPr>
              <a:t>Temuan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2">
                    <a:lumMod val="50000"/>
                  </a:schemeClr>
                </a:solidFill>
              </a:rPr>
              <a:t>Baru</a:t>
            </a:r>
            <a:endParaRPr lang="id-ID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7" name="Cloud Callout 26"/>
          <p:cNvSpPr/>
          <p:nvPr/>
        </p:nvSpPr>
        <p:spPr>
          <a:xfrm>
            <a:off x="8100373" y="1405763"/>
            <a:ext cx="1447800" cy="795072"/>
          </a:xfrm>
          <a:prstGeom prst="cloudCallout">
            <a:avLst>
              <a:gd name="adj1" fmla="val -7829"/>
              <a:gd name="adj2" fmla="val 11386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2">
                    <a:lumMod val="50000"/>
                  </a:schemeClr>
                </a:solidFill>
              </a:rPr>
              <a:t>Inovasi</a:t>
            </a:r>
            <a:endParaRPr lang="id-ID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2613268" y="4495800"/>
            <a:ext cx="6384757" cy="2286000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 10"/>
          <p:cNvSpPr/>
          <p:nvPr/>
        </p:nvSpPr>
        <p:spPr>
          <a:xfrm>
            <a:off x="2715791" y="5400136"/>
            <a:ext cx="2167744" cy="619664"/>
          </a:xfrm>
          <a:custGeom>
            <a:avLst/>
            <a:gdLst>
              <a:gd name="connsiteX0" fmla="*/ 0 w 1824177"/>
              <a:gd name="connsiteY0" fmla="*/ 304036 h 1910080"/>
              <a:gd name="connsiteX1" fmla="*/ 304036 w 1824177"/>
              <a:gd name="connsiteY1" fmla="*/ 0 h 1910080"/>
              <a:gd name="connsiteX2" fmla="*/ 1520141 w 1824177"/>
              <a:gd name="connsiteY2" fmla="*/ 0 h 1910080"/>
              <a:gd name="connsiteX3" fmla="*/ 1824177 w 1824177"/>
              <a:gd name="connsiteY3" fmla="*/ 304036 h 1910080"/>
              <a:gd name="connsiteX4" fmla="*/ 1824177 w 1824177"/>
              <a:gd name="connsiteY4" fmla="*/ 1606044 h 1910080"/>
              <a:gd name="connsiteX5" fmla="*/ 1520141 w 1824177"/>
              <a:gd name="connsiteY5" fmla="*/ 1910080 h 1910080"/>
              <a:gd name="connsiteX6" fmla="*/ 304036 w 1824177"/>
              <a:gd name="connsiteY6" fmla="*/ 1910080 h 1910080"/>
              <a:gd name="connsiteX7" fmla="*/ 0 w 1824177"/>
              <a:gd name="connsiteY7" fmla="*/ 1606044 h 1910080"/>
              <a:gd name="connsiteX8" fmla="*/ 0 w 1824177"/>
              <a:gd name="connsiteY8" fmla="*/ 304036 h 191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4177" h="1910080">
                <a:moveTo>
                  <a:pt x="0" y="304036"/>
                </a:moveTo>
                <a:cubicBezTo>
                  <a:pt x="0" y="136122"/>
                  <a:pt x="136122" y="0"/>
                  <a:pt x="304036" y="0"/>
                </a:cubicBezTo>
                <a:lnTo>
                  <a:pt x="1520141" y="0"/>
                </a:lnTo>
                <a:cubicBezTo>
                  <a:pt x="1688055" y="0"/>
                  <a:pt x="1824177" y="136122"/>
                  <a:pt x="1824177" y="304036"/>
                </a:cubicBezTo>
                <a:lnTo>
                  <a:pt x="1824177" y="1606044"/>
                </a:lnTo>
                <a:cubicBezTo>
                  <a:pt x="1824177" y="1773958"/>
                  <a:pt x="1688055" y="1910080"/>
                  <a:pt x="1520141" y="1910080"/>
                </a:cubicBezTo>
                <a:lnTo>
                  <a:pt x="304036" y="1910080"/>
                </a:lnTo>
                <a:cubicBezTo>
                  <a:pt x="136122" y="1910080"/>
                  <a:pt x="0" y="1773958"/>
                  <a:pt x="0" y="1606044"/>
                </a:cubicBezTo>
                <a:lnTo>
                  <a:pt x="0" y="30403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7629" tIns="157629" rIns="157629" bIns="157629" numCol="1" spcCol="1270" anchor="t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 err="1"/>
              <a:t>Riset</a:t>
            </a:r>
            <a:r>
              <a:rPr lang="en-US" sz="1600" b="1" dirty="0"/>
              <a:t> </a:t>
            </a:r>
            <a:r>
              <a:rPr lang="en-US" sz="1600" b="1" dirty="0" err="1"/>
              <a:t>Dasar</a:t>
            </a:r>
            <a:endParaRPr lang="id-ID" sz="1600" b="1" dirty="0"/>
          </a:p>
        </p:txBody>
      </p:sp>
      <p:sp>
        <p:nvSpPr>
          <p:cNvPr id="29" name="Freeform 28"/>
          <p:cNvSpPr/>
          <p:nvPr/>
        </p:nvSpPr>
        <p:spPr>
          <a:xfrm>
            <a:off x="4883708" y="5394519"/>
            <a:ext cx="3260780" cy="630973"/>
          </a:xfrm>
          <a:custGeom>
            <a:avLst/>
            <a:gdLst>
              <a:gd name="connsiteX0" fmla="*/ 0 w 1824177"/>
              <a:gd name="connsiteY0" fmla="*/ 304036 h 1910080"/>
              <a:gd name="connsiteX1" fmla="*/ 304036 w 1824177"/>
              <a:gd name="connsiteY1" fmla="*/ 0 h 1910080"/>
              <a:gd name="connsiteX2" fmla="*/ 1520141 w 1824177"/>
              <a:gd name="connsiteY2" fmla="*/ 0 h 1910080"/>
              <a:gd name="connsiteX3" fmla="*/ 1824177 w 1824177"/>
              <a:gd name="connsiteY3" fmla="*/ 304036 h 1910080"/>
              <a:gd name="connsiteX4" fmla="*/ 1824177 w 1824177"/>
              <a:gd name="connsiteY4" fmla="*/ 1606044 h 1910080"/>
              <a:gd name="connsiteX5" fmla="*/ 1520141 w 1824177"/>
              <a:gd name="connsiteY5" fmla="*/ 1910080 h 1910080"/>
              <a:gd name="connsiteX6" fmla="*/ 304036 w 1824177"/>
              <a:gd name="connsiteY6" fmla="*/ 1910080 h 1910080"/>
              <a:gd name="connsiteX7" fmla="*/ 0 w 1824177"/>
              <a:gd name="connsiteY7" fmla="*/ 1606044 h 1910080"/>
              <a:gd name="connsiteX8" fmla="*/ 0 w 1824177"/>
              <a:gd name="connsiteY8" fmla="*/ 304036 h 191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4177" h="1910080">
                <a:moveTo>
                  <a:pt x="0" y="304036"/>
                </a:moveTo>
                <a:cubicBezTo>
                  <a:pt x="0" y="136122"/>
                  <a:pt x="136122" y="0"/>
                  <a:pt x="304036" y="0"/>
                </a:cubicBezTo>
                <a:lnTo>
                  <a:pt x="1520141" y="0"/>
                </a:lnTo>
                <a:cubicBezTo>
                  <a:pt x="1688055" y="0"/>
                  <a:pt x="1824177" y="136122"/>
                  <a:pt x="1824177" y="304036"/>
                </a:cubicBezTo>
                <a:lnTo>
                  <a:pt x="1824177" y="1606044"/>
                </a:lnTo>
                <a:cubicBezTo>
                  <a:pt x="1824177" y="1773958"/>
                  <a:pt x="1688055" y="1910080"/>
                  <a:pt x="1520141" y="1910080"/>
                </a:cubicBezTo>
                <a:lnTo>
                  <a:pt x="304036" y="1910080"/>
                </a:lnTo>
                <a:cubicBezTo>
                  <a:pt x="136122" y="1910080"/>
                  <a:pt x="0" y="1773958"/>
                  <a:pt x="0" y="1606044"/>
                </a:cubicBezTo>
                <a:lnTo>
                  <a:pt x="0" y="30403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157629" rIns="36000" bIns="157629" numCol="1" spcCol="1270" anchor="t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 err="1"/>
              <a:t>Riset</a:t>
            </a:r>
            <a:r>
              <a:rPr lang="en-US" sz="1600" b="1" dirty="0"/>
              <a:t> </a:t>
            </a:r>
            <a:r>
              <a:rPr lang="en-US" sz="1600" b="1" dirty="0" err="1"/>
              <a:t>Terapan</a:t>
            </a:r>
            <a:endParaRPr lang="id-ID" sz="1600" b="1" dirty="0"/>
          </a:p>
        </p:txBody>
      </p:sp>
      <p:sp>
        <p:nvSpPr>
          <p:cNvPr id="31" name="Freeform 30"/>
          <p:cNvSpPr/>
          <p:nvPr/>
        </p:nvSpPr>
        <p:spPr>
          <a:xfrm>
            <a:off x="8171381" y="5394519"/>
            <a:ext cx="2578185" cy="596470"/>
          </a:xfrm>
          <a:custGeom>
            <a:avLst/>
            <a:gdLst>
              <a:gd name="connsiteX0" fmla="*/ 0 w 1824177"/>
              <a:gd name="connsiteY0" fmla="*/ 304036 h 1910080"/>
              <a:gd name="connsiteX1" fmla="*/ 304036 w 1824177"/>
              <a:gd name="connsiteY1" fmla="*/ 0 h 1910080"/>
              <a:gd name="connsiteX2" fmla="*/ 1520141 w 1824177"/>
              <a:gd name="connsiteY2" fmla="*/ 0 h 1910080"/>
              <a:gd name="connsiteX3" fmla="*/ 1824177 w 1824177"/>
              <a:gd name="connsiteY3" fmla="*/ 304036 h 1910080"/>
              <a:gd name="connsiteX4" fmla="*/ 1824177 w 1824177"/>
              <a:gd name="connsiteY4" fmla="*/ 1606044 h 1910080"/>
              <a:gd name="connsiteX5" fmla="*/ 1520141 w 1824177"/>
              <a:gd name="connsiteY5" fmla="*/ 1910080 h 1910080"/>
              <a:gd name="connsiteX6" fmla="*/ 304036 w 1824177"/>
              <a:gd name="connsiteY6" fmla="*/ 1910080 h 1910080"/>
              <a:gd name="connsiteX7" fmla="*/ 0 w 1824177"/>
              <a:gd name="connsiteY7" fmla="*/ 1606044 h 1910080"/>
              <a:gd name="connsiteX8" fmla="*/ 0 w 1824177"/>
              <a:gd name="connsiteY8" fmla="*/ 304036 h 191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4177" h="1910080">
                <a:moveTo>
                  <a:pt x="0" y="304036"/>
                </a:moveTo>
                <a:cubicBezTo>
                  <a:pt x="0" y="136122"/>
                  <a:pt x="136122" y="0"/>
                  <a:pt x="304036" y="0"/>
                </a:cubicBezTo>
                <a:lnTo>
                  <a:pt x="1520141" y="0"/>
                </a:lnTo>
                <a:cubicBezTo>
                  <a:pt x="1688055" y="0"/>
                  <a:pt x="1824177" y="136122"/>
                  <a:pt x="1824177" y="304036"/>
                </a:cubicBezTo>
                <a:lnTo>
                  <a:pt x="1824177" y="1606044"/>
                </a:lnTo>
                <a:cubicBezTo>
                  <a:pt x="1824177" y="1773958"/>
                  <a:pt x="1688055" y="1910080"/>
                  <a:pt x="1520141" y="1910080"/>
                </a:cubicBezTo>
                <a:lnTo>
                  <a:pt x="304036" y="1910080"/>
                </a:lnTo>
                <a:cubicBezTo>
                  <a:pt x="136122" y="1910080"/>
                  <a:pt x="0" y="1773958"/>
                  <a:pt x="0" y="1606044"/>
                </a:cubicBezTo>
                <a:lnTo>
                  <a:pt x="0" y="304036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7629" tIns="157629" rIns="157629" bIns="157629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 err="1"/>
              <a:t>Riset</a:t>
            </a:r>
            <a:r>
              <a:rPr lang="en-US" sz="1400" b="1" dirty="0"/>
              <a:t> </a:t>
            </a:r>
            <a:r>
              <a:rPr lang="en-US" sz="1400" b="1" dirty="0" err="1"/>
              <a:t>Pengembangan</a:t>
            </a:r>
            <a:endParaRPr lang="en-US" sz="1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2561365" y="4413937"/>
            <a:ext cx="11337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Publikasi</a:t>
            </a:r>
            <a:endParaRPr lang="id-ID" sz="20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4497103" y="4427384"/>
            <a:ext cx="7929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Paten</a:t>
            </a:r>
            <a:endParaRPr lang="id-ID" sz="20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5868062" y="4433047"/>
            <a:ext cx="1248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Prototype</a:t>
            </a:r>
            <a:endParaRPr lang="id-ID" sz="20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99890" y="6304754"/>
          <a:ext cx="987314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7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3409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11056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2390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TINGKAT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KESIAPAN TEKNOLOGI :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3031</TotalTime>
  <Words>2154</Words>
  <Application>Microsoft Office PowerPoint</Application>
  <PresentationFormat>Custom</PresentationFormat>
  <Paragraphs>381</Paragraphs>
  <Slides>30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Tata Cara Penyusunan  RAB dan Laporan Keuangan Penelitian dan PKM</vt:lpstr>
      <vt:lpstr>PMK 106/2016: Tentang Standar Biaya Keluaran (SBK) Tahun Nggaran 2017</vt:lpstr>
      <vt:lpstr>Lanjutan..</vt:lpstr>
      <vt:lpstr>Penyusunan RAB Penelitian dan PKM</vt:lpstr>
      <vt:lpstr>Komponen Anggaran Penelitian dan PKM</vt:lpstr>
      <vt:lpstr>Hal-Hal yang harus diperhatikan dalam penyusunan RAB Penelitian dan PKM</vt:lpstr>
      <vt:lpstr>Slide 7</vt:lpstr>
      <vt:lpstr>Slide 8</vt:lpstr>
      <vt:lpstr>Slide 9</vt:lpstr>
      <vt:lpstr>Slide 10</vt:lpstr>
      <vt:lpstr>3. Luaran Wajib dan Luaran Tambahan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4. Metode yang digunakan</vt:lpstr>
      <vt:lpstr>5. Scope Penelitian</vt:lpstr>
      <vt:lpstr>Pelaksanaan dan Pelaporan Penelitian dan PKM</vt:lpstr>
      <vt:lpstr>Slide 27</vt:lpstr>
      <vt:lpstr>Yang Harus Diperhatikan Dalam Pelaksanaan dan Pelaporan</vt:lpstr>
      <vt:lpstr>Slide 29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agus subekti</dc:creator>
  <cp:lastModifiedBy>Sri Fadilah</cp:lastModifiedBy>
  <cp:revision>376</cp:revision>
  <dcterms:created xsi:type="dcterms:W3CDTF">2016-02-23T10:54:00Z</dcterms:created>
  <dcterms:modified xsi:type="dcterms:W3CDTF">2018-02-13T04:35:14Z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